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1"/>
  </p:notesMasterIdLst>
  <p:handoutMasterIdLst>
    <p:handoutMasterId r:id="rId82"/>
  </p:handoutMasterIdLst>
  <p:sldIdLst>
    <p:sldId id="405" r:id="rId2"/>
    <p:sldId id="498" r:id="rId3"/>
    <p:sldId id="478" r:id="rId4"/>
    <p:sldId id="503" r:id="rId5"/>
    <p:sldId id="496" r:id="rId6"/>
    <p:sldId id="497" r:id="rId7"/>
    <p:sldId id="409" r:id="rId8"/>
    <p:sldId id="467" r:id="rId9"/>
    <p:sldId id="468" r:id="rId10"/>
    <p:sldId id="439" r:id="rId11"/>
    <p:sldId id="440" r:id="rId12"/>
    <p:sldId id="441" r:id="rId13"/>
    <p:sldId id="442" r:id="rId14"/>
    <p:sldId id="443" r:id="rId15"/>
    <p:sldId id="444" r:id="rId16"/>
    <p:sldId id="415" r:id="rId17"/>
    <p:sldId id="416" r:id="rId18"/>
    <p:sldId id="417" r:id="rId19"/>
    <p:sldId id="473" r:id="rId20"/>
    <p:sldId id="419" r:id="rId21"/>
    <p:sldId id="420" r:id="rId22"/>
    <p:sldId id="421" r:id="rId23"/>
    <p:sldId id="453" r:id="rId24"/>
    <p:sldId id="422" r:id="rId25"/>
    <p:sldId id="428" r:id="rId26"/>
    <p:sldId id="426" r:id="rId27"/>
    <p:sldId id="424" r:id="rId28"/>
    <p:sldId id="429" r:id="rId29"/>
    <p:sldId id="427" r:id="rId30"/>
    <p:sldId id="430" r:id="rId31"/>
    <p:sldId id="432" r:id="rId32"/>
    <p:sldId id="434" r:id="rId33"/>
    <p:sldId id="433" r:id="rId34"/>
    <p:sldId id="493" r:id="rId35"/>
    <p:sldId id="492" r:id="rId36"/>
    <p:sldId id="435" r:id="rId37"/>
    <p:sldId id="437" r:id="rId38"/>
    <p:sldId id="418" r:id="rId39"/>
    <p:sldId id="438" r:id="rId40"/>
    <p:sldId id="445" r:id="rId41"/>
    <p:sldId id="446" r:id="rId42"/>
    <p:sldId id="448" r:id="rId43"/>
    <p:sldId id="447" r:id="rId44"/>
    <p:sldId id="458" r:id="rId45"/>
    <p:sldId id="450" r:id="rId46"/>
    <p:sldId id="451" r:id="rId47"/>
    <p:sldId id="499" r:id="rId48"/>
    <p:sldId id="489" r:id="rId49"/>
    <p:sldId id="452" r:id="rId50"/>
    <p:sldId id="455" r:id="rId51"/>
    <p:sldId id="460" r:id="rId52"/>
    <p:sldId id="461" r:id="rId53"/>
    <p:sldId id="462" r:id="rId54"/>
    <p:sldId id="463" r:id="rId55"/>
    <p:sldId id="464" r:id="rId56"/>
    <p:sldId id="466" r:id="rId57"/>
    <p:sldId id="465" r:id="rId58"/>
    <p:sldId id="494" r:id="rId59"/>
    <p:sldId id="500" r:id="rId60"/>
    <p:sldId id="457" r:id="rId61"/>
    <p:sldId id="469" r:id="rId62"/>
    <p:sldId id="470" r:id="rId63"/>
    <p:sldId id="471" r:id="rId64"/>
    <p:sldId id="459" r:id="rId65"/>
    <p:sldId id="482" r:id="rId66"/>
    <p:sldId id="502" r:id="rId67"/>
    <p:sldId id="501" r:id="rId68"/>
    <p:sldId id="483" r:id="rId69"/>
    <p:sldId id="484" r:id="rId70"/>
    <p:sldId id="474" r:id="rId71"/>
    <p:sldId id="476" r:id="rId72"/>
    <p:sldId id="477" r:id="rId73"/>
    <p:sldId id="475" r:id="rId74"/>
    <p:sldId id="449" r:id="rId75"/>
    <p:sldId id="488" r:id="rId76"/>
    <p:sldId id="485" r:id="rId77"/>
    <p:sldId id="486" r:id="rId78"/>
    <p:sldId id="487" r:id="rId79"/>
    <p:sldId id="490" r:id="rId80"/>
  </p:sldIdLst>
  <p:sldSz cx="9144000" cy="6858000" type="screen4x3"/>
  <p:notesSz cx="6858000" cy="9144000"/>
  <p:custShowLst>
    <p:custShow name="自定义放映 1" id="0">
      <p:sldLst/>
    </p:custShow>
    <p:custShow name="自定义放映 2" id="1">
      <p:sldLst/>
    </p:custShow>
  </p:custShowLst>
  <p:defaultTextStyle>
    <a:defPPr>
      <a:defRPr lang="en-US"/>
    </a:defPPr>
    <a:lvl1pPr algn="ctr" rtl="0" eaLnBrk="0" fontAlgn="t" hangingPunct="0">
      <a:spcBef>
        <a:spcPct val="50000"/>
      </a:spcBef>
      <a:spcAft>
        <a:spcPct val="0"/>
      </a:spcAft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华文琥珀" pitchFamily="2" charset="-122"/>
        <a:cs typeface="+mn-cs"/>
      </a:defRPr>
    </a:lvl1pPr>
    <a:lvl2pPr marL="457200" algn="ctr" rtl="0" eaLnBrk="0" fontAlgn="t" hangingPunct="0">
      <a:spcBef>
        <a:spcPct val="50000"/>
      </a:spcBef>
      <a:spcAft>
        <a:spcPct val="0"/>
      </a:spcAft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华文琥珀" pitchFamily="2" charset="-122"/>
        <a:cs typeface="+mn-cs"/>
      </a:defRPr>
    </a:lvl2pPr>
    <a:lvl3pPr marL="914400" algn="ctr" rtl="0" eaLnBrk="0" fontAlgn="t" hangingPunct="0">
      <a:spcBef>
        <a:spcPct val="50000"/>
      </a:spcBef>
      <a:spcAft>
        <a:spcPct val="0"/>
      </a:spcAft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华文琥珀" pitchFamily="2" charset="-122"/>
        <a:cs typeface="+mn-cs"/>
      </a:defRPr>
    </a:lvl3pPr>
    <a:lvl4pPr marL="1371600" algn="ctr" rtl="0" eaLnBrk="0" fontAlgn="t" hangingPunct="0">
      <a:spcBef>
        <a:spcPct val="50000"/>
      </a:spcBef>
      <a:spcAft>
        <a:spcPct val="0"/>
      </a:spcAft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华文琥珀" pitchFamily="2" charset="-122"/>
        <a:cs typeface="+mn-cs"/>
      </a:defRPr>
    </a:lvl4pPr>
    <a:lvl5pPr marL="1828800" algn="ctr" rtl="0" eaLnBrk="0" fontAlgn="t" hangingPunct="0">
      <a:spcBef>
        <a:spcPct val="50000"/>
      </a:spcBef>
      <a:spcAft>
        <a:spcPct val="0"/>
      </a:spcAft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华文琥珀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华文琥珀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华文琥珀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华文琥珀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华文琥珀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FF0000"/>
    <a:srgbClr val="66CCFF"/>
    <a:srgbClr val="969696"/>
    <a:srgbClr val="00003A"/>
    <a:srgbClr val="F60000"/>
    <a:srgbClr val="CC00CC"/>
    <a:srgbClr val="FFFFFF"/>
    <a:srgbClr val="000000"/>
    <a:srgbClr val="EA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79704" autoAdjust="0"/>
  </p:normalViewPr>
  <p:slideViewPr>
    <p:cSldViewPr>
      <p:cViewPr>
        <p:scale>
          <a:sx n="75" d="100"/>
          <a:sy n="75" d="100"/>
        </p:scale>
        <p:origin x="-18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>
        <c:manualLayout>
          <c:layoutTarget val="inner"/>
          <c:xMode val="edge"/>
          <c:yMode val="edge"/>
          <c:x val="0.13310580204778158"/>
          <c:y val="7.1197411003236968E-2"/>
          <c:w val="0.8242320819112553"/>
          <c:h val="0.80258899676375406"/>
        </c:manualLayout>
      </c:layout>
      <c:scatterChart>
        <c:scatterStyle val="smoothMarker"/>
        <c:ser>
          <c:idx val="0"/>
          <c:order val="0"/>
          <c:spPr>
            <a:ln w="60432">
              <a:solidFill>
                <a:srgbClr val="000080"/>
              </a:solidFill>
              <a:prstDash val="solid"/>
            </a:ln>
          </c:spPr>
          <c:marker>
            <c:symbol val="diamond"/>
            <c:size val="1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'C:\Documents and Settings\dad\My Documents\CA AQA 3e\[Performance.xls]Sheet2'!$A$2:$A$23</c:f>
              <c:numCache>
                <c:formatCode>General</c:formatCode>
                <c:ptCount val="22"/>
                <c:pt idx="0">
                  <c:v>1978</c:v>
                </c:pt>
                <c:pt idx="1">
                  <c:v>1984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</c:numCache>
            </c:numRef>
          </c:xVal>
          <c:yVal>
            <c:numRef>
              <c:f>'C:\Documents and Settings\dad\My Documents\CA AQA 3e\[Performance.xls]Sheet2'!$B$2:$B$23</c:f>
              <c:numCache>
                <c:formatCode>General</c:formatCode>
                <c:ptCount val="22"/>
                <c:pt idx="0">
                  <c:v>1</c:v>
                </c:pt>
                <c:pt idx="1">
                  <c:v>1.5</c:v>
                </c:pt>
                <c:pt idx="2">
                  <c:v>5</c:v>
                </c:pt>
                <c:pt idx="3">
                  <c:v>9</c:v>
                </c:pt>
                <c:pt idx="4">
                  <c:v>13</c:v>
                </c:pt>
                <c:pt idx="5">
                  <c:v>18</c:v>
                </c:pt>
                <c:pt idx="6">
                  <c:v>24</c:v>
                </c:pt>
                <c:pt idx="7">
                  <c:v>51</c:v>
                </c:pt>
                <c:pt idx="8">
                  <c:v>80</c:v>
                </c:pt>
                <c:pt idx="9">
                  <c:v>117</c:v>
                </c:pt>
                <c:pt idx="10">
                  <c:v>183</c:v>
                </c:pt>
                <c:pt idx="11">
                  <c:v>280</c:v>
                </c:pt>
                <c:pt idx="12">
                  <c:v>481</c:v>
                </c:pt>
                <c:pt idx="13">
                  <c:v>648.96825396825398</c:v>
                </c:pt>
                <c:pt idx="14">
                  <c:v>992.53968253968355</c:v>
                </c:pt>
                <c:pt idx="15">
                  <c:v>1267.3968253968249</c:v>
                </c:pt>
                <c:pt idx="16">
                  <c:v>1778.9365079365111</c:v>
                </c:pt>
                <c:pt idx="17">
                  <c:v>2584.4206349206347</c:v>
                </c:pt>
                <c:pt idx="18">
                  <c:v>4195.3888888888896</c:v>
                </c:pt>
                <c:pt idx="19">
                  <c:v>5363.5317460317474</c:v>
                </c:pt>
                <c:pt idx="20">
                  <c:v>5764.3650793651132</c:v>
                </c:pt>
                <c:pt idx="21">
                  <c:v>6504.9523809523816</c:v>
                </c:pt>
              </c:numCache>
            </c:numRef>
          </c:yVal>
          <c:smooth val="1"/>
        </c:ser>
        <c:axId val="198880256"/>
        <c:axId val="198890240"/>
      </c:scatterChart>
      <c:valAx>
        <c:axId val="198880256"/>
        <c:scaling>
          <c:orientation val="minMax"/>
          <c:max val="2006"/>
          <c:min val="1978"/>
        </c:scaling>
        <c:axPos val="b"/>
        <c:numFmt formatCode="General" sourceLinked="1"/>
        <c:tickLblPos val="nextTo"/>
        <c:spPr>
          <a:ln w="50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CN"/>
          </a:p>
        </c:txPr>
        <c:crossAx val="198890240"/>
        <c:crosses val="autoZero"/>
        <c:crossBetween val="midCat"/>
        <c:majorUnit val="2"/>
      </c:valAx>
      <c:valAx>
        <c:axId val="198890240"/>
        <c:scaling>
          <c:logBase val="10"/>
          <c:orientation val="minMax"/>
        </c:scaling>
        <c:axPos val="l"/>
        <c:majorGridlines>
          <c:spPr>
            <a:ln w="5036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altLang="en-US" sz="1200">
                    <a:latin typeface="+mn-lt"/>
                  </a:rPr>
                  <a:t>Performance (vs. VAX-11/780)              </a:t>
                </a:r>
              </a:p>
            </c:rich>
          </c:tx>
          <c:layout>
            <c:manualLayout>
              <c:xMode val="edge"/>
              <c:yMode val="edge"/>
              <c:x val="1.8771331058020521E-2"/>
              <c:y val="0.2556634304207101"/>
            </c:manualLayout>
          </c:layout>
          <c:spPr>
            <a:noFill/>
            <a:ln w="40288">
              <a:noFill/>
            </a:ln>
          </c:spPr>
        </c:title>
        <c:numFmt formatCode="General" sourceLinked="1"/>
        <c:tickLblPos val="nextTo"/>
        <c:spPr>
          <a:ln w="50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CN"/>
          </a:p>
        </c:txPr>
        <c:crossAx val="19888025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1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zh-CN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0.12525</cdr:x>
      <cdr:y>0.73</cdr:y>
    </cdr:from>
    <cdr:to>
      <cdr:x>0.364</cdr:x>
      <cdr:y>0.8705</cdr:y>
    </cdr:to>
    <cdr:sp macro="" textlink="">
      <cdr:nvSpPr>
        <cdr:cNvPr id="14337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99102" y="2148554"/>
          <a:ext cx="1332619" cy="41352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33CCCC"/>
          </a:solidFill>
          <a:prstDash val="dash"/>
          <a:round/>
          <a:headEnd/>
          <a:tailEnd/>
        </a:ln>
      </cdr:spPr>
    </cdr:sp>
  </cdr:relSizeAnchor>
  <cdr:relSizeAnchor xmlns:cdr="http://schemas.openxmlformats.org/drawingml/2006/chartDrawing">
    <cdr:from>
      <cdr:x>0.36225</cdr:x>
      <cdr:y>0</cdr:y>
    </cdr:from>
    <cdr:to>
      <cdr:x>0.9595</cdr:x>
      <cdr:y>0.7155</cdr:y>
    </cdr:to>
    <cdr:sp macro="" textlink="">
      <cdr:nvSpPr>
        <cdr:cNvPr id="14338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021953" y="0"/>
          <a:ext cx="3333640" cy="210587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00B050"/>
          </a:solidFill>
          <a:prstDash val="dash"/>
          <a:round/>
          <a:headEnd/>
          <a:tailEnd/>
        </a:ln>
      </cdr:spPr>
    </cdr:sp>
  </cdr:relSizeAnchor>
  <cdr:relSizeAnchor xmlns:cdr="http://schemas.openxmlformats.org/drawingml/2006/chartDrawing">
    <cdr:from>
      <cdr:x>0.8675</cdr:x>
      <cdr:y>0.08475</cdr:y>
    </cdr:from>
    <cdr:to>
      <cdr:x>0.95175</cdr:x>
      <cdr:y>0.12325</cdr:y>
    </cdr:to>
    <cdr:sp macro="" textlink="">
      <cdr:nvSpPr>
        <cdr:cNvPr id="14339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842081" y="249438"/>
          <a:ext cx="470254" cy="11331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dash"/>
          <a:round/>
          <a:headEnd/>
          <a:tailEnd/>
        </a:ln>
      </cdr:spPr>
    </cdr:sp>
  </cdr:relSizeAnchor>
  <cdr:relSizeAnchor xmlns:cdr="http://schemas.openxmlformats.org/drawingml/2006/chartDrawing">
    <cdr:from>
      <cdr:x>0.21725</cdr:x>
      <cdr:y>0.685</cdr:y>
    </cdr:from>
    <cdr:to>
      <cdr:x>0.33</cdr:x>
      <cdr:y>0.73675</cdr:y>
    </cdr:to>
    <cdr:sp macro="" textlink="">
      <cdr:nvSpPr>
        <cdr:cNvPr id="1434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12613" y="2016109"/>
          <a:ext cx="629332" cy="1523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zh-CN" sz="900" b="1" i="0" u="none" strike="noStrike" baseline="0">
              <a:solidFill>
                <a:srgbClr val="33CCCC"/>
              </a:solidFill>
              <a:latin typeface="Arial"/>
              <a:cs typeface="Arial"/>
            </a:rPr>
            <a:t>25%/year</a:t>
          </a:r>
        </a:p>
      </cdr:txBody>
    </cdr:sp>
  </cdr:relSizeAnchor>
  <cdr:relSizeAnchor xmlns:cdr="http://schemas.openxmlformats.org/drawingml/2006/chartDrawing">
    <cdr:from>
      <cdr:x>0.4735</cdr:x>
      <cdr:y>0.356</cdr:y>
    </cdr:from>
    <cdr:to>
      <cdr:x>0.53175</cdr:x>
      <cdr:y>0.39025</cdr:y>
    </cdr:to>
    <cdr:sp macro="" textlink="">
      <cdr:nvSpPr>
        <cdr:cNvPr id="1434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5428" y="1679626"/>
          <a:ext cx="518604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zh-CN" sz="900" b="1" i="0" u="none" strike="noStrike" baseline="0" dirty="0">
              <a:solidFill>
                <a:srgbClr val="00B050"/>
              </a:solidFill>
              <a:latin typeface="Arial"/>
              <a:cs typeface="Arial"/>
            </a:rPr>
            <a:t>52%/year</a:t>
          </a:r>
        </a:p>
      </cdr:txBody>
    </cdr:sp>
  </cdr:relSizeAnchor>
  <cdr:relSizeAnchor xmlns:cdr="http://schemas.openxmlformats.org/drawingml/2006/chartDrawing">
    <cdr:from>
      <cdr:x>0.8675</cdr:x>
      <cdr:y>0.15375</cdr:y>
    </cdr:from>
    <cdr:to>
      <cdr:x>0.98025</cdr:x>
      <cdr:y>0.2055</cdr:y>
    </cdr:to>
    <cdr:sp macro="" textlink="">
      <cdr:nvSpPr>
        <cdr:cNvPr id="1434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42081" y="452521"/>
          <a:ext cx="629331" cy="1523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zh-CN" sz="900" b="1" i="0" u="none" strike="noStrike" baseline="0" dirty="0">
              <a:solidFill>
                <a:srgbClr val="FF0000"/>
              </a:solidFill>
              <a:latin typeface="Arial"/>
              <a:cs typeface="Arial"/>
            </a:rPr>
            <a:t>??%/year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defRPr kumimoji="1"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defRPr kumimoji="1"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defRPr kumimoji="1"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defRPr kumimoji="1"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fld id="{4CADC200-9D1B-4D65-AC11-DF8EBEE3BE0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68081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defRPr kumimoji="1"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defRPr kumimoji="1"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hangingPunct="1">
              <a:spcBef>
                <a:spcPct val="0"/>
              </a:spcBef>
              <a:defRPr kumimoji="1"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defRPr kumimoji="1"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fld id="{F1769A01-E94F-49B1-9E6F-1A316EC8C58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564430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F414-993F-4C8E-8457-9A3B50F4CDC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163806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CS267 Lecture 2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F1B937-FFC1-4A40-B556-D7109A0B9E3E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CS267 Lecture 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3D22E-E4DF-4054-81DC-2EA1405580EC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592138"/>
            <a:ext cx="4538662" cy="3405187"/>
          </a:xfrm>
          <a:ln w="12700" cap="flat">
            <a:solidFill>
              <a:schemeClr val="tx1"/>
            </a:solidFill>
          </a:ln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86" tIns="46823" rIns="92086" bIns="46823"/>
          <a:lstStyle/>
          <a:p>
            <a:r>
              <a:rPr lang="en-US" altLang="zh-CN" dirty="0" smtClean="0"/>
              <a:t>Gordon Moore </a:t>
            </a:r>
            <a:r>
              <a:rPr lang="zh-CN" altLang="en-US" dirty="0" smtClean="0"/>
              <a:t>在 </a:t>
            </a:r>
            <a:r>
              <a:rPr lang="en-US" altLang="zh-CN" dirty="0" smtClean="0"/>
              <a:t>1965 </a:t>
            </a:r>
            <a:r>
              <a:rPr lang="zh-CN" altLang="en-US" dirty="0" smtClean="0"/>
              <a:t>年的报纸中发表过如此预言，单个硅芯片中集成的晶体管数目每 </a:t>
            </a:r>
            <a:r>
              <a:rPr lang="en-US" altLang="zh-CN" dirty="0" smtClean="0"/>
              <a:t>18 </a:t>
            </a:r>
            <a:r>
              <a:rPr lang="zh-CN" altLang="en-US" dirty="0" smtClean="0"/>
              <a:t>至 </a:t>
            </a:r>
            <a:r>
              <a:rPr lang="en-US" altLang="zh-CN" dirty="0" smtClean="0"/>
              <a:t>24 </a:t>
            </a:r>
            <a:r>
              <a:rPr lang="zh-CN" altLang="en-US" dirty="0" smtClean="0"/>
              <a:t>个月大约会翻一番。这一预言后来成为广为人知的摩尔定律，而 </a:t>
            </a:r>
            <a:r>
              <a:rPr lang="en-US" altLang="zh-CN" dirty="0" smtClean="0"/>
              <a:t>40 </a:t>
            </a:r>
            <a:r>
              <a:rPr lang="zh-CN" altLang="en-US" dirty="0" smtClean="0"/>
              <a:t>多年来，英特尔公司持续开展工程设计，将此定律变为了现实（图 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）。在那一时期，晶体管密度的大幅提升推动着处理器性能及性价比的提升。这种性能方面的提升有力地推动着当今上万亿美元电子工业的发展，使个人电脑走向 全球、走进成千上万家企业和家庭，从而将计算事务提升为一项基本业务。</a:t>
            </a:r>
            <a:endParaRPr lang="en-US" altLang="zh-CN" dirty="0" smtClean="0"/>
          </a:p>
          <a:p>
            <a:r>
              <a:rPr lang="zh-CN" altLang="en-US" dirty="0" smtClean="0"/>
              <a:t>然而，这种性能上的增强并非仅源于晶体管密度的不断增加。性能的增强还严重依赖于另一项与晶体管大小密切相关的物理因素：处理器时钟频率。</a:t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通 常，晶体管越小，其从一个状态转换到另一个状态的速度就越快。这样，在增加晶体管总数的同时，设计人员也可不断增加处理器的时钟频率。在许多情况下，时钟 频率的增加要比密度上的增加更重要。工程师需要花费相当多的精力来高效地利用更多数量的晶体管。而另一方面，频率上的提升却能迅速而轻松地带来明显的性能 优势。对于现有的软件代码来说，软件工程师无需进行修改或优化，就能使其运行得更快。多年来，这已是计算行业的一项主要事实，这也给企业用户带来诸多实 惠。通过这种方式，人们就能以相对较少的代价，从现有代码中获得增值。</a:t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由于具备这项优势，频率增加长期以来成为处理器性能增益的主要引 擎，这一点毫不为奇。第一款英特尔处理器发布于 </a:t>
            </a:r>
            <a:r>
              <a:rPr lang="en-US" altLang="zh-CN" dirty="0" smtClean="0"/>
              <a:t>1971 </a:t>
            </a:r>
            <a:r>
              <a:rPr lang="zh-CN" altLang="en-US" dirty="0" smtClean="0"/>
              <a:t>年，运行频率为 </a:t>
            </a:r>
            <a:r>
              <a:rPr lang="en-US" altLang="zh-CN" dirty="0" smtClean="0"/>
              <a:t>400 KHz</a:t>
            </a:r>
            <a:r>
              <a:rPr lang="zh-CN" altLang="en-US" dirty="0" smtClean="0"/>
              <a:t>。而今，英特尔处理器所支持的时钟速率几乎是原来的 </a:t>
            </a:r>
            <a:r>
              <a:rPr lang="en-US" altLang="zh-CN" dirty="0" smtClean="0"/>
              <a:t>10,000 </a:t>
            </a:r>
            <a:r>
              <a:rPr lang="zh-CN" altLang="en-US" dirty="0" smtClean="0"/>
              <a:t>倍。这种技术与高宽带网络通讯技术、高密度存储技术一道，已经成为引领当今时代（数据密集及互联网连接业务型实时应用）的基础工具。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911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A2B2C-ACDC-49AA-B302-505FB89FE8C1}" type="slidenum">
              <a:rPr lang="en-US" altLang="zh-CN" smtClean="0">
                <a:latin typeface="Arial" pitchFamily="34" charset="0"/>
              </a:rPr>
              <a:pPr/>
              <a:t>27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CS267 Lecture 2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F1B937-FFC1-4A40-B556-D7109A0B9E3E}" type="slidenum">
              <a:rPr lang="en-US" altLang="zh-CN" smtClean="0"/>
              <a:pPr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CS267 Lecture 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4A481-4B73-41F5-8837-6D002BC740F8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CS267 Lecture 2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CD6C1F-F7CF-4015-A45A-85057058953B}" type="slidenum">
              <a:rPr lang="en-US" altLang="zh-CN" smtClean="0"/>
              <a:pPr/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34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7399866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35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8595252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37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F414-993F-4C8E-8457-9A3B50F4CDCA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F414-993F-4C8E-8457-9A3B50F4CDCA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47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4443755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49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5596066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52575-C49E-4968-9D76-68D6B7B4FD92}" type="slidenum">
              <a:rPr lang="en-US" altLang="zh-CN" smtClean="0"/>
              <a:pPr/>
              <a:t>50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51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52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53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54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55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56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57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58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0586166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7ECD2-B001-4A24-8701-978328305BF8}" type="slidenum">
              <a:rPr lang="en-US" altLang="ko-KR" smtClean="0"/>
              <a:pPr/>
              <a:t>59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5596066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52575-C49E-4968-9D76-68D6B7B4FD92}" type="slidenum">
              <a:rPr lang="en-US" altLang="zh-CN" smtClean="0"/>
              <a:pPr/>
              <a:t>60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BE53E-60BA-4F32-B310-65CA6A6E1954}" type="slidenum">
              <a:rPr lang="en-US" altLang="zh-CN"/>
              <a:pPr/>
              <a:t>64</a:t>
            </a:fld>
            <a:endParaRPr lang="en-US" altLang="zh-CN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3" y="685800"/>
            <a:ext cx="6523037" cy="4894263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66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67673878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67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4087510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69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4C148E-C621-4C0F-B6A7-050853899E3D}" type="slidenum">
              <a:rPr lang="zh-CN" altLang="en-US"/>
              <a:pPr/>
              <a:t>72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/>
              <a:t>Fundamentals of Parallel Processing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 altLang="zh-CN"/>
              <a:t>16/12/2008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 altLang="zh-CN"/>
              <a:t>Ashish Agrawal, IIT Kanpur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EA57B71-DCDD-45B2-B103-62BDF529BA4D}" type="slidenum">
              <a:rPr lang="en-US" altLang="zh-CN"/>
              <a:pPr/>
              <a:t>73</a:t>
            </a:fld>
            <a:endParaRPr lang="en-US" altLang="zh-CN"/>
          </a:p>
        </p:txBody>
      </p:sp>
      <p:sp>
        <p:nvSpPr>
          <p:cNvPr id="419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79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9A01-E94F-49B1-9E6F-1A316EC8C58D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zh-CN"/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BFD4CC61-0EE1-4E84-8654-859E3B37672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95649-D3EF-4D91-BF86-80C71748176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34F1-037F-4E54-B992-4408389C01C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16/12/2008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Fundamentals of Parallel Processing,      Ashish Agrawal, IIT Kanpur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F0508-28D8-4B37-A8B8-AE668D6E2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7A908-1446-4D5F-9583-1C952F86C4F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A88A6-59FB-4F1F-A086-8F5307D372A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FBCDF-95DF-4BD9-A4C1-B63D22AF2DF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E8367-A535-47B5-A0E5-20DF066B184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F16DD-96CF-402B-AD4C-31C618EAF19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E4184-7E24-4232-AA81-F5B13D1DB92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E0693-2A3E-4410-A5CF-B1B637714C3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49014-8A36-4D7C-99A1-EF13B04114F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base" hangingPunct="1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fld id="{8961C598-B11A-48D0-A1C7-2E8423FE334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32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judge.buaa.edu.c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___2.xls"/><Relationship Id="rId4" Type="http://schemas.openxmlformats.org/officeDocument/2006/relationships/oleObject" Target="../embeddings/Microsoft_Office_Excel_97-2003____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struction_pipelinin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ark.intel.com/Product.aspx?id=42795" TargetMode="External"/><Relationship Id="rId3" Type="http://schemas.openxmlformats.org/officeDocument/2006/relationships/image" Target="../media/image28.jpeg"/><Relationship Id="rId7" Type="http://schemas.openxmlformats.org/officeDocument/2006/relationships/hyperlink" Target="http://ark.intel.com/Product.aspx?id=43408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k.intel.com/Product.aspx?id=43407" TargetMode="External"/><Relationship Id="rId5" Type="http://schemas.openxmlformats.org/officeDocument/2006/relationships/hyperlink" Target="http://en.wikipedia.org/wiki/CPU_caches" TargetMode="External"/><Relationship Id="rId10" Type="http://schemas.openxmlformats.org/officeDocument/2006/relationships/hyperlink" Target="http://ark.intel.com/Product.aspx?id=43410" TargetMode="External"/><Relationship Id="rId4" Type="http://schemas.openxmlformats.org/officeDocument/2006/relationships/hyperlink" Target="http://en.wikipedia.org/w/index.php?title=Clock_Speed&amp;action=edit&amp;redlink=1" TargetMode="External"/><Relationship Id="rId9" Type="http://schemas.openxmlformats.org/officeDocument/2006/relationships/hyperlink" Target="http://ark.intel.com/Product.aspx?id=43409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evier.com/locate/jpdc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gi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gi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hyperlink" Target="http://en.wikipedia.org/wiki/Petaflops" TargetMode="External"/><Relationship Id="rId4" Type="http://schemas.openxmlformats.org/officeDocument/2006/relationships/hyperlink" Target="http://en.wikipedia.org/wiki/Megawatt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etaflops" TargetMode="External"/><Relationship Id="rId3" Type="http://schemas.openxmlformats.org/officeDocument/2006/relationships/hyperlink" Target="http://en.wikipedia.org/wiki/File:Keisoku-Fujitsu.jpg" TargetMode="External"/><Relationship Id="rId7" Type="http://schemas.openxmlformats.org/officeDocument/2006/relationships/hyperlink" Target="http://en.wikipedia.org/wiki/Megawatt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Central_processing_unit" TargetMode="External"/><Relationship Id="rId5" Type="http://schemas.openxmlformats.org/officeDocument/2006/relationships/hyperlink" Target="http://en.wikipedia.org/wiki/SPARC64_VIIIfx" TargetMode="External"/><Relationship Id="rId4" Type="http://schemas.openxmlformats.org/officeDocument/2006/relationships/image" Target="../media/image71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4" Type="http://schemas.openxmlformats.org/officeDocument/2006/relationships/oleObject" Target="../embeddings/oleObject2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71" name="Group 3"/>
          <p:cNvGrpSpPr>
            <a:grpSpLocks/>
          </p:cNvGrpSpPr>
          <p:nvPr/>
        </p:nvGrpSpPr>
        <p:grpSpPr bwMode="auto">
          <a:xfrm>
            <a:off x="692150" y="620688"/>
            <a:ext cx="7696200" cy="1735162"/>
            <a:chOff x="436" y="624"/>
            <a:chExt cx="4848" cy="912"/>
          </a:xfrm>
        </p:grpSpPr>
        <p:sp>
          <p:nvSpPr>
            <p:cNvPr id="237572" name="Rectangle 4"/>
            <p:cNvSpPr>
              <a:spLocks noChangeArrowheads="1"/>
            </p:cNvSpPr>
            <p:nvPr/>
          </p:nvSpPr>
          <p:spPr bwMode="auto">
            <a:xfrm>
              <a:off x="1010" y="1019"/>
              <a:ext cx="3598" cy="432"/>
            </a:xfrm>
            <a:prstGeom prst="rect">
              <a:avLst/>
            </a:prstGeom>
            <a:solidFill>
              <a:srgbClr val="2E2E2E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7573" name="Rectangle 5"/>
            <p:cNvSpPr>
              <a:spLocks noChangeArrowheads="1"/>
            </p:cNvSpPr>
            <p:nvPr/>
          </p:nvSpPr>
          <p:spPr bwMode="auto">
            <a:xfrm>
              <a:off x="436" y="624"/>
              <a:ext cx="4848" cy="912"/>
            </a:xfrm>
            <a:prstGeom prst="rect">
              <a:avLst/>
            </a:prstGeom>
            <a:gradFill rotWithShape="0">
              <a:gsLst>
                <a:gs pos="0">
                  <a:srgbClr val="D60093">
                    <a:gamma/>
                    <a:shade val="46275"/>
                    <a:invGamma/>
                  </a:srgbClr>
                </a:gs>
                <a:gs pos="5000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0861" dir="2519233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</a:pPr>
              <a:endParaRPr lang="zh-CN" altLang="en-US" b="0">
                <a:solidFill>
                  <a:schemeClr val="tx1"/>
                </a:solidFill>
                <a:effectLst/>
                <a:ea typeface="宋体" pitchFamily="2" charset="-122"/>
              </a:endParaRPr>
            </a:p>
          </p:txBody>
        </p:sp>
        <p:sp>
          <p:nvSpPr>
            <p:cNvPr id="237574" name="Text Box 6"/>
            <p:cNvSpPr txBox="1">
              <a:spLocks noChangeArrowheads="1"/>
            </p:cNvSpPr>
            <p:nvPr/>
          </p:nvSpPr>
          <p:spPr bwMode="auto">
            <a:xfrm>
              <a:off x="552" y="832"/>
              <a:ext cx="4441" cy="49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3800" dirty="0">
                  <a:solidFill>
                    <a:srgbClr val="FFFFFF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课程名称</a:t>
              </a:r>
              <a:r>
                <a:rPr lang="zh-CN" altLang="en-US" sz="3800" dirty="0" smtClean="0">
                  <a:solidFill>
                    <a:srgbClr val="FFFFFF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：</a:t>
              </a:r>
              <a:r>
                <a:rPr lang="zh-CN" altLang="en-US" sz="4500" dirty="0" smtClean="0">
                  <a:solidFill>
                    <a:srgbClr val="FFFF00"/>
                  </a:solidFill>
                  <a:effectLst/>
                  <a:latin typeface="黑体" pitchFamily="2" charset="-122"/>
                  <a:ea typeface="黑体" pitchFamily="2" charset="-122"/>
                </a:rPr>
                <a:t>并行程序设计</a:t>
              </a:r>
              <a:endParaRPr lang="zh-CN" altLang="en-US" sz="4500" dirty="0">
                <a:solidFill>
                  <a:srgbClr val="FFFF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237578" name="Text Box 10"/>
          <p:cNvSpPr txBox="1">
            <a:spLocks noChangeArrowheads="1"/>
          </p:cNvSpPr>
          <p:nvPr/>
        </p:nvSpPr>
        <p:spPr bwMode="auto">
          <a:xfrm>
            <a:off x="3131840" y="1700808"/>
            <a:ext cx="531569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zh-CN" sz="3300" dirty="0" smtClean="0">
                <a:solidFill>
                  <a:srgbClr val="FFFF00"/>
                </a:solidFill>
                <a:effectLst/>
                <a:latin typeface="Arial" charset="0"/>
                <a:ea typeface="幼圆" pitchFamily="49" charset="-122"/>
              </a:rPr>
              <a:t>parallel programming</a:t>
            </a:r>
            <a:endParaRPr lang="en-US" altLang="zh-CN" sz="2800" dirty="0">
              <a:solidFill>
                <a:srgbClr val="FFFF00"/>
              </a:solidFill>
              <a:effectLst/>
              <a:ea typeface="幼圆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47391" y="3798912"/>
            <a:ext cx="5976937" cy="2438400"/>
            <a:chOff x="1547391" y="3798912"/>
            <a:chExt cx="5976937" cy="2438400"/>
          </a:xfrm>
        </p:grpSpPr>
        <p:sp>
          <p:nvSpPr>
            <p:cNvPr id="16" name="Rectangle 1085"/>
            <p:cNvSpPr>
              <a:spLocks noChangeArrowheads="1"/>
            </p:cNvSpPr>
            <p:nvPr/>
          </p:nvSpPr>
          <p:spPr bwMode="auto">
            <a:xfrm>
              <a:off x="1547391" y="3798912"/>
              <a:ext cx="5976937" cy="2438400"/>
            </a:xfrm>
            <a:prstGeom prst="rect">
              <a:avLst/>
            </a:prstGeom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>
              <a:outerShdw dist="179605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Rectangle 1086"/>
            <p:cNvSpPr>
              <a:spLocks noChangeArrowheads="1"/>
            </p:cNvSpPr>
            <p:nvPr/>
          </p:nvSpPr>
          <p:spPr bwMode="auto">
            <a:xfrm>
              <a:off x="1669231" y="4051185"/>
              <a:ext cx="5638800" cy="117801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sx="1000" sy="1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85000"/>
                </a:lnSpc>
                <a:spcBef>
                  <a:spcPct val="0"/>
                </a:spcBef>
              </a:pPr>
              <a:r>
                <a:rPr lang="zh-CN" altLang="en-US" sz="2700" dirty="0">
                  <a:solidFill>
                    <a:srgbClr val="FF3300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主讲教师：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	</a:t>
              </a: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赵长海 博士</a:t>
              </a:r>
              <a:endParaRPr lang="zh-CN" altLang="en-US" dirty="0">
                <a:solidFill>
                  <a:srgbClr val="000099"/>
                </a:solidFill>
                <a:effectLst/>
                <a:latin typeface="楷体_GB2312" pitchFamily="49" charset="-122"/>
                <a:ea typeface="楷体_GB2312" pitchFamily="49" charset="-122"/>
              </a:endParaRPr>
            </a:p>
            <a:p>
              <a:pPr algn="l" fontAlgn="base">
                <a:lnSpc>
                  <a:spcPct val="85000"/>
                </a:lnSpc>
                <a:spcBef>
                  <a:spcPct val="0"/>
                </a:spcBef>
              </a:pPr>
              <a:r>
                <a:rPr lang="zh-CN" altLang="en-US" sz="3200" dirty="0">
                  <a:solidFill>
                    <a:srgbClr val="FF3300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办公室：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	</a:t>
              </a: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新主楼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G910</a:t>
              </a:r>
            </a:p>
            <a:p>
              <a:pPr algn="l" fontAlgn="base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  Email: 	zch@buaa.edu.cn</a:t>
              </a:r>
              <a:endParaRPr lang="zh-CN" altLang="en-US" dirty="0" smtClean="0">
                <a:solidFill>
                  <a:srgbClr val="000099"/>
                </a:solidFill>
                <a:effectLst/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8" name="Rectangle 1086"/>
            <p:cNvSpPr>
              <a:spLocks noChangeArrowheads="1"/>
            </p:cNvSpPr>
            <p:nvPr/>
          </p:nvSpPr>
          <p:spPr bwMode="auto">
            <a:xfrm>
              <a:off x="3347591" y="5733256"/>
              <a:ext cx="1800200" cy="32778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85000"/>
                </a:lnSpc>
                <a:spcBef>
                  <a:spcPct val="0"/>
                </a:spcBef>
              </a:pPr>
              <a:r>
                <a:rPr lang="zh-CN" altLang="en-US" sz="1800" dirty="0">
                  <a:solidFill>
                    <a:schemeClr val="tx1">
                      <a:lumMod val="10000"/>
                    </a:schemeClr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en-US" altLang="zh-CN" sz="1800" dirty="0" smtClean="0">
                  <a:solidFill>
                    <a:schemeClr val="tx1">
                      <a:lumMod val="10000"/>
                    </a:schemeClr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Spring 2012</a:t>
              </a:r>
              <a:endParaRPr lang="zh-CN" altLang="en-US" sz="1800" dirty="0">
                <a:solidFill>
                  <a:schemeClr val="tx1">
                    <a:lumMod val="10000"/>
                  </a:schemeClr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971600" y="285293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10000"/>
                  </a:schemeClr>
                </a:solidFill>
              </a:rPr>
              <a:t>课程网站：</a:t>
            </a:r>
            <a:r>
              <a:rPr lang="en-US" altLang="zh-CN" dirty="0" err="1" smtClean="0">
                <a:solidFill>
                  <a:schemeClr val="tx1">
                    <a:lumMod val="10000"/>
                  </a:schemeClr>
                </a:solidFill>
              </a:rPr>
              <a:t>CourseGrading</a:t>
            </a:r>
            <a:r>
              <a:rPr lang="zh-CN" altLang="en-US" dirty="0" smtClean="0">
                <a:solidFill>
                  <a:schemeClr val="tx1">
                    <a:lumMod val="10000"/>
                  </a:schemeClr>
                </a:solidFill>
              </a:rPr>
              <a:t>　</a:t>
            </a:r>
            <a:r>
              <a:rPr lang="en-US" altLang="zh-CN" dirty="0" smtClean="0">
                <a:hlinkClick r:id="rId3"/>
              </a:rPr>
              <a:t>http://judge.buaa.edu.cn</a:t>
            </a:r>
            <a:endParaRPr lang="en-US" altLang="zh-CN" dirty="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7"/>
          <p:cNvGrpSpPr>
            <a:grpSpLocks/>
          </p:cNvGrpSpPr>
          <p:nvPr/>
        </p:nvGrpSpPr>
        <p:grpSpPr bwMode="auto">
          <a:xfrm>
            <a:off x="398463" y="381000"/>
            <a:ext cx="4402137" cy="762000"/>
            <a:chOff x="251" y="240"/>
            <a:chExt cx="2773" cy="480"/>
          </a:xfrm>
        </p:grpSpPr>
        <p:sp>
          <p:nvSpPr>
            <p:cNvPr id="5" name="Rectangle 1068"/>
            <p:cNvSpPr>
              <a:spLocks noChangeArrowheads="1"/>
            </p:cNvSpPr>
            <p:nvPr/>
          </p:nvSpPr>
          <p:spPr bwMode="auto">
            <a:xfrm>
              <a:off x="251" y="240"/>
              <a:ext cx="2725" cy="48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1069"/>
            <p:cNvSpPr>
              <a:spLocks noChangeArrowheads="1"/>
            </p:cNvSpPr>
            <p:nvPr/>
          </p:nvSpPr>
          <p:spPr bwMode="auto">
            <a:xfrm>
              <a:off x="262" y="309"/>
              <a:ext cx="276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课程要讨论的内容？</a:t>
              </a:r>
              <a:endParaRPr kumimoji="1" lang="zh-CN" altLang="en-US" sz="3400" dirty="0">
                <a:solidFill>
                  <a:srgbClr val="FFFFFF"/>
                </a:solidFill>
                <a:effectLst/>
                <a:ea typeface="楷体_GB2312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2008" y="1484784"/>
            <a:ext cx="8964488" cy="2736303"/>
            <a:chOff x="72008" y="1700809"/>
            <a:chExt cx="8964488" cy="3139262"/>
          </a:xfrm>
        </p:grpSpPr>
        <p:grpSp>
          <p:nvGrpSpPr>
            <p:cNvPr id="11" name="Group 765"/>
            <p:cNvGrpSpPr>
              <a:grpSpLocks/>
            </p:cNvGrpSpPr>
            <p:nvPr/>
          </p:nvGrpSpPr>
          <p:grpSpPr bwMode="auto">
            <a:xfrm>
              <a:off x="755576" y="2060848"/>
              <a:ext cx="8280920" cy="2779223"/>
              <a:chOff x="384" y="2064"/>
              <a:chExt cx="5036" cy="1344"/>
            </a:xfrm>
          </p:grpSpPr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4944" cy="1344"/>
              </a:xfrm>
              <a:prstGeom prst="rect">
                <a:avLst/>
              </a:prstGeom>
              <a:solidFill>
                <a:srgbClr val="CCFF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97566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610" y="2221"/>
                <a:ext cx="4810" cy="118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fontAlgn="base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zh-CN" altLang="en-US" sz="2800" dirty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   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            </a:t>
                </a:r>
                <a:endParaRPr lang="zh-CN" altLang="en-US" sz="2800" dirty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endParaRPr>
              </a:p>
              <a:p>
                <a:pPr marL="514350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</a:pPr>
                <a:r>
                  <a:rPr lang="zh-CN" altLang="en-US" sz="3200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ea typeface="幼圆" pitchFamily="49" charset="-122"/>
                  </a:rPr>
                  <a:t>第一讲：预备知识</a:t>
                </a:r>
                <a:endParaRPr lang="en-US" altLang="zh-CN" sz="3200" dirty="0" smtClean="0">
                  <a:solidFill>
                    <a:schemeClr val="accent6">
                      <a:lumMod val="75000"/>
                    </a:schemeClr>
                  </a:solidFill>
                  <a:effectLst/>
                  <a:ea typeface="幼圆" pitchFamily="49" charset="-122"/>
                </a:endParaRPr>
              </a:p>
              <a:p>
                <a:pPr marL="971550" lvl="1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并行编程基础</a:t>
                </a:r>
                <a:endParaRPr lang="en-US" altLang="zh-CN" sz="28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  <a:p>
                <a:pPr marL="971550" lvl="1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en-US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Linux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编程环境简介</a:t>
                </a:r>
                <a:endParaRPr lang="en-US" altLang="zh-CN" sz="28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  <a:p>
                <a:pPr marL="514350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</a:pPr>
                <a:endParaRPr lang="en-US" altLang="zh-CN" sz="28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</p:txBody>
          </p:sp>
        </p:grpSp>
        <p:grpSp>
          <p:nvGrpSpPr>
            <p:cNvPr id="19" name="Group 3"/>
            <p:cNvGrpSpPr>
              <a:grpSpLocks/>
            </p:cNvGrpSpPr>
            <p:nvPr/>
          </p:nvGrpSpPr>
          <p:grpSpPr bwMode="auto">
            <a:xfrm>
              <a:off x="72008" y="1700809"/>
              <a:ext cx="1961804" cy="792088"/>
              <a:chOff x="765" y="786"/>
              <a:chExt cx="1680" cy="479"/>
            </a:xfrm>
          </p:grpSpPr>
          <p:sp>
            <p:nvSpPr>
              <p:cNvPr id="20" name="Oval 4"/>
              <p:cNvSpPr>
                <a:spLocks noChangeArrowheads="1"/>
              </p:cNvSpPr>
              <p:nvPr/>
            </p:nvSpPr>
            <p:spPr bwMode="auto">
              <a:xfrm rot="-653698">
                <a:off x="765" y="786"/>
                <a:ext cx="1680" cy="479"/>
              </a:xfrm>
              <a:prstGeom prst="ellipse">
                <a:avLst/>
              </a:prstGeom>
              <a:solidFill>
                <a:srgbClr val="FF0000"/>
              </a:solidFill>
              <a:ln w="12700" cap="sq">
                <a:noFill/>
                <a:round/>
                <a:headEnd/>
                <a:tailEnd/>
              </a:ln>
              <a:effectLst>
                <a:outerShdw dist="125724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 rot="20946302">
                <a:off x="893" y="845"/>
                <a:ext cx="1488" cy="36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 algn="l"/>
                <a:r>
                  <a:rPr kumimoji="1" lang="zh-CN" altLang="en-US" sz="3200" i="1" dirty="0" smtClean="0">
                    <a:solidFill>
                      <a:srgbClr val="FFFF00"/>
                    </a:solidFill>
                    <a:effectLst/>
                    <a:ea typeface="黑体" pitchFamily="2" charset="-122"/>
                  </a:rPr>
                  <a:t>第一讲</a:t>
                </a:r>
                <a:endParaRPr kumimoji="1" lang="zh-CN" altLang="en-US" sz="3200" i="1" dirty="0">
                  <a:solidFill>
                    <a:srgbClr val="FFFF00"/>
                  </a:solidFill>
                  <a:effectLst/>
                  <a:ea typeface="黑体" pitchFamily="2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7"/>
          <p:cNvGrpSpPr>
            <a:grpSpLocks/>
          </p:cNvGrpSpPr>
          <p:nvPr/>
        </p:nvGrpSpPr>
        <p:grpSpPr bwMode="auto">
          <a:xfrm>
            <a:off x="398463" y="381000"/>
            <a:ext cx="4402137" cy="762000"/>
            <a:chOff x="251" y="240"/>
            <a:chExt cx="2773" cy="480"/>
          </a:xfrm>
        </p:grpSpPr>
        <p:sp>
          <p:nvSpPr>
            <p:cNvPr id="5" name="Rectangle 1068"/>
            <p:cNvSpPr>
              <a:spLocks noChangeArrowheads="1"/>
            </p:cNvSpPr>
            <p:nvPr/>
          </p:nvSpPr>
          <p:spPr bwMode="auto">
            <a:xfrm>
              <a:off x="251" y="240"/>
              <a:ext cx="2725" cy="48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1069"/>
            <p:cNvSpPr>
              <a:spLocks noChangeArrowheads="1"/>
            </p:cNvSpPr>
            <p:nvPr/>
          </p:nvSpPr>
          <p:spPr bwMode="auto">
            <a:xfrm>
              <a:off x="262" y="309"/>
              <a:ext cx="276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课程要讨论的内容？</a:t>
              </a:r>
              <a:endParaRPr kumimoji="1" lang="zh-CN" altLang="en-US" sz="3400" dirty="0">
                <a:solidFill>
                  <a:srgbClr val="FFFFFF"/>
                </a:solidFill>
                <a:effectLst/>
                <a:ea typeface="楷体_GB2312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008" y="1700809"/>
            <a:ext cx="8964488" cy="3139263"/>
            <a:chOff x="72008" y="1700809"/>
            <a:chExt cx="8964488" cy="3139263"/>
          </a:xfrm>
        </p:grpSpPr>
        <p:grpSp>
          <p:nvGrpSpPr>
            <p:cNvPr id="3" name="Group 765"/>
            <p:cNvGrpSpPr>
              <a:grpSpLocks/>
            </p:cNvGrpSpPr>
            <p:nvPr/>
          </p:nvGrpSpPr>
          <p:grpSpPr bwMode="auto">
            <a:xfrm>
              <a:off x="755576" y="2060849"/>
              <a:ext cx="8280920" cy="2779223"/>
              <a:chOff x="384" y="2064"/>
              <a:chExt cx="5036" cy="1344"/>
            </a:xfrm>
          </p:grpSpPr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4944" cy="1344"/>
              </a:xfrm>
              <a:prstGeom prst="rect">
                <a:avLst/>
              </a:prstGeom>
              <a:solidFill>
                <a:srgbClr val="CCFF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97566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610" y="2221"/>
                <a:ext cx="4810" cy="118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fontAlgn="base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zh-CN" altLang="en-US" sz="2800" dirty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   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            </a:t>
                </a:r>
                <a:endParaRPr lang="zh-CN" altLang="en-US" sz="2800" dirty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endParaRPr>
              </a:p>
              <a:p>
                <a:pPr marL="514350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</a:pPr>
                <a:r>
                  <a:rPr lang="zh-CN" altLang="en-US" sz="3200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ea typeface="幼圆" pitchFamily="49" charset="-122"/>
                  </a:rPr>
                  <a:t>第二讲：共享内存系统编程</a:t>
                </a:r>
                <a:endParaRPr lang="en-US" altLang="zh-CN" sz="3200" dirty="0" smtClean="0">
                  <a:solidFill>
                    <a:schemeClr val="accent6">
                      <a:lumMod val="75000"/>
                    </a:schemeClr>
                  </a:solidFill>
                  <a:effectLst/>
                  <a:ea typeface="幼圆" pitchFamily="49" charset="-122"/>
                </a:endParaRPr>
              </a:p>
              <a:p>
                <a:pPr marL="971550" lvl="1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多进程及进程间通信</a:t>
                </a:r>
                <a:endParaRPr lang="en-US" altLang="zh-CN" sz="28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  <a:p>
                <a:pPr marL="971550" lvl="1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多核（多线程）程序设计</a:t>
                </a:r>
                <a:endParaRPr lang="en-US" altLang="zh-CN" sz="28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  <a:p>
                <a:pPr marL="514350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</a:pPr>
                <a:endParaRPr lang="en-US" altLang="zh-CN" sz="28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</p:txBody>
          </p:sp>
        </p:grpSp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72008" y="1700809"/>
              <a:ext cx="1961804" cy="792088"/>
              <a:chOff x="765" y="786"/>
              <a:chExt cx="1680" cy="479"/>
            </a:xfrm>
          </p:grpSpPr>
          <p:sp>
            <p:nvSpPr>
              <p:cNvPr id="20" name="Oval 4"/>
              <p:cNvSpPr>
                <a:spLocks noChangeArrowheads="1"/>
              </p:cNvSpPr>
              <p:nvPr/>
            </p:nvSpPr>
            <p:spPr bwMode="auto">
              <a:xfrm rot="-653698">
                <a:off x="765" y="786"/>
                <a:ext cx="1680" cy="479"/>
              </a:xfrm>
              <a:prstGeom prst="ellipse">
                <a:avLst/>
              </a:prstGeom>
              <a:solidFill>
                <a:srgbClr val="FF0000"/>
              </a:solidFill>
              <a:ln w="12700" cap="sq">
                <a:noFill/>
                <a:round/>
                <a:headEnd/>
                <a:tailEnd/>
              </a:ln>
              <a:effectLst>
                <a:outerShdw dist="125724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 rot="20946302">
                <a:off x="893" y="852"/>
                <a:ext cx="1488" cy="35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 algn="l"/>
                <a:r>
                  <a:rPr kumimoji="1" lang="zh-CN" altLang="en-US" sz="3200" i="1" dirty="0" smtClean="0">
                    <a:solidFill>
                      <a:srgbClr val="FFFF00"/>
                    </a:solidFill>
                    <a:effectLst/>
                    <a:ea typeface="黑体" pitchFamily="2" charset="-122"/>
                  </a:rPr>
                  <a:t>第二讲</a:t>
                </a:r>
                <a:endParaRPr kumimoji="1" lang="zh-CN" altLang="en-US" sz="3200" i="1" dirty="0">
                  <a:solidFill>
                    <a:srgbClr val="FFFF00"/>
                  </a:solidFill>
                  <a:effectLst/>
                  <a:ea typeface="黑体" pitchFamily="2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7"/>
          <p:cNvGrpSpPr>
            <a:grpSpLocks/>
          </p:cNvGrpSpPr>
          <p:nvPr/>
        </p:nvGrpSpPr>
        <p:grpSpPr bwMode="auto">
          <a:xfrm>
            <a:off x="398463" y="381000"/>
            <a:ext cx="4402137" cy="762000"/>
            <a:chOff x="251" y="240"/>
            <a:chExt cx="2773" cy="480"/>
          </a:xfrm>
        </p:grpSpPr>
        <p:sp>
          <p:nvSpPr>
            <p:cNvPr id="5" name="Rectangle 1068"/>
            <p:cNvSpPr>
              <a:spLocks noChangeArrowheads="1"/>
            </p:cNvSpPr>
            <p:nvPr/>
          </p:nvSpPr>
          <p:spPr bwMode="auto">
            <a:xfrm>
              <a:off x="251" y="240"/>
              <a:ext cx="2725" cy="48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1069"/>
            <p:cNvSpPr>
              <a:spLocks noChangeArrowheads="1"/>
            </p:cNvSpPr>
            <p:nvPr/>
          </p:nvSpPr>
          <p:spPr bwMode="auto">
            <a:xfrm>
              <a:off x="262" y="309"/>
              <a:ext cx="276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课程要讨论的内容？</a:t>
              </a:r>
              <a:endParaRPr kumimoji="1" lang="zh-CN" altLang="en-US" sz="3400" dirty="0">
                <a:solidFill>
                  <a:srgbClr val="FFFFFF"/>
                </a:solidFill>
                <a:effectLst/>
                <a:ea typeface="楷体_GB2312" pitchFamily="49" charset="-122"/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72008" y="1700809"/>
            <a:ext cx="8964488" cy="3139263"/>
            <a:chOff x="72008" y="1700809"/>
            <a:chExt cx="8964488" cy="3139263"/>
          </a:xfrm>
        </p:grpSpPr>
        <p:grpSp>
          <p:nvGrpSpPr>
            <p:cNvPr id="4" name="Group 765"/>
            <p:cNvGrpSpPr>
              <a:grpSpLocks/>
            </p:cNvGrpSpPr>
            <p:nvPr/>
          </p:nvGrpSpPr>
          <p:grpSpPr bwMode="auto">
            <a:xfrm>
              <a:off x="755576" y="2060849"/>
              <a:ext cx="8280920" cy="2779223"/>
              <a:chOff x="384" y="2064"/>
              <a:chExt cx="5036" cy="1344"/>
            </a:xfrm>
          </p:grpSpPr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4944" cy="1344"/>
              </a:xfrm>
              <a:prstGeom prst="rect">
                <a:avLst/>
              </a:prstGeom>
              <a:solidFill>
                <a:srgbClr val="CCFF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97566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610" y="2221"/>
                <a:ext cx="4810" cy="118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fontAlgn="base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zh-CN" altLang="en-US" sz="2800" dirty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   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            </a:t>
                </a:r>
                <a:endParaRPr lang="zh-CN" altLang="en-US" sz="2800" dirty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endParaRPr>
              </a:p>
              <a:p>
                <a:pPr marL="514350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</a:pPr>
                <a:r>
                  <a:rPr lang="zh-CN" altLang="en-US" sz="3200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ea typeface="幼圆" pitchFamily="49" charset="-122"/>
                  </a:rPr>
                  <a:t>第三讲：分布式内存系统编程</a:t>
                </a:r>
                <a:endParaRPr lang="en-US" altLang="zh-CN" sz="3200" dirty="0" smtClean="0">
                  <a:solidFill>
                    <a:schemeClr val="accent6">
                      <a:lumMod val="75000"/>
                    </a:schemeClr>
                  </a:solidFill>
                  <a:effectLst/>
                  <a:ea typeface="幼圆" pitchFamily="49" charset="-122"/>
                </a:endParaRPr>
              </a:p>
              <a:p>
                <a:pPr marL="971550" lvl="1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en-US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MPI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程序设计</a:t>
                </a:r>
                <a:endParaRPr lang="en-US" altLang="zh-CN" sz="28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  <a:p>
                <a:pPr marL="971550" lvl="1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en-US" altLang="zh-CN" sz="2800" dirty="0" err="1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MapReduce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运行原理</a:t>
                </a:r>
                <a:endParaRPr lang="en-US" altLang="zh-CN" sz="28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  <a:p>
                <a:pPr marL="514350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</a:pPr>
                <a:endParaRPr lang="en-US" altLang="zh-CN" sz="28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</p:txBody>
          </p:sp>
        </p:grpSp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72008" y="1700809"/>
              <a:ext cx="1961804" cy="792088"/>
              <a:chOff x="765" y="786"/>
              <a:chExt cx="1680" cy="479"/>
            </a:xfrm>
          </p:grpSpPr>
          <p:sp>
            <p:nvSpPr>
              <p:cNvPr id="20" name="Oval 4"/>
              <p:cNvSpPr>
                <a:spLocks noChangeArrowheads="1"/>
              </p:cNvSpPr>
              <p:nvPr/>
            </p:nvSpPr>
            <p:spPr bwMode="auto">
              <a:xfrm rot="-653698">
                <a:off x="765" y="786"/>
                <a:ext cx="1680" cy="479"/>
              </a:xfrm>
              <a:prstGeom prst="ellipse">
                <a:avLst/>
              </a:prstGeom>
              <a:solidFill>
                <a:srgbClr val="FF0000"/>
              </a:solidFill>
              <a:ln w="12700" cap="sq">
                <a:noFill/>
                <a:round/>
                <a:headEnd/>
                <a:tailEnd/>
              </a:ln>
              <a:effectLst>
                <a:outerShdw dist="125724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 rot="20946302">
                <a:off x="893" y="852"/>
                <a:ext cx="1488" cy="35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 algn="l"/>
                <a:r>
                  <a:rPr kumimoji="1" lang="zh-CN" altLang="en-US" sz="3200" i="1" dirty="0" smtClean="0">
                    <a:solidFill>
                      <a:srgbClr val="FFFF00"/>
                    </a:solidFill>
                    <a:effectLst/>
                    <a:ea typeface="黑体" pitchFamily="2" charset="-122"/>
                  </a:rPr>
                  <a:t>第三讲</a:t>
                </a:r>
                <a:endParaRPr kumimoji="1" lang="zh-CN" altLang="en-US" sz="3200" i="1" dirty="0">
                  <a:solidFill>
                    <a:srgbClr val="FFFF00"/>
                  </a:solidFill>
                  <a:effectLst/>
                  <a:ea typeface="黑体" pitchFamily="2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7"/>
          <p:cNvGrpSpPr>
            <a:grpSpLocks/>
          </p:cNvGrpSpPr>
          <p:nvPr/>
        </p:nvGrpSpPr>
        <p:grpSpPr bwMode="auto">
          <a:xfrm>
            <a:off x="398463" y="381000"/>
            <a:ext cx="4402137" cy="762000"/>
            <a:chOff x="251" y="240"/>
            <a:chExt cx="2773" cy="480"/>
          </a:xfrm>
        </p:grpSpPr>
        <p:sp>
          <p:nvSpPr>
            <p:cNvPr id="5" name="Rectangle 1068"/>
            <p:cNvSpPr>
              <a:spLocks noChangeArrowheads="1"/>
            </p:cNvSpPr>
            <p:nvPr/>
          </p:nvSpPr>
          <p:spPr bwMode="auto">
            <a:xfrm>
              <a:off x="251" y="240"/>
              <a:ext cx="2725" cy="48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1069"/>
            <p:cNvSpPr>
              <a:spLocks noChangeArrowheads="1"/>
            </p:cNvSpPr>
            <p:nvPr/>
          </p:nvSpPr>
          <p:spPr bwMode="auto">
            <a:xfrm>
              <a:off x="262" y="309"/>
              <a:ext cx="276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课程要讨论的内容？</a:t>
              </a:r>
              <a:endParaRPr kumimoji="1" lang="zh-CN" altLang="en-US" sz="3400" dirty="0">
                <a:solidFill>
                  <a:srgbClr val="FFFFFF"/>
                </a:solidFill>
                <a:effectLst/>
                <a:ea typeface="楷体_GB2312" pitchFamily="49" charset="-122"/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72008" y="1700809"/>
            <a:ext cx="8964488" cy="3139261"/>
            <a:chOff x="72008" y="1700809"/>
            <a:chExt cx="8964488" cy="3139261"/>
          </a:xfrm>
        </p:grpSpPr>
        <p:grpSp>
          <p:nvGrpSpPr>
            <p:cNvPr id="4" name="Group 765"/>
            <p:cNvGrpSpPr>
              <a:grpSpLocks/>
            </p:cNvGrpSpPr>
            <p:nvPr/>
          </p:nvGrpSpPr>
          <p:grpSpPr bwMode="auto">
            <a:xfrm>
              <a:off x="755576" y="2060847"/>
              <a:ext cx="8280920" cy="2779223"/>
              <a:chOff x="384" y="2064"/>
              <a:chExt cx="5036" cy="1344"/>
            </a:xfrm>
          </p:grpSpPr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4944" cy="1344"/>
              </a:xfrm>
              <a:prstGeom prst="rect">
                <a:avLst/>
              </a:prstGeom>
              <a:solidFill>
                <a:srgbClr val="CCFF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97566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610" y="2221"/>
                <a:ext cx="4810" cy="118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fontAlgn="base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zh-CN" altLang="en-US" sz="2800" dirty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   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            </a:t>
                </a:r>
                <a:endParaRPr lang="zh-CN" altLang="en-US" sz="2800" dirty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endParaRPr>
              </a:p>
              <a:p>
                <a:pPr marL="514350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</a:pPr>
                <a:r>
                  <a:rPr lang="zh-CN" altLang="en-US" sz="3200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ea typeface="幼圆" pitchFamily="49" charset="-122"/>
                  </a:rPr>
                  <a:t>第四讲：并行程序性能分析方法</a:t>
                </a:r>
                <a:endParaRPr lang="en-US" altLang="zh-CN" sz="3200" dirty="0" smtClean="0">
                  <a:solidFill>
                    <a:schemeClr val="accent6">
                      <a:lumMod val="75000"/>
                    </a:schemeClr>
                  </a:solidFill>
                  <a:effectLst/>
                  <a:ea typeface="幼圆" pitchFamily="49" charset="-122"/>
                </a:endParaRPr>
              </a:p>
              <a:p>
                <a:pPr marL="971550" lvl="1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影响并行程序性能的因素</a:t>
                </a:r>
              </a:p>
              <a:p>
                <a:pPr marL="971550" lvl="1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性能度量</a:t>
                </a:r>
              </a:p>
              <a:p>
                <a:pPr marL="971550" lvl="1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性能优化方法</a:t>
                </a:r>
                <a:endParaRPr lang="en-US" altLang="zh-CN" sz="28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</p:txBody>
          </p:sp>
        </p:grpSp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72008" y="1700809"/>
              <a:ext cx="1961804" cy="792088"/>
              <a:chOff x="765" y="786"/>
              <a:chExt cx="1680" cy="479"/>
            </a:xfrm>
          </p:grpSpPr>
          <p:sp>
            <p:nvSpPr>
              <p:cNvPr id="20" name="Oval 4"/>
              <p:cNvSpPr>
                <a:spLocks noChangeArrowheads="1"/>
              </p:cNvSpPr>
              <p:nvPr/>
            </p:nvSpPr>
            <p:spPr bwMode="auto">
              <a:xfrm rot="-653698">
                <a:off x="765" y="786"/>
                <a:ext cx="1680" cy="479"/>
              </a:xfrm>
              <a:prstGeom prst="ellipse">
                <a:avLst/>
              </a:prstGeom>
              <a:solidFill>
                <a:srgbClr val="FF0000"/>
              </a:solidFill>
              <a:ln w="12700" cap="sq">
                <a:noFill/>
                <a:round/>
                <a:headEnd/>
                <a:tailEnd/>
              </a:ln>
              <a:effectLst>
                <a:outerShdw dist="125724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 rot="20946302">
                <a:off x="893" y="852"/>
                <a:ext cx="1488" cy="35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 algn="l"/>
                <a:r>
                  <a:rPr kumimoji="1" lang="zh-CN" altLang="en-US" sz="3200" i="1" dirty="0" smtClean="0">
                    <a:solidFill>
                      <a:srgbClr val="FFFF00"/>
                    </a:solidFill>
                    <a:effectLst/>
                    <a:ea typeface="黑体" pitchFamily="2" charset="-122"/>
                  </a:rPr>
                  <a:t>第四讲</a:t>
                </a:r>
                <a:endParaRPr kumimoji="1" lang="zh-CN" altLang="en-US" sz="3200" i="1" dirty="0">
                  <a:solidFill>
                    <a:srgbClr val="FFFF00"/>
                  </a:solidFill>
                  <a:effectLst/>
                  <a:ea typeface="黑体" pitchFamily="2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7"/>
          <p:cNvGrpSpPr>
            <a:grpSpLocks/>
          </p:cNvGrpSpPr>
          <p:nvPr/>
        </p:nvGrpSpPr>
        <p:grpSpPr bwMode="auto">
          <a:xfrm>
            <a:off x="398463" y="381000"/>
            <a:ext cx="4402137" cy="762000"/>
            <a:chOff x="251" y="240"/>
            <a:chExt cx="2773" cy="480"/>
          </a:xfrm>
        </p:grpSpPr>
        <p:sp>
          <p:nvSpPr>
            <p:cNvPr id="5" name="Rectangle 1068"/>
            <p:cNvSpPr>
              <a:spLocks noChangeArrowheads="1"/>
            </p:cNvSpPr>
            <p:nvPr/>
          </p:nvSpPr>
          <p:spPr bwMode="auto">
            <a:xfrm>
              <a:off x="251" y="240"/>
              <a:ext cx="2725" cy="48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1069"/>
            <p:cNvSpPr>
              <a:spLocks noChangeArrowheads="1"/>
            </p:cNvSpPr>
            <p:nvPr/>
          </p:nvSpPr>
          <p:spPr bwMode="auto">
            <a:xfrm>
              <a:off x="262" y="309"/>
              <a:ext cx="276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课程要讨论的内容？</a:t>
              </a:r>
              <a:endParaRPr kumimoji="1" lang="zh-CN" altLang="en-US" sz="3400" dirty="0">
                <a:solidFill>
                  <a:srgbClr val="FFFFFF"/>
                </a:solidFill>
                <a:effectLst/>
                <a:ea typeface="楷体_GB2312" pitchFamily="49" charset="-122"/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72008" y="1700809"/>
            <a:ext cx="8964488" cy="3887827"/>
            <a:chOff x="72008" y="1700809"/>
            <a:chExt cx="8964488" cy="3887827"/>
          </a:xfrm>
        </p:grpSpPr>
        <p:grpSp>
          <p:nvGrpSpPr>
            <p:cNvPr id="4" name="Group 765"/>
            <p:cNvGrpSpPr>
              <a:grpSpLocks/>
            </p:cNvGrpSpPr>
            <p:nvPr/>
          </p:nvGrpSpPr>
          <p:grpSpPr bwMode="auto">
            <a:xfrm>
              <a:off x="755576" y="2060844"/>
              <a:ext cx="8280920" cy="3527792"/>
              <a:chOff x="384" y="2064"/>
              <a:chExt cx="5036" cy="1706"/>
            </a:xfrm>
          </p:grpSpPr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4944" cy="1706"/>
              </a:xfrm>
              <a:prstGeom prst="rect">
                <a:avLst/>
              </a:prstGeom>
              <a:solidFill>
                <a:srgbClr val="CCFF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97566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610" y="2221"/>
                <a:ext cx="4810" cy="142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fontAlgn="base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zh-CN" altLang="en-US" sz="2800" dirty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   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            </a:t>
                </a:r>
                <a:endParaRPr lang="zh-CN" altLang="en-US" sz="2800" dirty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endParaRPr>
              </a:p>
              <a:p>
                <a:pPr marL="514350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</a:pPr>
                <a:r>
                  <a:rPr lang="zh-CN" altLang="en-US" sz="3200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ea typeface="幼圆" pitchFamily="49" charset="-122"/>
                  </a:rPr>
                  <a:t>第五讲：并行模式</a:t>
                </a:r>
                <a:endParaRPr lang="en-US" altLang="zh-CN" sz="3200" dirty="0" smtClean="0">
                  <a:solidFill>
                    <a:schemeClr val="accent6">
                      <a:lumMod val="75000"/>
                    </a:schemeClr>
                  </a:solidFill>
                  <a:effectLst/>
                  <a:ea typeface="幼圆" pitchFamily="49" charset="-122"/>
                </a:endParaRPr>
              </a:p>
              <a:p>
                <a:pPr marL="971550" lvl="1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数据并行</a:t>
                </a:r>
                <a:endParaRPr lang="en-US" altLang="zh-CN" sz="28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  <a:p>
                <a:pPr marL="971550" lvl="1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任务并行</a:t>
                </a:r>
              </a:p>
              <a:p>
                <a:pPr marL="971550" lvl="1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主</a:t>
                </a:r>
                <a:r>
                  <a:rPr lang="en-US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-</a:t>
                </a:r>
                <a:r>
                  <a:rPr lang="zh-CN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从模式</a:t>
                </a:r>
              </a:p>
              <a:p>
                <a:pPr marL="971550" lvl="1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工作池模式</a:t>
                </a:r>
              </a:p>
            </p:txBody>
          </p:sp>
        </p:grpSp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72008" y="1700809"/>
              <a:ext cx="1961804" cy="792088"/>
              <a:chOff x="765" y="786"/>
              <a:chExt cx="1680" cy="479"/>
            </a:xfrm>
          </p:grpSpPr>
          <p:sp>
            <p:nvSpPr>
              <p:cNvPr id="20" name="Oval 4"/>
              <p:cNvSpPr>
                <a:spLocks noChangeArrowheads="1"/>
              </p:cNvSpPr>
              <p:nvPr/>
            </p:nvSpPr>
            <p:spPr bwMode="auto">
              <a:xfrm rot="-653698">
                <a:off x="765" y="786"/>
                <a:ext cx="1680" cy="479"/>
              </a:xfrm>
              <a:prstGeom prst="ellipse">
                <a:avLst/>
              </a:prstGeom>
              <a:solidFill>
                <a:srgbClr val="FF0000"/>
              </a:solidFill>
              <a:ln w="12700" cap="sq">
                <a:noFill/>
                <a:round/>
                <a:headEnd/>
                <a:tailEnd/>
              </a:ln>
              <a:effectLst>
                <a:outerShdw dist="125724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 rot="20946302">
                <a:off x="893" y="852"/>
                <a:ext cx="1488" cy="35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 algn="l"/>
                <a:r>
                  <a:rPr kumimoji="1" lang="zh-CN" altLang="en-US" sz="3200" i="1" dirty="0" smtClean="0">
                    <a:solidFill>
                      <a:srgbClr val="FFFF00"/>
                    </a:solidFill>
                    <a:effectLst/>
                    <a:ea typeface="黑体" pitchFamily="2" charset="-122"/>
                  </a:rPr>
                  <a:t>第五讲</a:t>
                </a:r>
                <a:endParaRPr kumimoji="1" lang="zh-CN" altLang="en-US" sz="3200" i="1" dirty="0">
                  <a:solidFill>
                    <a:srgbClr val="FFFF00"/>
                  </a:solidFill>
                  <a:effectLst/>
                  <a:ea typeface="黑体" pitchFamily="2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7"/>
          <p:cNvGrpSpPr>
            <a:grpSpLocks/>
          </p:cNvGrpSpPr>
          <p:nvPr/>
        </p:nvGrpSpPr>
        <p:grpSpPr bwMode="auto">
          <a:xfrm>
            <a:off x="398463" y="381000"/>
            <a:ext cx="5685705" cy="762000"/>
            <a:chOff x="251" y="240"/>
            <a:chExt cx="2773" cy="480"/>
          </a:xfrm>
        </p:grpSpPr>
        <p:sp>
          <p:nvSpPr>
            <p:cNvPr id="5" name="Rectangle 1068"/>
            <p:cNvSpPr>
              <a:spLocks noChangeArrowheads="1"/>
            </p:cNvSpPr>
            <p:nvPr/>
          </p:nvSpPr>
          <p:spPr bwMode="auto">
            <a:xfrm>
              <a:off x="251" y="240"/>
              <a:ext cx="2725" cy="48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1069"/>
            <p:cNvSpPr>
              <a:spLocks noChangeArrowheads="1"/>
            </p:cNvSpPr>
            <p:nvPr/>
          </p:nvSpPr>
          <p:spPr bwMode="auto">
            <a:xfrm>
              <a:off x="262" y="309"/>
              <a:ext cx="2762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本课程期望达到的目标</a:t>
              </a:r>
              <a:endParaRPr kumimoji="1" lang="zh-CN" altLang="en-US" sz="3400" dirty="0">
                <a:solidFill>
                  <a:srgbClr val="FFFFFF"/>
                </a:solidFill>
                <a:effectLst/>
                <a:ea typeface="楷体_GB2312" pitchFamily="49" charset="-122"/>
              </a:endParaRPr>
            </a:p>
          </p:txBody>
        </p:sp>
      </p:grpSp>
      <p:pic>
        <p:nvPicPr>
          <p:cNvPr id="460802" name="Picture 2" descr="F:\My Documents\我的研究与教学\教学\并行程序设计（本科）\课件\figures\br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1944216" cy="2031957"/>
          </a:xfrm>
          <a:prstGeom prst="rect">
            <a:avLst/>
          </a:prstGeom>
          <a:noFill/>
        </p:spPr>
      </p:pic>
      <p:pic>
        <p:nvPicPr>
          <p:cNvPr id="460803" name="Picture 3" descr="F:\My Documents\我的研究与教学\教学\并行程序设计（本科）\课件\figures\programmer_br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2619375" cy="1743075"/>
          </a:xfrm>
          <a:prstGeom prst="rect">
            <a:avLst/>
          </a:prstGeom>
          <a:noFill/>
        </p:spPr>
      </p:pic>
      <p:pic>
        <p:nvPicPr>
          <p:cNvPr id="460805" name="Picture 5" descr="F:\My Documents\我的研究与教学\教学\并行程序设计（本科）\课件\figures\develo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988840"/>
            <a:ext cx="2645097" cy="2953692"/>
          </a:xfrm>
          <a:prstGeom prst="rect">
            <a:avLst/>
          </a:prstGeom>
          <a:noFill/>
        </p:spPr>
      </p:pic>
      <p:sp>
        <p:nvSpPr>
          <p:cNvPr id="17" name="燕尾形箭头 16"/>
          <p:cNvSpPr/>
          <p:nvPr/>
        </p:nvSpPr>
        <p:spPr bwMode="auto">
          <a:xfrm>
            <a:off x="2987824" y="3068960"/>
            <a:ext cx="2736304" cy="648072"/>
          </a:xfrm>
          <a:prstGeom prst="notched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文琥珀" pitchFamily="2" charset="-122"/>
            </a:endParaRPr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6660232" y="908720"/>
            <a:ext cx="1676400" cy="1143000"/>
            <a:chOff x="288" y="0"/>
            <a:chExt cx="1056" cy="720"/>
          </a:xfrm>
        </p:grpSpPr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288" y="0"/>
              <a:ext cx="1056" cy="720"/>
            </a:xfrm>
            <a:prstGeom prst="irregularSeal1">
              <a:avLst/>
            </a:prstGeom>
            <a:solidFill>
              <a:srgbClr val="CCFFFF"/>
            </a:solidFill>
            <a:ln w="63500" cap="sq">
              <a:solidFill>
                <a:srgbClr val="99CCFF"/>
              </a:solidFill>
              <a:miter lim="800000"/>
              <a:headEnd type="none" w="sm" len="sm"/>
              <a:tailEnd type="none" w="sm" len="sm"/>
            </a:ln>
            <a:effectLst>
              <a:outerShdw dist="117088" dir="751728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</a:pPr>
              <a:endParaRPr lang="zh-CN" altLang="en-US" sz="4400" b="0" i="1">
                <a:solidFill>
                  <a:schemeClr val="tx1"/>
                </a:solidFill>
                <a:effectLst/>
                <a:ea typeface="黑体" pitchFamily="2" charset="-122"/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526" y="136"/>
              <a:ext cx="6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28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牛人</a:t>
              </a:r>
              <a:endParaRPr lang="zh-CN" altLang="en-US" sz="280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466974" y="1339551"/>
            <a:ext cx="1512888" cy="609600"/>
            <a:chOff x="333" y="483"/>
            <a:chExt cx="953" cy="384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>
              <a:off x="333" y="483"/>
              <a:ext cx="862" cy="384"/>
            </a:xfrm>
            <a:prstGeom prst="cloudCallout">
              <a:avLst>
                <a:gd name="adj1" fmla="val -23519"/>
                <a:gd name="adj2" fmla="val 33074"/>
              </a:avLst>
            </a:prstGeom>
            <a:solidFill>
              <a:srgbClr val="FFFFD1"/>
            </a:solidFill>
            <a:ln w="9525">
              <a:noFill/>
              <a:round/>
              <a:headEnd/>
              <a:tailEnd/>
            </a:ln>
            <a:effectLst>
              <a:outerShdw dist="96720" dir="1391915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  <a:ea typeface="宋体" pitchFamily="2" charset="-122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465" y="484"/>
              <a:ext cx="821" cy="3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eaLnBrk="1" fontAlgn="base" hangingPunct="1">
                <a:spcBef>
                  <a:spcPct val="0"/>
                </a:spcBef>
              </a:pPr>
              <a:r>
                <a:rPr kumimoji="1" lang="zh-CN" altLang="en-US" sz="3000" b="0" dirty="0" smtClean="0">
                  <a:solidFill>
                    <a:srgbClr val="000099"/>
                  </a:solidFill>
                  <a:effectLst/>
                  <a:ea typeface="宋体" pitchFamily="2" charset="-122"/>
                </a:rPr>
                <a:t>菜鸟</a:t>
              </a:r>
              <a:endParaRPr kumimoji="1" lang="zh-CN" altLang="en-US" sz="3000" b="0" dirty="0">
                <a:solidFill>
                  <a:srgbClr val="000099"/>
                </a:solidFill>
                <a:effectLst/>
                <a:ea typeface="宋体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43808" y="1772816"/>
            <a:ext cx="1440160" cy="1368152"/>
            <a:chOff x="2843808" y="1772816"/>
            <a:chExt cx="1440160" cy="1368152"/>
          </a:xfrm>
        </p:grpSpPr>
        <p:sp>
          <p:nvSpPr>
            <p:cNvPr id="15" name="下箭头 14"/>
            <p:cNvSpPr/>
            <p:nvPr/>
          </p:nvSpPr>
          <p:spPr bwMode="auto">
            <a:xfrm>
              <a:off x="3347864" y="2564904"/>
              <a:ext cx="360040" cy="576064"/>
            </a:xfrm>
            <a:prstGeom prst="downArrow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43808" y="1772816"/>
              <a:ext cx="1440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2060"/>
                  </a:solidFill>
                  <a:effectLst/>
                </a:rPr>
                <a:t>You are here!</a:t>
              </a:r>
              <a:endParaRPr lang="zh-CN" altLang="en-US" sz="2000" dirty="0">
                <a:solidFill>
                  <a:srgbClr val="002060"/>
                </a:solidFill>
                <a:effectLst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Oval 6"/>
          <p:cNvSpPr>
            <a:spLocks noChangeArrowheads="1"/>
          </p:cNvSpPr>
          <p:nvPr/>
        </p:nvSpPr>
        <p:spPr bwMode="auto">
          <a:xfrm>
            <a:off x="1295400" y="1125538"/>
            <a:ext cx="7010400" cy="2895600"/>
          </a:xfrm>
          <a:prstGeom prst="ellipse">
            <a:avLst/>
          </a:prstGeom>
          <a:solidFill>
            <a:srgbClr val="CCFFFF"/>
          </a:solidFill>
          <a:ln w="12700" cap="sq">
            <a:noFill/>
            <a:round/>
            <a:headEnd/>
            <a:tailEnd/>
          </a:ln>
          <a:effectLst>
            <a:outerShdw dist="155023" dir="3300479" algn="ctr" rotWithShape="0">
              <a:srgbClr val="B2B2B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2123728" y="1412776"/>
            <a:ext cx="5544616" cy="193899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 anchor="ctr">
            <a:spAutoFit/>
          </a:bodyPr>
          <a:lstStyle/>
          <a:p>
            <a:pPr algn="l" fontAlgn="base">
              <a:spcBef>
                <a:spcPct val="0"/>
              </a:spcBef>
            </a:pPr>
            <a:r>
              <a:rPr lang="zh-CN" altLang="en-US" sz="5400" dirty="0" smtClean="0">
                <a:solidFill>
                  <a:srgbClr val="002060"/>
                </a:solidFill>
                <a:effectLst/>
                <a:latin typeface="隶书" pitchFamily="49" charset="-122"/>
                <a:ea typeface="隶书" pitchFamily="49" charset="-122"/>
              </a:rPr>
              <a:t>第一讲</a:t>
            </a:r>
            <a:r>
              <a:rPr lang="zh-CN" altLang="en-US" sz="6000" dirty="0" smtClean="0">
                <a:solidFill>
                  <a:srgbClr val="002060"/>
                </a:solidFill>
                <a:effectLst/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6000" dirty="0" smtClean="0">
                <a:solidFill>
                  <a:srgbClr val="F60000"/>
                </a:solidFill>
                <a:effectLst/>
                <a:latin typeface="隶书" pitchFamily="49" charset="-122"/>
                <a:ea typeface="隶书" pitchFamily="49" charset="-122"/>
              </a:rPr>
              <a:t>并行程序设计基础</a:t>
            </a:r>
            <a:endParaRPr lang="zh-CN" altLang="en-US" sz="6000" dirty="0">
              <a:solidFill>
                <a:srgbClr val="F60000"/>
              </a:solidFill>
              <a:effectLst/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Freeform 2"/>
          <p:cNvSpPr>
            <a:spLocks/>
          </p:cNvSpPr>
          <p:nvPr/>
        </p:nvSpPr>
        <p:spPr bwMode="auto">
          <a:xfrm>
            <a:off x="914400" y="548680"/>
            <a:ext cx="7546032" cy="6093296"/>
          </a:xfrm>
          <a:custGeom>
            <a:avLst/>
            <a:gdLst/>
            <a:ahLst/>
            <a:cxnLst>
              <a:cxn ang="0">
                <a:pos x="285" y="349"/>
              </a:cxn>
              <a:cxn ang="0">
                <a:pos x="1015" y="295"/>
              </a:cxn>
              <a:cxn ang="0">
                <a:pos x="1288" y="262"/>
              </a:cxn>
              <a:cxn ang="0">
                <a:pos x="1626" y="240"/>
              </a:cxn>
              <a:cxn ang="0">
                <a:pos x="2194" y="218"/>
              </a:cxn>
              <a:cxn ang="0">
                <a:pos x="2630" y="197"/>
              </a:cxn>
              <a:cxn ang="0">
                <a:pos x="2783" y="186"/>
              </a:cxn>
              <a:cxn ang="0">
                <a:pos x="3066" y="175"/>
              </a:cxn>
              <a:cxn ang="0">
                <a:pos x="3394" y="131"/>
              </a:cxn>
              <a:cxn ang="0">
                <a:pos x="4114" y="22"/>
              </a:cxn>
              <a:cxn ang="0">
                <a:pos x="4506" y="44"/>
              </a:cxn>
              <a:cxn ang="0">
                <a:pos x="4452" y="109"/>
              </a:cxn>
              <a:cxn ang="0">
                <a:pos x="4419" y="153"/>
              </a:cxn>
              <a:cxn ang="0">
                <a:pos x="4255" y="295"/>
              </a:cxn>
              <a:cxn ang="0">
                <a:pos x="4321" y="317"/>
              </a:cxn>
              <a:cxn ang="0">
                <a:pos x="4375" y="327"/>
              </a:cxn>
              <a:cxn ang="0">
                <a:pos x="4365" y="393"/>
              </a:cxn>
              <a:cxn ang="0">
                <a:pos x="4397" y="458"/>
              </a:cxn>
              <a:cxn ang="0">
                <a:pos x="4288" y="589"/>
              </a:cxn>
              <a:cxn ang="0">
                <a:pos x="4332" y="698"/>
              </a:cxn>
              <a:cxn ang="0">
                <a:pos x="4495" y="797"/>
              </a:cxn>
              <a:cxn ang="0">
                <a:pos x="4474" y="851"/>
              </a:cxn>
              <a:cxn ang="0">
                <a:pos x="4485" y="884"/>
              </a:cxn>
              <a:cxn ang="0">
                <a:pos x="4430" y="1037"/>
              </a:cxn>
              <a:cxn ang="0">
                <a:pos x="4386" y="1167"/>
              </a:cxn>
              <a:cxn ang="0">
                <a:pos x="4343" y="1266"/>
              </a:cxn>
              <a:cxn ang="0">
                <a:pos x="4299" y="1353"/>
              </a:cxn>
              <a:cxn ang="0">
                <a:pos x="4332" y="1462"/>
              </a:cxn>
              <a:cxn ang="0">
                <a:pos x="4463" y="1713"/>
              </a:cxn>
              <a:cxn ang="0">
                <a:pos x="4637" y="1767"/>
              </a:cxn>
              <a:cxn ang="0">
                <a:pos x="4703" y="1811"/>
              </a:cxn>
              <a:cxn ang="0">
                <a:pos x="4681" y="1877"/>
              </a:cxn>
              <a:cxn ang="0">
                <a:pos x="4637" y="2040"/>
              </a:cxn>
              <a:cxn ang="0">
                <a:pos x="4615" y="2269"/>
              </a:cxn>
              <a:cxn ang="0">
                <a:pos x="3917" y="2247"/>
              </a:cxn>
              <a:cxn ang="0">
                <a:pos x="3623" y="2237"/>
              </a:cxn>
              <a:cxn ang="0">
                <a:pos x="3481" y="2280"/>
              </a:cxn>
              <a:cxn ang="0">
                <a:pos x="3230" y="2367"/>
              </a:cxn>
              <a:cxn ang="0">
                <a:pos x="1855" y="2422"/>
              </a:cxn>
              <a:cxn ang="0">
                <a:pos x="1572" y="2466"/>
              </a:cxn>
              <a:cxn ang="0">
                <a:pos x="546" y="2531"/>
              </a:cxn>
              <a:cxn ang="0">
                <a:pos x="175" y="2575"/>
              </a:cxn>
              <a:cxn ang="0">
                <a:pos x="186" y="2509"/>
              </a:cxn>
              <a:cxn ang="0">
                <a:pos x="274" y="2444"/>
              </a:cxn>
              <a:cxn ang="0">
                <a:pos x="241" y="2411"/>
              </a:cxn>
              <a:cxn ang="0">
                <a:pos x="132" y="2400"/>
              </a:cxn>
              <a:cxn ang="0">
                <a:pos x="165" y="2313"/>
              </a:cxn>
              <a:cxn ang="0">
                <a:pos x="175" y="2269"/>
              </a:cxn>
              <a:cxn ang="0">
                <a:pos x="339" y="2117"/>
              </a:cxn>
              <a:cxn ang="0">
                <a:pos x="285" y="2095"/>
              </a:cxn>
              <a:cxn ang="0">
                <a:pos x="317" y="1920"/>
              </a:cxn>
              <a:cxn ang="0">
                <a:pos x="263" y="1647"/>
              </a:cxn>
              <a:cxn ang="0">
                <a:pos x="165" y="1091"/>
              </a:cxn>
              <a:cxn ang="0">
                <a:pos x="165" y="731"/>
              </a:cxn>
              <a:cxn ang="0">
                <a:pos x="132" y="698"/>
              </a:cxn>
              <a:cxn ang="0">
                <a:pos x="88" y="633"/>
              </a:cxn>
              <a:cxn ang="0">
                <a:pos x="45" y="600"/>
              </a:cxn>
              <a:cxn ang="0">
                <a:pos x="1" y="535"/>
              </a:cxn>
              <a:cxn ang="0">
                <a:pos x="12" y="393"/>
              </a:cxn>
              <a:cxn ang="0">
                <a:pos x="45" y="371"/>
              </a:cxn>
              <a:cxn ang="0">
                <a:pos x="143" y="306"/>
              </a:cxn>
              <a:cxn ang="0">
                <a:pos x="383" y="327"/>
              </a:cxn>
            </a:cxnLst>
            <a:rect l="0" t="0" r="r" b="b"/>
            <a:pathLst>
              <a:path w="4712" h="2575">
                <a:moveTo>
                  <a:pt x="285" y="349"/>
                </a:moveTo>
                <a:cubicBezTo>
                  <a:pt x="530" y="299"/>
                  <a:pt x="758" y="301"/>
                  <a:pt x="1015" y="295"/>
                </a:cubicBezTo>
                <a:cubicBezTo>
                  <a:pt x="1107" y="286"/>
                  <a:pt x="1197" y="272"/>
                  <a:pt x="1288" y="262"/>
                </a:cubicBezTo>
                <a:cubicBezTo>
                  <a:pt x="1426" y="227"/>
                  <a:pt x="1321" y="250"/>
                  <a:pt x="1626" y="240"/>
                </a:cubicBezTo>
                <a:cubicBezTo>
                  <a:pt x="2119" y="223"/>
                  <a:pt x="1814" y="237"/>
                  <a:pt x="2194" y="218"/>
                </a:cubicBezTo>
                <a:cubicBezTo>
                  <a:pt x="2377" y="181"/>
                  <a:pt x="2198" y="214"/>
                  <a:pt x="2630" y="197"/>
                </a:cubicBezTo>
                <a:cubicBezTo>
                  <a:pt x="2681" y="195"/>
                  <a:pt x="2732" y="189"/>
                  <a:pt x="2783" y="186"/>
                </a:cubicBezTo>
                <a:cubicBezTo>
                  <a:pt x="2877" y="181"/>
                  <a:pt x="2972" y="179"/>
                  <a:pt x="3066" y="175"/>
                </a:cubicBezTo>
                <a:cubicBezTo>
                  <a:pt x="3172" y="148"/>
                  <a:pt x="3285" y="140"/>
                  <a:pt x="3394" y="131"/>
                </a:cubicBezTo>
                <a:cubicBezTo>
                  <a:pt x="3628" y="71"/>
                  <a:pt x="3874" y="42"/>
                  <a:pt x="4114" y="22"/>
                </a:cubicBezTo>
                <a:cubicBezTo>
                  <a:pt x="4243" y="0"/>
                  <a:pt x="4379" y="11"/>
                  <a:pt x="4506" y="44"/>
                </a:cubicBezTo>
                <a:cubicBezTo>
                  <a:pt x="4461" y="135"/>
                  <a:pt x="4513" y="48"/>
                  <a:pt x="4452" y="109"/>
                </a:cubicBezTo>
                <a:cubicBezTo>
                  <a:pt x="4439" y="122"/>
                  <a:pt x="4431" y="139"/>
                  <a:pt x="4419" y="153"/>
                </a:cubicBezTo>
                <a:cubicBezTo>
                  <a:pt x="4374" y="206"/>
                  <a:pt x="4310" y="254"/>
                  <a:pt x="4255" y="295"/>
                </a:cubicBezTo>
                <a:cubicBezTo>
                  <a:pt x="4277" y="302"/>
                  <a:pt x="4299" y="311"/>
                  <a:pt x="4321" y="317"/>
                </a:cubicBezTo>
                <a:cubicBezTo>
                  <a:pt x="4339" y="322"/>
                  <a:pt x="4366" y="311"/>
                  <a:pt x="4375" y="327"/>
                </a:cubicBezTo>
                <a:cubicBezTo>
                  <a:pt x="4386" y="346"/>
                  <a:pt x="4368" y="371"/>
                  <a:pt x="4365" y="393"/>
                </a:cubicBezTo>
                <a:cubicBezTo>
                  <a:pt x="4376" y="415"/>
                  <a:pt x="4395" y="434"/>
                  <a:pt x="4397" y="458"/>
                </a:cubicBezTo>
                <a:cubicBezTo>
                  <a:pt x="4403" y="531"/>
                  <a:pt x="4330" y="549"/>
                  <a:pt x="4288" y="589"/>
                </a:cubicBezTo>
                <a:cubicBezTo>
                  <a:pt x="4342" y="625"/>
                  <a:pt x="4348" y="635"/>
                  <a:pt x="4332" y="698"/>
                </a:cubicBezTo>
                <a:cubicBezTo>
                  <a:pt x="4386" y="744"/>
                  <a:pt x="4428" y="774"/>
                  <a:pt x="4495" y="797"/>
                </a:cubicBezTo>
                <a:cubicBezTo>
                  <a:pt x="4488" y="815"/>
                  <a:pt x="4476" y="832"/>
                  <a:pt x="4474" y="851"/>
                </a:cubicBezTo>
                <a:cubicBezTo>
                  <a:pt x="4473" y="863"/>
                  <a:pt x="4486" y="872"/>
                  <a:pt x="4485" y="884"/>
                </a:cubicBezTo>
                <a:cubicBezTo>
                  <a:pt x="4479" y="943"/>
                  <a:pt x="4444" y="982"/>
                  <a:pt x="4430" y="1037"/>
                </a:cubicBezTo>
                <a:cubicBezTo>
                  <a:pt x="4400" y="1155"/>
                  <a:pt x="4429" y="1105"/>
                  <a:pt x="4386" y="1167"/>
                </a:cubicBezTo>
                <a:cubicBezTo>
                  <a:pt x="4368" y="1240"/>
                  <a:pt x="4385" y="1187"/>
                  <a:pt x="4343" y="1266"/>
                </a:cubicBezTo>
                <a:cubicBezTo>
                  <a:pt x="4328" y="1295"/>
                  <a:pt x="4299" y="1353"/>
                  <a:pt x="4299" y="1353"/>
                </a:cubicBezTo>
                <a:cubicBezTo>
                  <a:pt x="4332" y="1579"/>
                  <a:pt x="4286" y="1337"/>
                  <a:pt x="4332" y="1462"/>
                </a:cubicBezTo>
                <a:cubicBezTo>
                  <a:pt x="4412" y="1678"/>
                  <a:pt x="4322" y="1538"/>
                  <a:pt x="4463" y="1713"/>
                </a:cubicBezTo>
                <a:cubicBezTo>
                  <a:pt x="4501" y="1760"/>
                  <a:pt x="4579" y="1749"/>
                  <a:pt x="4637" y="1767"/>
                </a:cubicBezTo>
                <a:cubicBezTo>
                  <a:pt x="4659" y="1782"/>
                  <a:pt x="4693" y="1786"/>
                  <a:pt x="4703" y="1811"/>
                </a:cubicBezTo>
                <a:cubicBezTo>
                  <a:pt x="4712" y="1833"/>
                  <a:pt x="4686" y="1854"/>
                  <a:pt x="4681" y="1877"/>
                </a:cubicBezTo>
                <a:cubicBezTo>
                  <a:pt x="4670" y="1933"/>
                  <a:pt x="4651" y="1985"/>
                  <a:pt x="4637" y="2040"/>
                </a:cubicBezTo>
                <a:cubicBezTo>
                  <a:pt x="4630" y="2116"/>
                  <a:pt x="4687" y="2241"/>
                  <a:pt x="4615" y="2269"/>
                </a:cubicBezTo>
                <a:cubicBezTo>
                  <a:pt x="4547" y="2295"/>
                  <a:pt x="4102" y="2260"/>
                  <a:pt x="3917" y="2247"/>
                </a:cubicBezTo>
                <a:cubicBezTo>
                  <a:pt x="3788" y="2227"/>
                  <a:pt x="3797" y="2227"/>
                  <a:pt x="3623" y="2237"/>
                </a:cubicBezTo>
                <a:cubicBezTo>
                  <a:pt x="3574" y="2260"/>
                  <a:pt x="3532" y="2265"/>
                  <a:pt x="3481" y="2280"/>
                </a:cubicBezTo>
                <a:cubicBezTo>
                  <a:pt x="3394" y="2306"/>
                  <a:pt x="3318" y="2347"/>
                  <a:pt x="3230" y="2367"/>
                </a:cubicBezTo>
                <a:cubicBezTo>
                  <a:pt x="2820" y="2572"/>
                  <a:pt x="2314" y="2418"/>
                  <a:pt x="1855" y="2422"/>
                </a:cubicBezTo>
                <a:cubicBezTo>
                  <a:pt x="1762" y="2446"/>
                  <a:pt x="1667" y="2457"/>
                  <a:pt x="1572" y="2466"/>
                </a:cubicBezTo>
                <a:cubicBezTo>
                  <a:pt x="1241" y="2532"/>
                  <a:pt x="880" y="2522"/>
                  <a:pt x="546" y="2531"/>
                </a:cubicBezTo>
                <a:cubicBezTo>
                  <a:pt x="417" y="2544"/>
                  <a:pt x="302" y="2563"/>
                  <a:pt x="175" y="2575"/>
                </a:cubicBezTo>
                <a:cubicBezTo>
                  <a:pt x="179" y="2553"/>
                  <a:pt x="174" y="2528"/>
                  <a:pt x="186" y="2509"/>
                </a:cubicBezTo>
                <a:cubicBezTo>
                  <a:pt x="194" y="2496"/>
                  <a:pt x="254" y="2457"/>
                  <a:pt x="274" y="2444"/>
                </a:cubicBezTo>
                <a:cubicBezTo>
                  <a:pt x="263" y="2433"/>
                  <a:pt x="256" y="2416"/>
                  <a:pt x="241" y="2411"/>
                </a:cubicBezTo>
                <a:cubicBezTo>
                  <a:pt x="206" y="2400"/>
                  <a:pt x="161" y="2422"/>
                  <a:pt x="132" y="2400"/>
                </a:cubicBezTo>
                <a:cubicBezTo>
                  <a:pt x="107" y="2381"/>
                  <a:pt x="157" y="2343"/>
                  <a:pt x="165" y="2313"/>
                </a:cubicBezTo>
                <a:cubicBezTo>
                  <a:pt x="169" y="2298"/>
                  <a:pt x="168" y="2282"/>
                  <a:pt x="175" y="2269"/>
                </a:cubicBezTo>
                <a:cubicBezTo>
                  <a:pt x="210" y="2207"/>
                  <a:pt x="294" y="2176"/>
                  <a:pt x="339" y="2117"/>
                </a:cubicBezTo>
                <a:cubicBezTo>
                  <a:pt x="321" y="2110"/>
                  <a:pt x="299" y="2109"/>
                  <a:pt x="285" y="2095"/>
                </a:cubicBezTo>
                <a:cubicBezTo>
                  <a:pt x="256" y="2065"/>
                  <a:pt x="309" y="1950"/>
                  <a:pt x="317" y="1920"/>
                </a:cubicBezTo>
                <a:cubicBezTo>
                  <a:pt x="309" y="1826"/>
                  <a:pt x="306" y="1732"/>
                  <a:pt x="263" y="1647"/>
                </a:cubicBezTo>
                <a:cubicBezTo>
                  <a:pt x="246" y="1460"/>
                  <a:pt x="207" y="1274"/>
                  <a:pt x="165" y="1091"/>
                </a:cubicBezTo>
                <a:cubicBezTo>
                  <a:pt x="169" y="971"/>
                  <a:pt x="209" y="843"/>
                  <a:pt x="165" y="731"/>
                </a:cubicBezTo>
                <a:cubicBezTo>
                  <a:pt x="159" y="717"/>
                  <a:pt x="142" y="710"/>
                  <a:pt x="132" y="698"/>
                </a:cubicBezTo>
                <a:cubicBezTo>
                  <a:pt x="116" y="677"/>
                  <a:pt x="109" y="649"/>
                  <a:pt x="88" y="633"/>
                </a:cubicBezTo>
                <a:cubicBezTo>
                  <a:pt x="74" y="622"/>
                  <a:pt x="57" y="614"/>
                  <a:pt x="45" y="600"/>
                </a:cubicBezTo>
                <a:cubicBezTo>
                  <a:pt x="28" y="580"/>
                  <a:pt x="1" y="535"/>
                  <a:pt x="1" y="535"/>
                </a:cubicBezTo>
                <a:cubicBezTo>
                  <a:pt x="5" y="488"/>
                  <a:pt x="0" y="439"/>
                  <a:pt x="12" y="393"/>
                </a:cubicBezTo>
                <a:cubicBezTo>
                  <a:pt x="15" y="380"/>
                  <a:pt x="36" y="380"/>
                  <a:pt x="45" y="371"/>
                </a:cubicBezTo>
                <a:cubicBezTo>
                  <a:pt x="114" y="301"/>
                  <a:pt x="30" y="342"/>
                  <a:pt x="143" y="306"/>
                </a:cubicBezTo>
                <a:cubicBezTo>
                  <a:pt x="369" y="317"/>
                  <a:pt x="295" y="287"/>
                  <a:pt x="383" y="327"/>
                </a:cubicBezTo>
              </a:path>
            </a:pathLst>
          </a:custGeom>
          <a:solidFill>
            <a:srgbClr val="CCFFCC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216273" dir="2414181" algn="ctr" rotWithShape="0">
              <a:srgbClr val="B2B2B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4438" y="836712"/>
            <a:ext cx="2667000" cy="788988"/>
            <a:chOff x="765" y="768"/>
            <a:chExt cx="1680" cy="497"/>
          </a:xfrm>
        </p:grpSpPr>
        <p:sp>
          <p:nvSpPr>
            <p:cNvPr id="222212" name="Oval 4"/>
            <p:cNvSpPr>
              <a:spLocks noChangeArrowheads="1"/>
            </p:cNvSpPr>
            <p:nvPr/>
          </p:nvSpPr>
          <p:spPr bwMode="auto">
            <a:xfrm rot="-653698">
              <a:off x="765" y="786"/>
              <a:ext cx="1680" cy="479"/>
            </a:xfrm>
            <a:prstGeom prst="ellipse">
              <a:avLst/>
            </a:prstGeom>
            <a:solidFill>
              <a:srgbClr val="FF0000"/>
            </a:solidFill>
            <a:ln w="12700" cap="sq">
              <a:noFill/>
              <a:round/>
              <a:headEnd/>
              <a:tailEnd/>
            </a:ln>
            <a:effectLst>
              <a:outerShdw dist="125724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13" name="Text Box 5"/>
            <p:cNvSpPr txBox="1">
              <a:spLocks noChangeArrowheads="1"/>
            </p:cNvSpPr>
            <p:nvPr/>
          </p:nvSpPr>
          <p:spPr bwMode="auto">
            <a:xfrm rot="-653698">
              <a:off x="813" y="768"/>
              <a:ext cx="1488" cy="46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45791" dir="2021404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4200" i="1">
                  <a:solidFill>
                    <a:srgbClr val="FFFF00"/>
                  </a:solidFill>
                  <a:effectLst/>
                  <a:ea typeface="黑体" pitchFamily="2" charset="-122"/>
                </a:rPr>
                <a:t>本章内容</a:t>
              </a:r>
            </a:p>
          </p:txBody>
        </p:sp>
      </p:grpSp>
      <p:sp>
        <p:nvSpPr>
          <p:cNvPr id="222224" name="Text Box 16"/>
          <p:cNvSpPr txBox="1">
            <a:spLocks noChangeArrowheads="1"/>
          </p:cNvSpPr>
          <p:nvPr/>
        </p:nvSpPr>
        <p:spPr bwMode="auto">
          <a:xfrm>
            <a:off x="2179638" y="1988840"/>
            <a:ext cx="48006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3100" dirty="0">
                <a:solidFill>
                  <a:srgbClr val="000099"/>
                </a:solidFill>
                <a:effectLst/>
                <a:ea typeface="幼圆" pitchFamily="49" charset="-122"/>
              </a:rPr>
              <a:t>1.1</a:t>
            </a:r>
            <a:r>
              <a:rPr lang="zh-CN" altLang="en-US" sz="3100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 什么</a:t>
            </a:r>
            <a:r>
              <a:rPr lang="zh-CN" altLang="en-US" sz="31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是并行计算</a:t>
            </a:r>
            <a:endParaRPr lang="zh-CN" altLang="en-US" sz="3100" dirty="0">
              <a:solidFill>
                <a:srgbClr val="0000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22225" name="Text Box 17"/>
          <p:cNvSpPr txBox="1">
            <a:spLocks noChangeArrowheads="1"/>
          </p:cNvSpPr>
          <p:nvPr/>
        </p:nvSpPr>
        <p:spPr bwMode="auto">
          <a:xfrm>
            <a:off x="2168525" y="2499573"/>
            <a:ext cx="5787851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3100" dirty="0">
                <a:solidFill>
                  <a:srgbClr val="000099"/>
                </a:solidFill>
                <a:effectLst/>
                <a:ea typeface="幼圆" pitchFamily="49" charset="-122"/>
              </a:rPr>
              <a:t>1.2</a:t>
            </a:r>
            <a:r>
              <a:rPr lang="zh-CN" altLang="en-US" sz="3100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31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为什么要学习并行程序设计</a:t>
            </a:r>
            <a:endParaRPr lang="zh-CN" altLang="en-US" sz="3100" dirty="0">
              <a:solidFill>
                <a:srgbClr val="0000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22226" name="Text Box 18"/>
          <p:cNvSpPr txBox="1">
            <a:spLocks noChangeArrowheads="1"/>
          </p:cNvSpPr>
          <p:nvPr/>
        </p:nvSpPr>
        <p:spPr bwMode="auto">
          <a:xfrm>
            <a:off x="2172171" y="5096098"/>
            <a:ext cx="50641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3100" dirty="0">
                <a:solidFill>
                  <a:srgbClr val="000099"/>
                </a:solidFill>
                <a:effectLst/>
                <a:ea typeface="幼圆" pitchFamily="49" charset="-122"/>
              </a:rPr>
              <a:t>1</a:t>
            </a:r>
            <a:r>
              <a:rPr lang="zh-CN" altLang="en-US" sz="3100" dirty="0" smtClean="0">
                <a:solidFill>
                  <a:srgbClr val="000099"/>
                </a:solidFill>
                <a:effectLst/>
                <a:ea typeface="幼圆" pitchFamily="49" charset="-122"/>
              </a:rPr>
              <a:t>.</a:t>
            </a:r>
            <a:r>
              <a:rPr lang="en-US" altLang="zh-CN" sz="3100" dirty="0" smtClean="0">
                <a:solidFill>
                  <a:srgbClr val="000099"/>
                </a:solidFill>
                <a:effectLst/>
                <a:ea typeface="幼圆" pitchFamily="49" charset="-122"/>
              </a:rPr>
              <a:t>7</a:t>
            </a:r>
            <a:r>
              <a:rPr lang="zh-CN" altLang="en-US" sz="31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 并行计算机架构及分类</a:t>
            </a:r>
            <a:endParaRPr lang="zh-CN" altLang="en-US" sz="3100" dirty="0">
              <a:solidFill>
                <a:srgbClr val="0000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172171" y="4520034"/>
            <a:ext cx="50641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3100" dirty="0">
                <a:solidFill>
                  <a:srgbClr val="000099"/>
                </a:solidFill>
                <a:effectLst/>
                <a:ea typeface="幼圆" pitchFamily="49" charset="-122"/>
              </a:rPr>
              <a:t>1</a:t>
            </a:r>
            <a:r>
              <a:rPr lang="zh-CN" altLang="en-US" sz="3100" dirty="0" smtClean="0">
                <a:solidFill>
                  <a:srgbClr val="000099"/>
                </a:solidFill>
                <a:effectLst/>
                <a:ea typeface="幼圆" pitchFamily="49" charset="-122"/>
              </a:rPr>
              <a:t>.</a:t>
            </a:r>
            <a:r>
              <a:rPr lang="en-US" altLang="zh-CN" sz="3100" dirty="0" smtClean="0">
                <a:solidFill>
                  <a:srgbClr val="000099"/>
                </a:solidFill>
                <a:effectLst/>
                <a:ea typeface="幼圆" pitchFamily="49" charset="-122"/>
              </a:rPr>
              <a:t>6</a:t>
            </a:r>
            <a:r>
              <a:rPr lang="zh-CN" altLang="en-US" sz="31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 并行的层次</a:t>
            </a:r>
            <a:endParaRPr lang="zh-CN" altLang="en-US" sz="3100" dirty="0">
              <a:solidFill>
                <a:srgbClr val="0000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172171" y="4015978"/>
            <a:ext cx="50641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3100" dirty="0">
                <a:solidFill>
                  <a:srgbClr val="000099"/>
                </a:solidFill>
                <a:effectLst/>
                <a:ea typeface="幼圆" pitchFamily="49" charset="-122"/>
              </a:rPr>
              <a:t>1</a:t>
            </a:r>
            <a:r>
              <a:rPr lang="zh-CN" altLang="en-US" sz="3100" dirty="0" smtClean="0">
                <a:solidFill>
                  <a:srgbClr val="000099"/>
                </a:solidFill>
                <a:effectLst/>
                <a:ea typeface="幼圆" pitchFamily="49" charset="-122"/>
              </a:rPr>
              <a:t>.</a:t>
            </a:r>
            <a:r>
              <a:rPr lang="en-US" altLang="zh-CN" sz="3100" dirty="0" smtClean="0">
                <a:solidFill>
                  <a:srgbClr val="000099"/>
                </a:solidFill>
                <a:effectLst/>
                <a:ea typeface="幼圆" pitchFamily="49" charset="-122"/>
              </a:rPr>
              <a:t>5</a:t>
            </a:r>
            <a:r>
              <a:rPr lang="zh-CN" altLang="en-US" sz="31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 并行计算的应用</a:t>
            </a:r>
            <a:endParaRPr lang="zh-CN" altLang="en-US" sz="3100" dirty="0">
              <a:solidFill>
                <a:srgbClr val="0000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172171" y="5667925"/>
            <a:ext cx="5856213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3100" dirty="0">
                <a:solidFill>
                  <a:srgbClr val="000099"/>
                </a:solidFill>
                <a:effectLst/>
                <a:ea typeface="幼圆" pitchFamily="49" charset="-122"/>
              </a:rPr>
              <a:t>1</a:t>
            </a:r>
            <a:r>
              <a:rPr lang="zh-CN" altLang="en-US" sz="3100" dirty="0" smtClean="0">
                <a:solidFill>
                  <a:srgbClr val="000099"/>
                </a:solidFill>
                <a:effectLst/>
                <a:ea typeface="幼圆" pitchFamily="49" charset="-122"/>
              </a:rPr>
              <a:t>.</a:t>
            </a:r>
            <a:r>
              <a:rPr lang="en-US" altLang="zh-CN" sz="3100" dirty="0" smtClean="0">
                <a:solidFill>
                  <a:srgbClr val="000099"/>
                </a:solidFill>
                <a:effectLst/>
                <a:ea typeface="幼圆" pitchFamily="49" charset="-122"/>
              </a:rPr>
              <a:t>8</a:t>
            </a:r>
            <a:r>
              <a:rPr lang="zh-CN" altLang="en-US" sz="31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 并行计算的发展趋势与挑战</a:t>
            </a:r>
            <a:endParaRPr lang="zh-CN" altLang="en-US" sz="3100" dirty="0">
              <a:solidFill>
                <a:srgbClr val="0000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172171" y="2996952"/>
            <a:ext cx="50641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3100" dirty="0">
                <a:solidFill>
                  <a:srgbClr val="000099"/>
                </a:solidFill>
                <a:effectLst/>
                <a:ea typeface="幼圆" pitchFamily="49" charset="-122"/>
              </a:rPr>
              <a:t>1.3</a:t>
            </a:r>
            <a:r>
              <a:rPr lang="zh-CN" altLang="en-US" sz="3100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31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并行 </a:t>
            </a:r>
            <a:r>
              <a:rPr lang="en-US" altLang="zh-CN" sz="31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VS. </a:t>
            </a:r>
            <a:r>
              <a:rPr lang="zh-CN" altLang="en-US" sz="31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并发</a:t>
            </a:r>
            <a:endParaRPr lang="zh-CN" altLang="en-US" sz="3100" dirty="0">
              <a:solidFill>
                <a:srgbClr val="0000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172171" y="3511922"/>
            <a:ext cx="50641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3100" dirty="0">
                <a:solidFill>
                  <a:srgbClr val="000099"/>
                </a:solidFill>
                <a:effectLst/>
                <a:ea typeface="幼圆" pitchFamily="49" charset="-122"/>
              </a:rPr>
              <a:t>1</a:t>
            </a:r>
            <a:r>
              <a:rPr lang="zh-CN" altLang="en-US" sz="3100" dirty="0" smtClean="0">
                <a:solidFill>
                  <a:srgbClr val="000099"/>
                </a:solidFill>
                <a:effectLst/>
                <a:ea typeface="幼圆" pitchFamily="49" charset="-122"/>
              </a:rPr>
              <a:t>.</a:t>
            </a:r>
            <a:r>
              <a:rPr lang="en-US" altLang="zh-CN" sz="3100" dirty="0" smtClean="0">
                <a:solidFill>
                  <a:srgbClr val="000099"/>
                </a:solidFill>
                <a:effectLst/>
                <a:ea typeface="幼圆" pitchFamily="49" charset="-122"/>
              </a:rPr>
              <a:t>4</a:t>
            </a:r>
            <a:r>
              <a:rPr lang="zh-CN" altLang="en-US" sz="31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 并行 </a:t>
            </a:r>
            <a:r>
              <a:rPr lang="en-US" altLang="zh-CN" sz="31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VS. </a:t>
            </a:r>
            <a:r>
              <a:rPr lang="zh-CN" altLang="en-US" sz="31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rPr>
              <a:t>分布式</a:t>
            </a:r>
            <a:endParaRPr lang="zh-CN" altLang="en-US" sz="3100" dirty="0">
              <a:solidFill>
                <a:srgbClr val="0000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2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4" grpId="0" autoUpdateAnimBg="0"/>
      <p:bldP spid="222225" grpId="0" autoUpdateAnimBg="0"/>
      <p:bldP spid="222226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zh-CN" altLang="en-US" sz="4400" dirty="0"/>
          </a:p>
        </p:txBody>
      </p:sp>
      <p:pic>
        <p:nvPicPr>
          <p:cNvPr id="11" name="内容占位符 10" descr="pc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9" y="2132856"/>
            <a:ext cx="7256145" cy="3529013"/>
          </a:xfrm>
        </p:spPr>
      </p:pic>
      <p:cxnSp>
        <p:nvCxnSpPr>
          <p:cNvPr id="13" name="直接连接符 12"/>
          <p:cNvCxnSpPr/>
          <p:nvPr/>
        </p:nvCxnSpPr>
        <p:spPr>
          <a:xfrm>
            <a:off x="3059832" y="3212976"/>
            <a:ext cx="39604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55576" y="3645024"/>
            <a:ext cx="57606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067"/>
          <p:cNvGrpSpPr>
            <a:grpSpLocks/>
          </p:cNvGrpSpPr>
          <p:nvPr/>
        </p:nvGrpSpPr>
        <p:grpSpPr bwMode="auto">
          <a:xfrm>
            <a:off x="398463" y="381000"/>
            <a:ext cx="4402137" cy="762000"/>
            <a:chOff x="251" y="240"/>
            <a:chExt cx="2773" cy="480"/>
          </a:xfrm>
        </p:grpSpPr>
        <p:sp>
          <p:nvSpPr>
            <p:cNvPr id="8" name="Rectangle 1068"/>
            <p:cNvSpPr>
              <a:spLocks noChangeArrowheads="1"/>
            </p:cNvSpPr>
            <p:nvPr/>
          </p:nvSpPr>
          <p:spPr bwMode="auto">
            <a:xfrm>
              <a:off x="251" y="240"/>
              <a:ext cx="2725" cy="48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Rectangle 1069"/>
            <p:cNvSpPr>
              <a:spLocks noChangeArrowheads="1"/>
            </p:cNvSpPr>
            <p:nvPr/>
          </p:nvSpPr>
          <p:spPr bwMode="auto">
            <a:xfrm>
              <a:off x="262" y="309"/>
              <a:ext cx="2762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3400" dirty="0">
                  <a:solidFill>
                    <a:srgbClr val="FFFFFF"/>
                  </a:solidFill>
                  <a:effectLst/>
                  <a:ea typeface="楷体_GB2312" pitchFamily="49" charset="-122"/>
                </a:rPr>
                <a:t> 1.1  什么</a:t>
              </a:r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是并行计算</a:t>
              </a:r>
              <a:endParaRPr kumimoji="1" lang="zh-CN" altLang="en-US" sz="3400" dirty="0">
                <a:solidFill>
                  <a:srgbClr val="FFFFFF"/>
                </a:solidFill>
                <a:effectLst/>
                <a:ea typeface="楷体_GB2312" pitchFamily="49" charset="-122"/>
              </a:endParaRPr>
            </a:p>
          </p:txBody>
        </p:sp>
      </p:grpSp>
      <p:sp>
        <p:nvSpPr>
          <p:cNvPr id="10" name="Text Box 1032"/>
          <p:cNvSpPr txBox="1">
            <a:spLocks noChangeArrowheads="1"/>
          </p:cNvSpPr>
          <p:nvPr/>
        </p:nvSpPr>
        <p:spPr bwMode="auto">
          <a:xfrm>
            <a:off x="533400" y="1393825"/>
            <a:ext cx="425462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 eaLnBrk="1" fontAlgn="base" hangingPunct="1"/>
            <a:r>
              <a:rPr lang="zh-CN" altLang="en-US" sz="33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一.并行计算的定义</a:t>
            </a:r>
            <a:endParaRPr lang="zh-CN" altLang="en-US" sz="3300" dirty="0">
              <a:solidFill>
                <a:srgbClr val="FF330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reeform 3"/>
          <p:cNvSpPr>
            <a:spLocks/>
          </p:cNvSpPr>
          <p:nvPr/>
        </p:nvSpPr>
        <p:spPr bwMode="auto">
          <a:xfrm>
            <a:off x="590550" y="3048000"/>
            <a:ext cx="3540125" cy="2878138"/>
          </a:xfrm>
          <a:custGeom>
            <a:avLst/>
            <a:gdLst/>
            <a:ahLst/>
            <a:cxnLst>
              <a:cxn ang="0">
                <a:pos x="0" y="1812"/>
              </a:cxn>
              <a:cxn ang="0">
                <a:pos x="1576" y="0"/>
              </a:cxn>
              <a:cxn ang="0">
                <a:pos x="2229" y="0"/>
              </a:cxn>
              <a:cxn ang="0">
                <a:pos x="2229" y="1812"/>
              </a:cxn>
              <a:cxn ang="0">
                <a:pos x="0" y="1812"/>
              </a:cxn>
            </a:cxnLst>
            <a:rect l="0" t="0" r="r" b="b"/>
            <a:pathLst>
              <a:path w="2230" h="1813">
                <a:moveTo>
                  <a:pt x="0" y="1812"/>
                </a:moveTo>
                <a:lnTo>
                  <a:pt x="1576" y="0"/>
                </a:lnTo>
                <a:lnTo>
                  <a:pt x="2229" y="0"/>
                </a:lnTo>
                <a:lnTo>
                  <a:pt x="2229" y="1812"/>
                </a:lnTo>
                <a:lnTo>
                  <a:pt x="0" y="1812"/>
                </a:lnTo>
              </a:path>
            </a:pathLst>
          </a:custGeom>
          <a:solidFill>
            <a:srgbClr val="3F1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844" name="Freeform 4"/>
          <p:cNvSpPr>
            <a:spLocks/>
          </p:cNvSpPr>
          <p:nvPr/>
        </p:nvSpPr>
        <p:spPr bwMode="auto">
          <a:xfrm>
            <a:off x="0" y="1714500"/>
            <a:ext cx="4116388" cy="4211638"/>
          </a:xfrm>
          <a:custGeom>
            <a:avLst/>
            <a:gdLst/>
            <a:ahLst/>
            <a:cxnLst>
              <a:cxn ang="0">
                <a:pos x="0" y="2652"/>
              </a:cxn>
              <a:cxn ang="0">
                <a:pos x="342" y="2652"/>
              </a:cxn>
              <a:cxn ang="0">
                <a:pos x="2592" y="1267"/>
              </a:cxn>
              <a:cxn ang="0">
                <a:pos x="2592" y="0"/>
              </a:cxn>
              <a:cxn ang="0">
                <a:pos x="0" y="0"/>
              </a:cxn>
              <a:cxn ang="0">
                <a:pos x="0" y="2652"/>
              </a:cxn>
            </a:cxnLst>
            <a:rect l="0" t="0" r="r" b="b"/>
            <a:pathLst>
              <a:path w="2593" h="2653">
                <a:moveTo>
                  <a:pt x="0" y="2652"/>
                </a:moveTo>
                <a:lnTo>
                  <a:pt x="342" y="2652"/>
                </a:lnTo>
                <a:lnTo>
                  <a:pt x="2592" y="1267"/>
                </a:lnTo>
                <a:lnTo>
                  <a:pt x="2592" y="0"/>
                </a:lnTo>
                <a:lnTo>
                  <a:pt x="0" y="0"/>
                </a:lnTo>
                <a:lnTo>
                  <a:pt x="0" y="2652"/>
                </a:lnTo>
              </a:path>
            </a:pathLst>
          </a:custGeom>
          <a:solidFill>
            <a:srgbClr val="9F7F5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20763" y="2165350"/>
            <a:ext cx="1820862" cy="1106488"/>
            <a:chOff x="643" y="1364"/>
            <a:chExt cx="1147" cy="697"/>
          </a:xfrm>
        </p:grpSpPr>
        <p:sp>
          <p:nvSpPr>
            <p:cNvPr id="35845" name="Arc 5"/>
            <p:cNvSpPr>
              <a:spLocks/>
            </p:cNvSpPr>
            <p:nvPr/>
          </p:nvSpPr>
          <p:spPr bwMode="auto">
            <a:xfrm rot="20400000">
              <a:off x="643" y="1388"/>
              <a:ext cx="1147" cy="632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8"/>
                <a:gd name="T1" fmla="*/ 21395 h 21600"/>
                <a:gd name="T2" fmla="*/ 43198 w 43198"/>
                <a:gd name="T3" fmla="*/ 21429 h 21600"/>
                <a:gd name="T4" fmla="*/ 21599 w 4319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21600" fill="none" extrusionOk="0">
                  <a:moveTo>
                    <a:pt x="-1" y="21394"/>
                  </a:moveTo>
                  <a:cubicBezTo>
                    <a:pt x="112" y="9546"/>
                    <a:pt x="9749" y="-1"/>
                    <a:pt x="21599" y="0"/>
                  </a:cubicBezTo>
                  <a:cubicBezTo>
                    <a:pt x="33461" y="0"/>
                    <a:pt x="43104" y="9566"/>
                    <a:pt x="43198" y="21428"/>
                  </a:cubicBezTo>
                </a:path>
                <a:path w="43198" h="21600" stroke="0" extrusionOk="0">
                  <a:moveTo>
                    <a:pt x="-1" y="21394"/>
                  </a:moveTo>
                  <a:cubicBezTo>
                    <a:pt x="112" y="9546"/>
                    <a:pt x="9749" y="-1"/>
                    <a:pt x="21599" y="0"/>
                  </a:cubicBezTo>
                  <a:cubicBezTo>
                    <a:pt x="33461" y="0"/>
                    <a:pt x="43104" y="9566"/>
                    <a:pt x="43198" y="21428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FFE0C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718" y="1554"/>
              <a:ext cx="544" cy="507"/>
              <a:chOff x="718" y="1554"/>
              <a:chExt cx="544" cy="507"/>
            </a:xfrm>
          </p:grpSpPr>
          <p:sp>
            <p:nvSpPr>
              <p:cNvPr id="35846" name="Arc 6"/>
              <p:cNvSpPr>
                <a:spLocks/>
              </p:cNvSpPr>
              <p:nvPr/>
            </p:nvSpPr>
            <p:spPr bwMode="auto">
              <a:xfrm rot="20400000">
                <a:off x="718" y="1554"/>
                <a:ext cx="517" cy="506"/>
              </a:xfrm>
              <a:custGeom>
                <a:avLst/>
                <a:gdLst>
                  <a:gd name="G0" fmla="+- 21598 0 0"/>
                  <a:gd name="G1" fmla="+- 21600 0 0"/>
                  <a:gd name="G2" fmla="+- 21600 0 0"/>
                  <a:gd name="T0" fmla="*/ 0 w 21598"/>
                  <a:gd name="T1" fmla="*/ 21302 h 21600"/>
                  <a:gd name="T2" fmla="*/ 21515 w 21598"/>
                  <a:gd name="T3" fmla="*/ 0 h 21600"/>
                  <a:gd name="T4" fmla="*/ 21598 w 2159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21600" fill="none" extrusionOk="0">
                    <a:moveTo>
                      <a:pt x="0" y="21302"/>
                    </a:moveTo>
                    <a:cubicBezTo>
                      <a:pt x="162" y="9522"/>
                      <a:pt x="9734" y="45"/>
                      <a:pt x="21515" y="0"/>
                    </a:cubicBezTo>
                  </a:path>
                  <a:path w="21598" h="21600" stroke="0" extrusionOk="0">
                    <a:moveTo>
                      <a:pt x="0" y="21302"/>
                    </a:moveTo>
                    <a:cubicBezTo>
                      <a:pt x="162" y="9522"/>
                      <a:pt x="9734" y="45"/>
                      <a:pt x="21515" y="0"/>
                    </a:cubicBezTo>
                    <a:lnTo>
                      <a:pt x="21598" y="21600"/>
                    </a:lnTo>
                    <a:close/>
                  </a:path>
                </a:pathLst>
              </a:custGeom>
              <a:solidFill>
                <a:srgbClr val="C0FFFF"/>
              </a:solidFill>
              <a:ln w="12700" cap="rnd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47" name="Arc 7"/>
              <p:cNvSpPr>
                <a:spLocks/>
              </p:cNvSpPr>
              <p:nvPr/>
            </p:nvSpPr>
            <p:spPr bwMode="auto">
              <a:xfrm rot="20400000">
                <a:off x="738" y="1711"/>
                <a:ext cx="524" cy="350"/>
              </a:xfrm>
              <a:custGeom>
                <a:avLst/>
                <a:gdLst>
                  <a:gd name="G0" fmla="+- 21600 0 0"/>
                  <a:gd name="G1" fmla="+- 14762 0 0"/>
                  <a:gd name="G2" fmla="+- 21600 0 0"/>
                  <a:gd name="T0" fmla="*/ 0 w 21600"/>
                  <a:gd name="T1" fmla="*/ 14720 h 14762"/>
                  <a:gd name="T2" fmla="*/ 5831 w 21600"/>
                  <a:gd name="T3" fmla="*/ 0 h 14762"/>
                  <a:gd name="T4" fmla="*/ 21600 w 21600"/>
                  <a:gd name="T5" fmla="*/ 14762 h 14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4762" fill="none" extrusionOk="0">
                    <a:moveTo>
                      <a:pt x="0" y="14720"/>
                    </a:moveTo>
                    <a:cubicBezTo>
                      <a:pt x="10" y="9252"/>
                      <a:pt x="2094" y="3991"/>
                      <a:pt x="5831" y="0"/>
                    </a:cubicBezTo>
                  </a:path>
                  <a:path w="21600" h="14762" stroke="0" extrusionOk="0">
                    <a:moveTo>
                      <a:pt x="0" y="14720"/>
                    </a:moveTo>
                    <a:cubicBezTo>
                      <a:pt x="10" y="9252"/>
                      <a:pt x="2094" y="3991"/>
                      <a:pt x="5831" y="0"/>
                    </a:cubicBezTo>
                    <a:lnTo>
                      <a:pt x="21600" y="14762"/>
                    </a:lnTo>
                    <a:close/>
                  </a:path>
                </a:pathLst>
              </a:custGeom>
              <a:solidFill>
                <a:srgbClr val="C0FFFF"/>
              </a:solidFill>
              <a:ln w="12700" cap="rnd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188" y="1364"/>
              <a:ext cx="549" cy="506"/>
              <a:chOff x="1188" y="1364"/>
              <a:chExt cx="549" cy="506"/>
            </a:xfrm>
          </p:grpSpPr>
          <p:sp>
            <p:nvSpPr>
              <p:cNvPr id="35849" name="Arc 9"/>
              <p:cNvSpPr>
                <a:spLocks/>
              </p:cNvSpPr>
              <p:nvPr/>
            </p:nvSpPr>
            <p:spPr bwMode="auto">
              <a:xfrm rot="20400000">
                <a:off x="1188" y="1364"/>
                <a:ext cx="517" cy="5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83 w 21600"/>
                  <a:gd name="T1" fmla="*/ 0 h 21600"/>
                  <a:gd name="T2" fmla="*/ 21600 w 21600"/>
                  <a:gd name="T3" fmla="*/ 21472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82" y="0"/>
                    </a:moveTo>
                    <a:cubicBezTo>
                      <a:pt x="11929" y="45"/>
                      <a:pt x="21529" y="9625"/>
                      <a:pt x="21599" y="21472"/>
                    </a:cubicBezTo>
                  </a:path>
                  <a:path w="21600" h="21600" stroke="0" extrusionOk="0">
                    <a:moveTo>
                      <a:pt x="82" y="0"/>
                    </a:moveTo>
                    <a:cubicBezTo>
                      <a:pt x="11929" y="45"/>
                      <a:pt x="21529" y="9625"/>
                      <a:pt x="21599" y="21472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FFFF"/>
              </a:solidFill>
              <a:ln w="12700" cap="rnd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50" name="Arc 10"/>
              <p:cNvSpPr>
                <a:spLocks/>
              </p:cNvSpPr>
              <p:nvPr/>
            </p:nvSpPr>
            <p:spPr bwMode="auto">
              <a:xfrm rot="20400000">
                <a:off x="1214" y="1519"/>
                <a:ext cx="523" cy="349"/>
              </a:xfrm>
              <a:custGeom>
                <a:avLst/>
                <a:gdLst>
                  <a:gd name="G0" fmla="+- 0 0 0"/>
                  <a:gd name="G1" fmla="+- 14681 0 0"/>
                  <a:gd name="G2" fmla="+- 21600 0 0"/>
                  <a:gd name="T0" fmla="*/ 15844 w 21600"/>
                  <a:gd name="T1" fmla="*/ 0 h 14681"/>
                  <a:gd name="T2" fmla="*/ 21600 w 21600"/>
                  <a:gd name="T3" fmla="*/ 14681 h 14681"/>
                  <a:gd name="T4" fmla="*/ 0 w 21600"/>
                  <a:gd name="T5" fmla="*/ 14681 h 14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4681" fill="none" extrusionOk="0">
                    <a:moveTo>
                      <a:pt x="15843" y="0"/>
                    </a:moveTo>
                    <a:cubicBezTo>
                      <a:pt x="19544" y="3993"/>
                      <a:pt x="21600" y="9236"/>
                      <a:pt x="21600" y="14681"/>
                    </a:cubicBezTo>
                  </a:path>
                  <a:path w="21600" h="14681" stroke="0" extrusionOk="0">
                    <a:moveTo>
                      <a:pt x="15843" y="0"/>
                    </a:moveTo>
                    <a:cubicBezTo>
                      <a:pt x="19544" y="3993"/>
                      <a:pt x="21600" y="9236"/>
                      <a:pt x="21600" y="14681"/>
                    </a:cubicBezTo>
                    <a:lnTo>
                      <a:pt x="0" y="14681"/>
                    </a:lnTo>
                    <a:close/>
                  </a:path>
                </a:pathLst>
              </a:custGeom>
              <a:solidFill>
                <a:srgbClr val="C0FFFF"/>
              </a:solidFill>
              <a:ln w="12700" cap="rnd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5853" name="Line 13"/>
          <p:cNvSpPr>
            <a:spLocks noChangeShapeType="1"/>
          </p:cNvSpPr>
          <p:nvPr/>
        </p:nvSpPr>
        <p:spPr bwMode="auto">
          <a:xfrm flipV="1">
            <a:off x="6350" y="2355850"/>
            <a:ext cx="4102100" cy="172720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1600200" y="2495550"/>
            <a:ext cx="769938" cy="915988"/>
            <a:chOff x="1008" y="1572"/>
            <a:chExt cx="485" cy="577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1115" y="1768"/>
              <a:ext cx="346" cy="255"/>
              <a:chOff x="1115" y="1768"/>
              <a:chExt cx="346" cy="255"/>
            </a:xfrm>
          </p:grpSpPr>
          <p:sp>
            <p:nvSpPr>
              <p:cNvPr id="35854" name="Freeform 14"/>
              <p:cNvSpPr>
                <a:spLocks/>
              </p:cNvSpPr>
              <p:nvPr/>
            </p:nvSpPr>
            <p:spPr bwMode="auto">
              <a:xfrm>
                <a:off x="1115" y="1768"/>
                <a:ext cx="225" cy="160"/>
              </a:xfrm>
              <a:custGeom>
                <a:avLst/>
                <a:gdLst/>
                <a:ahLst/>
                <a:cxnLst>
                  <a:cxn ang="0">
                    <a:pos x="154" y="63"/>
                  </a:cxn>
                  <a:cxn ang="0">
                    <a:pos x="185" y="76"/>
                  </a:cxn>
                  <a:cxn ang="0">
                    <a:pos x="194" y="88"/>
                  </a:cxn>
                  <a:cxn ang="0">
                    <a:pos x="202" y="117"/>
                  </a:cxn>
                  <a:cxn ang="0">
                    <a:pos x="214" y="139"/>
                  </a:cxn>
                  <a:cxn ang="0">
                    <a:pos x="224" y="159"/>
                  </a:cxn>
                  <a:cxn ang="0">
                    <a:pos x="200" y="141"/>
                  </a:cxn>
                  <a:cxn ang="0">
                    <a:pos x="180" y="132"/>
                  </a:cxn>
                  <a:cxn ang="0">
                    <a:pos x="152" y="114"/>
                  </a:cxn>
                  <a:cxn ang="0">
                    <a:pos x="140" y="96"/>
                  </a:cxn>
                  <a:cxn ang="0">
                    <a:pos x="134" y="72"/>
                  </a:cxn>
                  <a:cxn ang="0">
                    <a:pos x="31" y="35"/>
                  </a:cxn>
                  <a:cxn ang="0">
                    <a:pos x="0" y="1"/>
                  </a:cxn>
                  <a:cxn ang="0">
                    <a:pos x="15" y="0"/>
                  </a:cxn>
                  <a:cxn ang="0">
                    <a:pos x="49" y="11"/>
                  </a:cxn>
                  <a:cxn ang="0">
                    <a:pos x="154" y="63"/>
                  </a:cxn>
                </a:cxnLst>
                <a:rect l="0" t="0" r="r" b="b"/>
                <a:pathLst>
                  <a:path w="225" h="160">
                    <a:moveTo>
                      <a:pt x="154" y="63"/>
                    </a:moveTo>
                    <a:lnTo>
                      <a:pt x="185" y="76"/>
                    </a:lnTo>
                    <a:lnTo>
                      <a:pt x="194" y="88"/>
                    </a:lnTo>
                    <a:lnTo>
                      <a:pt x="202" y="117"/>
                    </a:lnTo>
                    <a:lnTo>
                      <a:pt x="214" y="139"/>
                    </a:lnTo>
                    <a:lnTo>
                      <a:pt x="224" y="159"/>
                    </a:lnTo>
                    <a:lnTo>
                      <a:pt x="200" y="141"/>
                    </a:lnTo>
                    <a:lnTo>
                      <a:pt x="180" y="132"/>
                    </a:lnTo>
                    <a:lnTo>
                      <a:pt x="152" y="114"/>
                    </a:lnTo>
                    <a:lnTo>
                      <a:pt x="140" y="96"/>
                    </a:lnTo>
                    <a:lnTo>
                      <a:pt x="134" y="72"/>
                    </a:lnTo>
                    <a:lnTo>
                      <a:pt x="31" y="35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49" y="11"/>
                    </a:lnTo>
                    <a:lnTo>
                      <a:pt x="154" y="63"/>
                    </a:lnTo>
                  </a:path>
                </a:pathLst>
              </a:custGeom>
              <a:solidFill>
                <a:srgbClr val="E04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1275" y="1859"/>
                <a:ext cx="186" cy="164"/>
                <a:chOff x="1275" y="1859"/>
                <a:chExt cx="186" cy="164"/>
              </a:xfrm>
            </p:grpSpPr>
            <p:sp>
              <p:nvSpPr>
                <p:cNvPr id="35855" name="Freeform 15"/>
                <p:cNvSpPr>
                  <a:spLocks/>
                </p:cNvSpPr>
                <p:nvPr/>
              </p:nvSpPr>
              <p:spPr bwMode="auto">
                <a:xfrm>
                  <a:off x="1275" y="1859"/>
                  <a:ext cx="186" cy="164"/>
                </a:xfrm>
                <a:custGeom>
                  <a:avLst/>
                  <a:gdLst/>
                  <a:ahLst/>
                  <a:cxnLst>
                    <a:cxn ang="0">
                      <a:pos x="0" y="132"/>
                    </a:cxn>
                    <a:cxn ang="0">
                      <a:pos x="25" y="123"/>
                    </a:cxn>
                    <a:cxn ang="0">
                      <a:pos x="32" y="109"/>
                    </a:cxn>
                    <a:cxn ang="0">
                      <a:pos x="38" y="96"/>
                    </a:cxn>
                    <a:cxn ang="0">
                      <a:pos x="39" y="80"/>
                    </a:cxn>
                    <a:cxn ang="0">
                      <a:pos x="34" y="60"/>
                    </a:cxn>
                    <a:cxn ang="0">
                      <a:pos x="30" y="38"/>
                    </a:cxn>
                    <a:cxn ang="0">
                      <a:pos x="36" y="35"/>
                    </a:cxn>
                    <a:cxn ang="0">
                      <a:pos x="45" y="34"/>
                    </a:cxn>
                    <a:cxn ang="0">
                      <a:pos x="55" y="38"/>
                    </a:cxn>
                    <a:cxn ang="0">
                      <a:pos x="65" y="50"/>
                    </a:cxn>
                    <a:cxn ang="0">
                      <a:pos x="76" y="74"/>
                    </a:cxn>
                    <a:cxn ang="0">
                      <a:pos x="86" y="54"/>
                    </a:cxn>
                    <a:cxn ang="0">
                      <a:pos x="101" y="38"/>
                    </a:cxn>
                    <a:cxn ang="0">
                      <a:pos x="116" y="27"/>
                    </a:cxn>
                    <a:cxn ang="0">
                      <a:pos x="137" y="11"/>
                    </a:cxn>
                    <a:cxn ang="0">
                      <a:pos x="152" y="1"/>
                    </a:cxn>
                    <a:cxn ang="0">
                      <a:pos x="162" y="0"/>
                    </a:cxn>
                    <a:cxn ang="0">
                      <a:pos x="168" y="5"/>
                    </a:cxn>
                    <a:cxn ang="0">
                      <a:pos x="165" y="13"/>
                    </a:cxn>
                    <a:cxn ang="0">
                      <a:pos x="157" y="27"/>
                    </a:cxn>
                    <a:cxn ang="0">
                      <a:pos x="144" y="44"/>
                    </a:cxn>
                    <a:cxn ang="0">
                      <a:pos x="128" y="62"/>
                    </a:cxn>
                    <a:cxn ang="0">
                      <a:pos x="150" y="57"/>
                    </a:cxn>
                    <a:cxn ang="0">
                      <a:pos x="168" y="58"/>
                    </a:cxn>
                    <a:cxn ang="0">
                      <a:pos x="177" y="62"/>
                    </a:cxn>
                    <a:cxn ang="0">
                      <a:pos x="177" y="70"/>
                    </a:cxn>
                    <a:cxn ang="0">
                      <a:pos x="172" y="78"/>
                    </a:cxn>
                    <a:cxn ang="0">
                      <a:pos x="163" y="86"/>
                    </a:cxn>
                    <a:cxn ang="0">
                      <a:pos x="148" y="91"/>
                    </a:cxn>
                    <a:cxn ang="0">
                      <a:pos x="165" y="90"/>
                    </a:cxn>
                    <a:cxn ang="0">
                      <a:pos x="180" y="93"/>
                    </a:cxn>
                    <a:cxn ang="0">
                      <a:pos x="185" y="104"/>
                    </a:cxn>
                    <a:cxn ang="0">
                      <a:pos x="180" y="113"/>
                    </a:cxn>
                    <a:cxn ang="0">
                      <a:pos x="169" y="117"/>
                    </a:cxn>
                    <a:cxn ang="0">
                      <a:pos x="139" y="116"/>
                    </a:cxn>
                    <a:cxn ang="0">
                      <a:pos x="154" y="120"/>
                    </a:cxn>
                    <a:cxn ang="0">
                      <a:pos x="161" y="125"/>
                    </a:cxn>
                    <a:cxn ang="0">
                      <a:pos x="166" y="132"/>
                    </a:cxn>
                    <a:cxn ang="0">
                      <a:pos x="164" y="143"/>
                    </a:cxn>
                    <a:cxn ang="0">
                      <a:pos x="155" y="149"/>
                    </a:cxn>
                    <a:cxn ang="0">
                      <a:pos x="146" y="148"/>
                    </a:cxn>
                    <a:cxn ang="0">
                      <a:pos x="133" y="145"/>
                    </a:cxn>
                    <a:cxn ang="0">
                      <a:pos x="120" y="139"/>
                    </a:cxn>
                    <a:cxn ang="0">
                      <a:pos x="112" y="150"/>
                    </a:cxn>
                    <a:cxn ang="0">
                      <a:pos x="104" y="157"/>
                    </a:cxn>
                    <a:cxn ang="0">
                      <a:pos x="94" y="161"/>
                    </a:cxn>
                    <a:cxn ang="0">
                      <a:pos x="82" y="163"/>
                    </a:cxn>
                    <a:cxn ang="0">
                      <a:pos x="31" y="152"/>
                    </a:cxn>
                    <a:cxn ang="0">
                      <a:pos x="0" y="132"/>
                    </a:cxn>
                  </a:cxnLst>
                  <a:rect l="0" t="0" r="r" b="b"/>
                  <a:pathLst>
                    <a:path w="186" h="164">
                      <a:moveTo>
                        <a:pt x="0" y="132"/>
                      </a:moveTo>
                      <a:lnTo>
                        <a:pt x="25" y="123"/>
                      </a:lnTo>
                      <a:lnTo>
                        <a:pt x="32" y="109"/>
                      </a:lnTo>
                      <a:lnTo>
                        <a:pt x="38" y="96"/>
                      </a:lnTo>
                      <a:lnTo>
                        <a:pt x="39" y="80"/>
                      </a:lnTo>
                      <a:lnTo>
                        <a:pt x="34" y="60"/>
                      </a:lnTo>
                      <a:lnTo>
                        <a:pt x="30" y="38"/>
                      </a:lnTo>
                      <a:lnTo>
                        <a:pt x="36" y="35"/>
                      </a:lnTo>
                      <a:lnTo>
                        <a:pt x="45" y="34"/>
                      </a:lnTo>
                      <a:lnTo>
                        <a:pt x="55" y="38"/>
                      </a:lnTo>
                      <a:lnTo>
                        <a:pt x="65" y="50"/>
                      </a:lnTo>
                      <a:lnTo>
                        <a:pt x="76" y="74"/>
                      </a:lnTo>
                      <a:lnTo>
                        <a:pt x="86" y="54"/>
                      </a:lnTo>
                      <a:lnTo>
                        <a:pt x="101" y="38"/>
                      </a:lnTo>
                      <a:lnTo>
                        <a:pt x="116" y="27"/>
                      </a:lnTo>
                      <a:lnTo>
                        <a:pt x="137" y="11"/>
                      </a:lnTo>
                      <a:lnTo>
                        <a:pt x="152" y="1"/>
                      </a:lnTo>
                      <a:lnTo>
                        <a:pt x="162" y="0"/>
                      </a:lnTo>
                      <a:lnTo>
                        <a:pt x="168" y="5"/>
                      </a:lnTo>
                      <a:lnTo>
                        <a:pt x="165" y="13"/>
                      </a:lnTo>
                      <a:lnTo>
                        <a:pt x="157" y="27"/>
                      </a:lnTo>
                      <a:lnTo>
                        <a:pt x="144" y="44"/>
                      </a:lnTo>
                      <a:lnTo>
                        <a:pt x="128" y="62"/>
                      </a:lnTo>
                      <a:lnTo>
                        <a:pt x="150" y="57"/>
                      </a:lnTo>
                      <a:lnTo>
                        <a:pt x="168" y="58"/>
                      </a:lnTo>
                      <a:lnTo>
                        <a:pt x="177" y="62"/>
                      </a:lnTo>
                      <a:lnTo>
                        <a:pt x="177" y="70"/>
                      </a:lnTo>
                      <a:lnTo>
                        <a:pt x="172" y="78"/>
                      </a:lnTo>
                      <a:lnTo>
                        <a:pt x="163" y="86"/>
                      </a:lnTo>
                      <a:lnTo>
                        <a:pt x="148" y="91"/>
                      </a:lnTo>
                      <a:lnTo>
                        <a:pt x="165" y="90"/>
                      </a:lnTo>
                      <a:lnTo>
                        <a:pt x="180" y="93"/>
                      </a:lnTo>
                      <a:lnTo>
                        <a:pt x="185" y="104"/>
                      </a:lnTo>
                      <a:lnTo>
                        <a:pt x="180" y="113"/>
                      </a:lnTo>
                      <a:lnTo>
                        <a:pt x="169" y="117"/>
                      </a:lnTo>
                      <a:lnTo>
                        <a:pt x="139" y="116"/>
                      </a:lnTo>
                      <a:lnTo>
                        <a:pt x="154" y="120"/>
                      </a:lnTo>
                      <a:lnTo>
                        <a:pt x="161" y="125"/>
                      </a:lnTo>
                      <a:lnTo>
                        <a:pt x="166" y="132"/>
                      </a:lnTo>
                      <a:lnTo>
                        <a:pt x="164" y="143"/>
                      </a:lnTo>
                      <a:lnTo>
                        <a:pt x="155" y="149"/>
                      </a:lnTo>
                      <a:lnTo>
                        <a:pt x="146" y="148"/>
                      </a:lnTo>
                      <a:lnTo>
                        <a:pt x="133" y="145"/>
                      </a:lnTo>
                      <a:lnTo>
                        <a:pt x="120" y="139"/>
                      </a:lnTo>
                      <a:lnTo>
                        <a:pt x="112" y="150"/>
                      </a:lnTo>
                      <a:lnTo>
                        <a:pt x="104" y="157"/>
                      </a:lnTo>
                      <a:lnTo>
                        <a:pt x="94" y="161"/>
                      </a:lnTo>
                      <a:lnTo>
                        <a:pt x="82" y="163"/>
                      </a:lnTo>
                      <a:lnTo>
                        <a:pt x="31" y="152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8" name="Group 22"/>
                <p:cNvGrpSpPr>
                  <a:grpSpLocks/>
                </p:cNvGrpSpPr>
                <p:nvPr/>
              </p:nvGrpSpPr>
              <p:grpSpPr bwMode="auto">
                <a:xfrm>
                  <a:off x="1301" y="1929"/>
                  <a:ext cx="129" cy="83"/>
                  <a:chOff x="1301" y="1929"/>
                  <a:chExt cx="129" cy="83"/>
                </a:xfrm>
              </p:grpSpPr>
              <p:sp>
                <p:nvSpPr>
                  <p:cNvPr id="35856" name="Freeform 16"/>
                  <p:cNvSpPr>
                    <a:spLocks/>
                  </p:cNvSpPr>
                  <p:nvPr/>
                </p:nvSpPr>
                <p:spPr bwMode="auto">
                  <a:xfrm>
                    <a:off x="1387" y="1929"/>
                    <a:ext cx="43" cy="25"/>
                  </a:xfrm>
                  <a:custGeom>
                    <a:avLst/>
                    <a:gdLst/>
                    <a:ahLst/>
                    <a:cxnLst>
                      <a:cxn ang="0">
                        <a:pos x="42" y="21"/>
                      </a:cxn>
                      <a:cxn ang="0">
                        <a:pos x="26" y="24"/>
                      </a:cxn>
                      <a:cxn ang="0">
                        <a:pos x="13" y="23"/>
                      </a:cxn>
                      <a:cxn ang="0">
                        <a:pos x="4" y="19"/>
                      </a:cxn>
                      <a:cxn ang="0">
                        <a:pos x="0" y="12"/>
                      </a:cxn>
                      <a:cxn ang="0">
                        <a:pos x="3" y="5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43" h="25">
                        <a:moveTo>
                          <a:pt x="42" y="21"/>
                        </a:moveTo>
                        <a:lnTo>
                          <a:pt x="26" y="24"/>
                        </a:lnTo>
                        <a:lnTo>
                          <a:pt x="13" y="23"/>
                        </a:lnTo>
                        <a:lnTo>
                          <a:pt x="4" y="19"/>
                        </a:lnTo>
                        <a:lnTo>
                          <a:pt x="0" y="12"/>
                        </a:lnTo>
                        <a:lnTo>
                          <a:pt x="3" y="5"/>
                        </a:lnTo>
                        <a:lnTo>
                          <a:pt x="11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57" name="Freeform 17"/>
                  <p:cNvSpPr>
                    <a:spLocks/>
                  </p:cNvSpPr>
                  <p:nvPr/>
                </p:nvSpPr>
                <p:spPr bwMode="auto">
                  <a:xfrm>
                    <a:off x="1380" y="1953"/>
                    <a:ext cx="46" cy="25"/>
                  </a:xfrm>
                  <a:custGeom>
                    <a:avLst/>
                    <a:gdLst/>
                    <a:ahLst/>
                    <a:cxnLst>
                      <a:cxn ang="0">
                        <a:pos x="45" y="23"/>
                      </a:cxn>
                      <a:cxn ang="0">
                        <a:pos x="29" y="24"/>
                      </a:cxn>
                      <a:cxn ang="0">
                        <a:pos x="15" y="22"/>
                      </a:cxn>
                      <a:cxn ang="0">
                        <a:pos x="6" y="19"/>
                      </a:cxn>
                      <a:cxn ang="0">
                        <a:pos x="0" y="13"/>
                      </a:cxn>
                      <a:cxn ang="0">
                        <a:pos x="2" y="6"/>
                      </a:cxn>
                      <a:cxn ang="0">
                        <a:pos x="9" y="0"/>
                      </a:cxn>
                    </a:cxnLst>
                    <a:rect l="0" t="0" r="r" b="b"/>
                    <a:pathLst>
                      <a:path w="46" h="25">
                        <a:moveTo>
                          <a:pt x="45" y="23"/>
                        </a:moveTo>
                        <a:lnTo>
                          <a:pt x="29" y="24"/>
                        </a:lnTo>
                        <a:lnTo>
                          <a:pt x="15" y="22"/>
                        </a:lnTo>
                        <a:lnTo>
                          <a:pt x="6" y="19"/>
                        </a:lnTo>
                        <a:lnTo>
                          <a:pt x="0" y="13"/>
                        </a:lnTo>
                        <a:lnTo>
                          <a:pt x="2" y="6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58" name="Freeform 18"/>
                  <p:cNvSpPr>
                    <a:spLocks/>
                  </p:cNvSpPr>
                  <p:nvPr/>
                </p:nvSpPr>
                <p:spPr bwMode="auto">
                  <a:xfrm>
                    <a:off x="1366" y="1970"/>
                    <a:ext cx="30" cy="31"/>
                  </a:xfrm>
                  <a:custGeom>
                    <a:avLst/>
                    <a:gdLst/>
                    <a:ahLst/>
                    <a:cxnLst>
                      <a:cxn ang="0">
                        <a:pos x="29" y="30"/>
                      </a:cxn>
                      <a:cxn ang="0">
                        <a:pos x="15" y="25"/>
                      </a:cxn>
                      <a:cxn ang="0">
                        <a:pos x="6" y="19"/>
                      </a:cxn>
                      <a:cxn ang="0">
                        <a:pos x="0" y="11"/>
                      </a:cxn>
                      <a:cxn ang="0">
                        <a:pos x="3" y="3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30" h="31">
                        <a:moveTo>
                          <a:pt x="29" y="30"/>
                        </a:moveTo>
                        <a:lnTo>
                          <a:pt x="15" y="25"/>
                        </a:lnTo>
                        <a:lnTo>
                          <a:pt x="6" y="19"/>
                        </a:lnTo>
                        <a:lnTo>
                          <a:pt x="0" y="11"/>
                        </a:lnTo>
                        <a:lnTo>
                          <a:pt x="3" y="3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59" name="Freeform 19"/>
                  <p:cNvSpPr>
                    <a:spLocks/>
                  </p:cNvSpPr>
                  <p:nvPr/>
                </p:nvSpPr>
                <p:spPr bwMode="auto">
                  <a:xfrm>
                    <a:off x="1351" y="1929"/>
                    <a:ext cx="7" cy="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" y="12"/>
                      </a:cxn>
                      <a:cxn ang="0">
                        <a:pos x="6" y="20"/>
                      </a:cxn>
                      <a:cxn ang="0">
                        <a:pos x="5" y="28"/>
                      </a:cxn>
                    </a:cxnLst>
                    <a:rect l="0" t="0" r="r" b="b"/>
                    <a:pathLst>
                      <a:path w="7" h="29">
                        <a:moveTo>
                          <a:pt x="0" y="0"/>
                        </a:moveTo>
                        <a:lnTo>
                          <a:pt x="5" y="12"/>
                        </a:lnTo>
                        <a:lnTo>
                          <a:pt x="6" y="20"/>
                        </a:lnTo>
                        <a:lnTo>
                          <a:pt x="5" y="2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60" name="Freeform 20"/>
                  <p:cNvSpPr>
                    <a:spLocks/>
                  </p:cNvSpPr>
                  <p:nvPr/>
                </p:nvSpPr>
                <p:spPr bwMode="auto">
                  <a:xfrm>
                    <a:off x="1350" y="1929"/>
                    <a:ext cx="25" cy="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" y="1"/>
                      </a:cxn>
                      <a:cxn ang="0">
                        <a:pos x="18" y="5"/>
                      </a:cxn>
                      <a:cxn ang="0">
                        <a:pos x="24" y="11"/>
                      </a:cxn>
                    </a:cxnLst>
                    <a:rect l="0" t="0" r="r" b="b"/>
                    <a:pathLst>
                      <a:path w="25" h="12">
                        <a:moveTo>
                          <a:pt x="0" y="0"/>
                        </a:moveTo>
                        <a:lnTo>
                          <a:pt x="10" y="1"/>
                        </a:lnTo>
                        <a:lnTo>
                          <a:pt x="18" y="5"/>
                        </a:lnTo>
                        <a:lnTo>
                          <a:pt x="24" y="1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61" name="Freeform 21"/>
                  <p:cNvSpPr>
                    <a:spLocks/>
                  </p:cNvSpPr>
                  <p:nvPr/>
                </p:nvSpPr>
                <p:spPr bwMode="auto">
                  <a:xfrm>
                    <a:off x="1301" y="1980"/>
                    <a:ext cx="42" cy="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3" y="10"/>
                      </a:cxn>
                      <a:cxn ang="0">
                        <a:pos x="5" y="14"/>
                      </a:cxn>
                      <a:cxn ang="0">
                        <a:pos x="12" y="18"/>
                      </a:cxn>
                      <a:cxn ang="0">
                        <a:pos x="19" y="21"/>
                      </a:cxn>
                      <a:cxn ang="0">
                        <a:pos x="28" y="22"/>
                      </a:cxn>
                      <a:cxn ang="0">
                        <a:pos x="34" y="23"/>
                      </a:cxn>
                      <a:cxn ang="0">
                        <a:pos x="38" y="27"/>
                      </a:cxn>
                      <a:cxn ang="0">
                        <a:pos x="41" y="31"/>
                      </a:cxn>
                      <a:cxn ang="0">
                        <a:pos x="41" y="31"/>
                      </a:cxn>
                    </a:cxnLst>
                    <a:rect l="0" t="0" r="r" b="b"/>
                    <a:pathLst>
                      <a:path w="42" h="32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3" y="10"/>
                        </a:lnTo>
                        <a:lnTo>
                          <a:pt x="5" y="14"/>
                        </a:lnTo>
                        <a:lnTo>
                          <a:pt x="12" y="18"/>
                        </a:lnTo>
                        <a:lnTo>
                          <a:pt x="19" y="21"/>
                        </a:lnTo>
                        <a:lnTo>
                          <a:pt x="28" y="22"/>
                        </a:lnTo>
                        <a:lnTo>
                          <a:pt x="34" y="23"/>
                        </a:lnTo>
                        <a:lnTo>
                          <a:pt x="38" y="27"/>
                        </a:lnTo>
                        <a:lnTo>
                          <a:pt x="41" y="31"/>
                        </a:lnTo>
                        <a:lnTo>
                          <a:pt x="41" y="3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9" name="Group 77"/>
            <p:cNvGrpSpPr>
              <a:grpSpLocks/>
            </p:cNvGrpSpPr>
            <p:nvPr/>
          </p:nvGrpSpPr>
          <p:grpSpPr bwMode="auto">
            <a:xfrm>
              <a:off x="1008" y="1572"/>
              <a:ext cx="485" cy="577"/>
              <a:chOff x="1008" y="1572"/>
              <a:chExt cx="485" cy="577"/>
            </a:xfrm>
          </p:grpSpPr>
          <p:grpSp>
            <p:nvGrpSpPr>
              <p:cNvPr id="10" name="Group 56"/>
              <p:cNvGrpSpPr>
                <a:grpSpLocks/>
              </p:cNvGrpSpPr>
              <p:nvPr/>
            </p:nvGrpSpPr>
            <p:grpSpPr bwMode="auto">
              <a:xfrm>
                <a:off x="1093" y="1572"/>
                <a:ext cx="386" cy="320"/>
                <a:chOff x="1093" y="1572"/>
                <a:chExt cx="386" cy="320"/>
              </a:xfrm>
            </p:grpSpPr>
            <p:sp>
              <p:nvSpPr>
                <p:cNvPr id="35865" name="Freeform 25"/>
                <p:cNvSpPr>
                  <a:spLocks/>
                </p:cNvSpPr>
                <p:nvPr/>
              </p:nvSpPr>
              <p:spPr bwMode="auto">
                <a:xfrm>
                  <a:off x="1129" y="1572"/>
                  <a:ext cx="345" cy="320"/>
                </a:xfrm>
                <a:custGeom>
                  <a:avLst/>
                  <a:gdLst/>
                  <a:ahLst/>
                  <a:cxnLst>
                    <a:cxn ang="0">
                      <a:pos x="42" y="253"/>
                    </a:cxn>
                    <a:cxn ang="0">
                      <a:pos x="59" y="225"/>
                    </a:cxn>
                    <a:cxn ang="0">
                      <a:pos x="59" y="217"/>
                    </a:cxn>
                    <a:cxn ang="0">
                      <a:pos x="53" y="207"/>
                    </a:cxn>
                    <a:cxn ang="0">
                      <a:pos x="44" y="195"/>
                    </a:cxn>
                    <a:cxn ang="0">
                      <a:pos x="27" y="184"/>
                    </a:cxn>
                    <a:cxn ang="0">
                      <a:pos x="16" y="168"/>
                    </a:cxn>
                    <a:cxn ang="0">
                      <a:pos x="10" y="155"/>
                    </a:cxn>
                    <a:cxn ang="0">
                      <a:pos x="4" y="145"/>
                    </a:cxn>
                    <a:cxn ang="0">
                      <a:pos x="4" y="133"/>
                    </a:cxn>
                    <a:cxn ang="0">
                      <a:pos x="0" y="105"/>
                    </a:cxn>
                    <a:cxn ang="0">
                      <a:pos x="4" y="85"/>
                    </a:cxn>
                    <a:cxn ang="0">
                      <a:pos x="11" y="67"/>
                    </a:cxn>
                    <a:cxn ang="0">
                      <a:pos x="22" y="47"/>
                    </a:cxn>
                    <a:cxn ang="0">
                      <a:pos x="34" y="36"/>
                    </a:cxn>
                    <a:cxn ang="0">
                      <a:pos x="58" y="23"/>
                    </a:cxn>
                    <a:cxn ang="0">
                      <a:pos x="84" y="13"/>
                    </a:cxn>
                    <a:cxn ang="0">
                      <a:pos x="111" y="5"/>
                    </a:cxn>
                    <a:cxn ang="0">
                      <a:pos x="145" y="1"/>
                    </a:cxn>
                    <a:cxn ang="0">
                      <a:pos x="169" y="0"/>
                    </a:cxn>
                    <a:cxn ang="0">
                      <a:pos x="194" y="2"/>
                    </a:cxn>
                    <a:cxn ang="0">
                      <a:pos x="225" y="7"/>
                    </a:cxn>
                    <a:cxn ang="0">
                      <a:pos x="253" y="15"/>
                    </a:cxn>
                    <a:cxn ang="0">
                      <a:pos x="273" y="25"/>
                    </a:cxn>
                    <a:cxn ang="0">
                      <a:pos x="299" y="42"/>
                    </a:cxn>
                    <a:cxn ang="0">
                      <a:pos x="317" y="62"/>
                    </a:cxn>
                    <a:cxn ang="0">
                      <a:pos x="330" y="81"/>
                    </a:cxn>
                    <a:cxn ang="0">
                      <a:pos x="336" y="95"/>
                    </a:cxn>
                    <a:cxn ang="0">
                      <a:pos x="344" y="119"/>
                    </a:cxn>
                    <a:cxn ang="0">
                      <a:pos x="344" y="137"/>
                    </a:cxn>
                    <a:cxn ang="0">
                      <a:pos x="339" y="164"/>
                    </a:cxn>
                    <a:cxn ang="0">
                      <a:pos x="331" y="185"/>
                    </a:cxn>
                    <a:cxn ang="0">
                      <a:pos x="319" y="204"/>
                    </a:cxn>
                    <a:cxn ang="0">
                      <a:pos x="309" y="214"/>
                    </a:cxn>
                    <a:cxn ang="0">
                      <a:pos x="294" y="225"/>
                    </a:cxn>
                    <a:cxn ang="0">
                      <a:pos x="270" y="234"/>
                    </a:cxn>
                    <a:cxn ang="0">
                      <a:pos x="252" y="240"/>
                    </a:cxn>
                    <a:cxn ang="0">
                      <a:pos x="231" y="246"/>
                    </a:cxn>
                    <a:cxn ang="0">
                      <a:pos x="199" y="248"/>
                    </a:cxn>
                    <a:cxn ang="0">
                      <a:pos x="171" y="253"/>
                    </a:cxn>
                    <a:cxn ang="0">
                      <a:pos x="153" y="256"/>
                    </a:cxn>
                    <a:cxn ang="0">
                      <a:pos x="147" y="264"/>
                    </a:cxn>
                    <a:cxn ang="0">
                      <a:pos x="149" y="274"/>
                    </a:cxn>
                    <a:cxn ang="0">
                      <a:pos x="147" y="283"/>
                    </a:cxn>
                    <a:cxn ang="0">
                      <a:pos x="143" y="289"/>
                    </a:cxn>
                    <a:cxn ang="0">
                      <a:pos x="141" y="302"/>
                    </a:cxn>
                    <a:cxn ang="0">
                      <a:pos x="142" y="319"/>
                    </a:cxn>
                    <a:cxn ang="0">
                      <a:pos x="119" y="291"/>
                    </a:cxn>
                    <a:cxn ang="0">
                      <a:pos x="89" y="268"/>
                    </a:cxn>
                    <a:cxn ang="0">
                      <a:pos x="63" y="257"/>
                    </a:cxn>
                    <a:cxn ang="0">
                      <a:pos x="42" y="253"/>
                    </a:cxn>
                  </a:cxnLst>
                  <a:rect l="0" t="0" r="r" b="b"/>
                  <a:pathLst>
                    <a:path w="345" h="320">
                      <a:moveTo>
                        <a:pt x="42" y="253"/>
                      </a:moveTo>
                      <a:lnTo>
                        <a:pt x="59" y="225"/>
                      </a:lnTo>
                      <a:lnTo>
                        <a:pt x="59" y="217"/>
                      </a:lnTo>
                      <a:lnTo>
                        <a:pt x="53" y="207"/>
                      </a:lnTo>
                      <a:lnTo>
                        <a:pt x="44" y="195"/>
                      </a:lnTo>
                      <a:lnTo>
                        <a:pt x="27" y="184"/>
                      </a:lnTo>
                      <a:lnTo>
                        <a:pt x="16" y="168"/>
                      </a:lnTo>
                      <a:lnTo>
                        <a:pt x="10" y="155"/>
                      </a:lnTo>
                      <a:lnTo>
                        <a:pt x="4" y="145"/>
                      </a:lnTo>
                      <a:lnTo>
                        <a:pt x="4" y="133"/>
                      </a:lnTo>
                      <a:lnTo>
                        <a:pt x="0" y="105"/>
                      </a:lnTo>
                      <a:lnTo>
                        <a:pt x="4" y="85"/>
                      </a:lnTo>
                      <a:lnTo>
                        <a:pt x="11" y="67"/>
                      </a:lnTo>
                      <a:lnTo>
                        <a:pt x="22" y="47"/>
                      </a:lnTo>
                      <a:lnTo>
                        <a:pt x="34" y="36"/>
                      </a:lnTo>
                      <a:lnTo>
                        <a:pt x="58" y="23"/>
                      </a:lnTo>
                      <a:lnTo>
                        <a:pt x="84" y="13"/>
                      </a:lnTo>
                      <a:lnTo>
                        <a:pt x="111" y="5"/>
                      </a:lnTo>
                      <a:lnTo>
                        <a:pt x="145" y="1"/>
                      </a:lnTo>
                      <a:lnTo>
                        <a:pt x="169" y="0"/>
                      </a:lnTo>
                      <a:lnTo>
                        <a:pt x="194" y="2"/>
                      </a:lnTo>
                      <a:lnTo>
                        <a:pt x="225" y="7"/>
                      </a:lnTo>
                      <a:lnTo>
                        <a:pt x="253" y="15"/>
                      </a:lnTo>
                      <a:lnTo>
                        <a:pt x="273" y="25"/>
                      </a:lnTo>
                      <a:lnTo>
                        <a:pt x="299" y="42"/>
                      </a:lnTo>
                      <a:lnTo>
                        <a:pt x="317" y="62"/>
                      </a:lnTo>
                      <a:lnTo>
                        <a:pt x="330" y="81"/>
                      </a:lnTo>
                      <a:lnTo>
                        <a:pt x="336" y="95"/>
                      </a:lnTo>
                      <a:lnTo>
                        <a:pt x="344" y="119"/>
                      </a:lnTo>
                      <a:lnTo>
                        <a:pt x="344" y="137"/>
                      </a:lnTo>
                      <a:lnTo>
                        <a:pt x="339" y="164"/>
                      </a:lnTo>
                      <a:lnTo>
                        <a:pt x="331" y="185"/>
                      </a:lnTo>
                      <a:lnTo>
                        <a:pt x="319" y="204"/>
                      </a:lnTo>
                      <a:lnTo>
                        <a:pt x="309" y="214"/>
                      </a:lnTo>
                      <a:lnTo>
                        <a:pt x="294" y="225"/>
                      </a:lnTo>
                      <a:lnTo>
                        <a:pt x="270" y="234"/>
                      </a:lnTo>
                      <a:lnTo>
                        <a:pt x="252" y="240"/>
                      </a:lnTo>
                      <a:lnTo>
                        <a:pt x="231" y="246"/>
                      </a:lnTo>
                      <a:lnTo>
                        <a:pt x="199" y="248"/>
                      </a:lnTo>
                      <a:lnTo>
                        <a:pt x="171" y="253"/>
                      </a:lnTo>
                      <a:lnTo>
                        <a:pt x="153" y="256"/>
                      </a:lnTo>
                      <a:lnTo>
                        <a:pt x="147" y="264"/>
                      </a:lnTo>
                      <a:lnTo>
                        <a:pt x="149" y="274"/>
                      </a:lnTo>
                      <a:lnTo>
                        <a:pt x="147" y="283"/>
                      </a:lnTo>
                      <a:lnTo>
                        <a:pt x="143" y="289"/>
                      </a:lnTo>
                      <a:lnTo>
                        <a:pt x="141" y="302"/>
                      </a:lnTo>
                      <a:lnTo>
                        <a:pt x="142" y="319"/>
                      </a:lnTo>
                      <a:lnTo>
                        <a:pt x="119" y="291"/>
                      </a:lnTo>
                      <a:lnTo>
                        <a:pt x="89" y="268"/>
                      </a:lnTo>
                      <a:lnTo>
                        <a:pt x="63" y="257"/>
                      </a:lnTo>
                      <a:lnTo>
                        <a:pt x="42" y="253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" name="Group 44"/>
                <p:cNvGrpSpPr>
                  <a:grpSpLocks/>
                </p:cNvGrpSpPr>
                <p:nvPr/>
              </p:nvGrpSpPr>
              <p:grpSpPr bwMode="auto">
                <a:xfrm>
                  <a:off x="1093" y="1572"/>
                  <a:ext cx="323" cy="221"/>
                  <a:chOff x="1093" y="1572"/>
                  <a:chExt cx="323" cy="221"/>
                </a:xfrm>
              </p:grpSpPr>
              <p:grpSp>
                <p:nvGrpSpPr>
                  <p:cNvPr id="1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179" y="1572"/>
                    <a:ext cx="223" cy="68"/>
                    <a:chOff x="1179" y="1572"/>
                    <a:chExt cx="223" cy="68"/>
                  </a:xfrm>
                </p:grpSpPr>
                <p:sp>
                  <p:nvSpPr>
                    <p:cNvPr id="35866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1197" y="1582"/>
                      <a:ext cx="205" cy="5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7"/>
                        </a:cxn>
                        <a:cxn ang="0">
                          <a:pos x="16" y="39"/>
                        </a:cxn>
                        <a:cxn ang="0">
                          <a:pos x="36" y="25"/>
                        </a:cxn>
                        <a:cxn ang="0">
                          <a:pos x="60" y="14"/>
                        </a:cxn>
                        <a:cxn ang="0">
                          <a:pos x="85" y="7"/>
                        </a:cxn>
                        <a:cxn ang="0">
                          <a:pos x="112" y="2"/>
                        </a:cxn>
                        <a:cxn ang="0">
                          <a:pos x="146" y="0"/>
                        </a:cxn>
                        <a:cxn ang="0">
                          <a:pos x="172" y="3"/>
                        </a:cxn>
                        <a:cxn ang="0">
                          <a:pos x="204" y="13"/>
                        </a:cxn>
                      </a:cxnLst>
                      <a:rect l="0" t="0" r="r" b="b"/>
                      <a:pathLst>
                        <a:path w="205" h="58">
                          <a:moveTo>
                            <a:pt x="0" y="57"/>
                          </a:moveTo>
                          <a:lnTo>
                            <a:pt x="16" y="39"/>
                          </a:lnTo>
                          <a:lnTo>
                            <a:pt x="36" y="25"/>
                          </a:lnTo>
                          <a:lnTo>
                            <a:pt x="60" y="14"/>
                          </a:lnTo>
                          <a:lnTo>
                            <a:pt x="85" y="7"/>
                          </a:lnTo>
                          <a:lnTo>
                            <a:pt x="112" y="2"/>
                          </a:lnTo>
                          <a:lnTo>
                            <a:pt x="146" y="0"/>
                          </a:lnTo>
                          <a:lnTo>
                            <a:pt x="172" y="3"/>
                          </a:lnTo>
                          <a:lnTo>
                            <a:pt x="204" y="1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867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1179" y="1572"/>
                      <a:ext cx="211" cy="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2"/>
                        </a:cxn>
                        <a:cxn ang="0">
                          <a:pos x="10" y="44"/>
                        </a:cxn>
                        <a:cxn ang="0">
                          <a:pos x="22" y="31"/>
                        </a:cxn>
                        <a:cxn ang="0">
                          <a:pos x="36" y="21"/>
                        </a:cxn>
                        <a:cxn ang="0">
                          <a:pos x="60" y="10"/>
                        </a:cxn>
                        <a:cxn ang="0">
                          <a:pos x="92" y="2"/>
                        </a:cxn>
                        <a:cxn ang="0">
                          <a:pos x="121" y="0"/>
                        </a:cxn>
                        <a:cxn ang="0">
                          <a:pos x="153" y="3"/>
                        </a:cxn>
                        <a:cxn ang="0">
                          <a:pos x="183" y="11"/>
                        </a:cxn>
                        <a:cxn ang="0">
                          <a:pos x="197" y="15"/>
                        </a:cxn>
                        <a:cxn ang="0">
                          <a:pos x="210" y="18"/>
                        </a:cxn>
                      </a:cxnLst>
                      <a:rect l="0" t="0" r="r" b="b"/>
                      <a:pathLst>
                        <a:path w="211" h="63">
                          <a:moveTo>
                            <a:pt x="0" y="62"/>
                          </a:moveTo>
                          <a:lnTo>
                            <a:pt x="10" y="44"/>
                          </a:lnTo>
                          <a:lnTo>
                            <a:pt x="22" y="31"/>
                          </a:lnTo>
                          <a:lnTo>
                            <a:pt x="36" y="21"/>
                          </a:lnTo>
                          <a:lnTo>
                            <a:pt x="60" y="10"/>
                          </a:lnTo>
                          <a:lnTo>
                            <a:pt x="92" y="2"/>
                          </a:lnTo>
                          <a:lnTo>
                            <a:pt x="121" y="0"/>
                          </a:lnTo>
                          <a:lnTo>
                            <a:pt x="153" y="3"/>
                          </a:lnTo>
                          <a:lnTo>
                            <a:pt x="183" y="11"/>
                          </a:lnTo>
                          <a:lnTo>
                            <a:pt x="197" y="15"/>
                          </a:lnTo>
                          <a:lnTo>
                            <a:pt x="210" y="1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093" y="1613"/>
                    <a:ext cx="122" cy="110"/>
                    <a:chOff x="1093" y="1613"/>
                    <a:chExt cx="122" cy="110"/>
                  </a:xfrm>
                </p:grpSpPr>
                <p:sp>
                  <p:nvSpPr>
                    <p:cNvPr id="35869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1093" y="1613"/>
                      <a:ext cx="122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90"/>
                        </a:cxn>
                        <a:cxn ang="0">
                          <a:pos x="3" y="47"/>
                        </a:cxn>
                        <a:cxn ang="0">
                          <a:pos x="20" y="21"/>
                        </a:cxn>
                        <a:cxn ang="0">
                          <a:pos x="32" y="5"/>
                        </a:cxn>
                        <a:cxn ang="0">
                          <a:pos x="44" y="0"/>
                        </a:cxn>
                        <a:cxn ang="0">
                          <a:pos x="50" y="10"/>
                        </a:cxn>
                        <a:cxn ang="0">
                          <a:pos x="60" y="5"/>
                        </a:cxn>
                        <a:cxn ang="0">
                          <a:pos x="65" y="16"/>
                        </a:cxn>
                        <a:cxn ang="0">
                          <a:pos x="72" y="22"/>
                        </a:cxn>
                        <a:cxn ang="0">
                          <a:pos x="79" y="28"/>
                        </a:cxn>
                        <a:cxn ang="0">
                          <a:pos x="77" y="37"/>
                        </a:cxn>
                        <a:cxn ang="0">
                          <a:pos x="86" y="31"/>
                        </a:cxn>
                        <a:cxn ang="0">
                          <a:pos x="95" y="36"/>
                        </a:cxn>
                        <a:cxn ang="0">
                          <a:pos x="95" y="44"/>
                        </a:cxn>
                        <a:cxn ang="0">
                          <a:pos x="106" y="45"/>
                        </a:cxn>
                        <a:cxn ang="0">
                          <a:pos x="110" y="54"/>
                        </a:cxn>
                        <a:cxn ang="0">
                          <a:pos x="117" y="62"/>
                        </a:cxn>
                        <a:cxn ang="0">
                          <a:pos x="114" y="81"/>
                        </a:cxn>
                        <a:cxn ang="0">
                          <a:pos x="118" y="93"/>
                        </a:cxn>
                        <a:cxn ang="0">
                          <a:pos x="121" y="103"/>
                        </a:cxn>
                        <a:cxn ang="0">
                          <a:pos x="113" y="109"/>
                        </a:cxn>
                        <a:cxn ang="0">
                          <a:pos x="104" y="108"/>
                        </a:cxn>
                        <a:cxn ang="0">
                          <a:pos x="95" y="100"/>
                        </a:cxn>
                        <a:cxn ang="0">
                          <a:pos x="89" y="99"/>
                        </a:cxn>
                        <a:cxn ang="0">
                          <a:pos x="78" y="97"/>
                        </a:cxn>
                        <a:cxn ang="0">
                          <a:pos x="72" y="95"/>
                        </a:cxn>
                        <a:cxn ang="0">
                          <a:pos x="67" y="93"/>
                        </a:cxn>
                        <a:cxn ang="0">
                          <a:pos x="60" y="92"/>
                        </a:cxn>
                        <a:cxn ang="0">
                          <a:pos x="55" y="86"/>
                        </a:cxn>
                        <a:cxn ang="0">
                          <a:pos x="51" y="92"/>
                        </a:cxn>
                        <a:cxn ang="0">
                          <a:pos x="43" y="94"/>
                        </a:cxn>
                        <a:cxn ang="0">
                          <a:pos x="39" y="97"/>
                        </a:cxn>
                        <a:cxn ang="0">
                          <a:pos x="32" y="104"/>
                        </a:cxn>
                      </a:cxnLst>
                      <a:rect l="0" t="0" r="r" b="b"/>
                      <a:pathLst>
                        <a:path w="122" h="110">
                          <a:moveTo>
                            <a:pt x="22" y="104"/>
                          </a:moveTo>
                          <a:lnTo>
                            <a:pt x="7" y="90"/>
                          </a:lnTo>
                          <a:lnTo>
                            <a:pt x="0" y="71"/>
                          </a:lnTo>
                          <a:lnTo>
                            <a:pt x="3" y="47"/>
                          </a:lnTo>
                          <a:lnTo>
                            <a:pt x="13" y="29"/>
                          </a:lnTo>
                          <a:lnTo>
                            <a:pt x="20" y="21"/>
                          </a:lnTo>
                          <a:lnTo>
                            <a:pt x="28" y="9"/>
                          </a:lnTo>
                          <a:lnTo>
                            <a:pt x="32" y="5"/>
                          </a:lnTo>
                          <a:lnTo>
                            <a:pt x="38" y="1"/>
                          </a:lnTo>
                          <a:lnTo>
                            <a:pt x="44" y="0"/>
                          </a:lnTo>
                          <a:lnTo>
                            <a:pt x="47" y="5"/>
                          </a:lnTo>
                          <a:lnTo>
                            <a:pt x="50" y="10"/>
                          </a:lnTo>
                          <a:lnTo>
                            <a:pt x="53" y="6"/>
                          </a:lnTo>
                          <a:lnTo>
                            <a:pt x="60" y="5"/>
                          </a:lnTo>
                          <a:lnTo>
                            <a:pt x="64" y="10"/>
                          </a:lnTo>
                          <a:lnTo>
                            <a:pt x="65" y="16"/>
                          </a:lnTo>
                          <a:lnTo>
                            <a:pt x="67" y="24"/>
                          </a:lnTo>
                          <a:lnTo>
                            <a:pt x="72" y="22"/>
                          </a:lnTo>
                          <a:lnTo>
                            <a:pt x="77" y="25"/>
                          </a:lnTo>
                          <a:lnTo>
                            <a:pt x="79" y="28"/>
                          </a:lnTo>
                          <a:lnTo>
                            <a:pt x="78" y="32"/>
                          </a:lnTo>
                          <a:lnTo>
                            <a:pt x="77" y="37"/>
                          </a:lnTo>
                          <a:lnTo>
                            <a:pt x="81" y="34"/>
                          </a:lnTo>
                          <a:lnTo>
                            <a:pt x="86" y="31"/>
                          </a:lnTo>
                          <a:lnTo>
                            <a:pt x="94" y="32"/>
                          </a:lnTo>
                          <a:lnTo>
                            <a:pt x="95" y="36"/>
                          </a:lnTo>
                          <a:lnTo>
                            <a:pt x="95" y="40"/>
                          </a:lnTo>
                          <a:lnTo>
                            <a:pt x="95" y="44"/>
                          </a:lnTo>
                          <a:lnTo>
                            <a:pt x="101" y="43"/>
                          </a:lnTo>
                          <a:lnTo>
                            <a:pt x="106" y="45"/>
                          </a:lnTo>
                          <a:lnTo>
                            <a:pt x="108" y="48"/>
                          </a:lnTo>
                          <a:lnTo>
                            <a:pt x="110" y="54"/>
                          </a:lnTo>
                          <a:lnTo>
                            <a:pt x="114" y="56"/>
                          </a:lnTo>
                          <a:lnTo>
                            <a:pt x="117" y="62"/>
                          </a:lnTo>
                          <a:lnTo>
                            <a:pt x="116" y="69"/>
                          </a:lnTo>
                          <a:lnTo>
                            <a:pt x="114" y="81"/>
                          </a:lnTo>
                          <a:lnTo>
                            <a:pt x="116" y="88"/>
                          </a:lnTo>
                          <a:lnTo>
                            <a:pt x="118" y="93"/>
                          </a:lnTo>
                          <a:lnTo>
                            <a:pt x="121" y="97"/>
                          </a:lnTo>
                          <a:lnTo>
                            <a:pt x="121" y="103"/>
                          </a:lnTo>
                          <a:lnTo>
                            <a:pt x="117" y="108"/>
                          </a:lnTo>
                          <a:lnTo>
                            <a:pt x="113" y="109"/>
                          </a:lnTo>
                          <a:lnTo>
                            <a:pt x="108" y="109"/>
                          </a:lnTo>
                          <a:lnTo>
                            <a:pt x="104" y="108"/>
                          </a:lnTo>
                          <a:lnTo>
                            <a:pt x="98" y="104"/>
                          </a:lnTo>
                          <a:lnTo>
                            <a:pt x="95" y="100"/>
                          </a:lnTo>
                          <a:lnTo>
                            <a:pt x="94" y="97"/>
                          </a:lnTo>
                          <a:lnTo>
                            <a:pt x="89" y="99"/>
                          </a:lnTo>
                          <a:lnTo>
                            <a:pt x="82" y="99"/>
                          </a:lnTo>
                          <a:lnTo>
                            <a:pt x="78" y="97"/>
                          </a:lnTo>
                          <a:lnTo>
                            <a:pt x="77" y="95"/>
                          </a:lnTo>
                          <a:lnTo>
                            <a:pt x="72" y="95"/>
                          </a:lnTo>
                          <a:lnTo>
                            <a:pt x="69" y="94"/>
                          </a:lnTo>
                          <a:lnTo>
                            <a:pt x="67" y="93"/>
                          </a:lnTo>
                          <a:lnTo>
                            <a:pt x="63" y="93"/>
                          </a:lnTo>
                          <a:lnTo>
                            <a:pt x="60" y="92"/>
                          </a:lnTo>
                          <a:lnTo>
                            <a:pt x="57" y="88"/>
                          </a:lnTo>
                          <a:lnTo>
                            <a:pt x="55" y="86"/>
                          </a:lnTo>
                          <a:lnTo>
                            <a:pt x="53" y="88"/>
                          </a:lnTo>
                          <a:lnTo>
                            <a:pt x="51" y="92"/>
                          </a:lnTo>
                          <a:lnTo>
                            <a:pt x="47" y="94"/>
                          </a:lnTo>
                          <a:lnTo>
                            <a:pt x="43" y="94"/>
                          </a:lnTo>
                          <a:lnTo>
                            <a:pt x="40" y="94"/>
                          </a:lnTo>
                          <a:lnTo>
                            <a:pt x="39" y="97"/>
                          </a:lnTo>
                          <a:lnTo>
                            <a:pt x="36" y="100"/>
                          </a:lnTo>
                          <a:lnTo>
                            <a:pt x="32" y="104"/>
                          </a:lnTo>
                          <a:lnTo>
                            <a:pt x="22" y="104"/>
                          </a:lnTo>
                        </a:path>
                      </a:pathLst>
                    </a:custGeom>
                    <a:solidFill>
                      <a:srgbClr val="C08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4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99" y="1619"/>
                      <a:ext cx="93" cy="95"/>
                      <a:chOff x="1099" y="1619"/>
                      <a:chExt cx="93" cy="95"/>
                    </a:xfrm>
                  </p:grpSpPr>
                  <p:sp>
                    <p:nvSpPr>
                      <p:cNvPr id="35870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3" y="1682"/>
                        <a:ext cx="19" cy="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20"/>
                          </a:cxn>
                          <a:cxn ang="0">
                            <a:pos x="4" y="10"/>
                          </a:cxn>
                          <a:cxn ang="0">
                            <a:pos x="7" y="4"/>
                          </a:cxn>
                          <a:cxn ang="0">
                            <a:pos x="18" y="0"/>
                          </a:cxn>
                          <a:cxn ang="0">
                            <a:pos x="11" y="1"/>
                          </a:cxn>
                          <a:cxn ang="0">
                            <a:pos x="3" y="3"/>
                          </a:cxn>
                          <a:cxn ang="0">
                            <a:pos x="0" y="8"/>
                          </a:cxn>
                          <a:cxn ang="0">
                            <a:pos x="5" y="20"/>
                          </a:cxn>
                        </a:cxnLst>
                        <a:rect l="0" t="0" r="r" b="b"/>
                        <a:pathLst>
                          <a:path w="19" h="21">
                            <a:moveTo>
                              <a:pt x="5" y="20"/>
                            </a:moveTo>
                            <a:lnTo>
                              <a:pt x="4" y="10"/>
                            </a:lnTo>
                            <a:lnTo>
                              <a:pt x="7" y="4"/>
                            </a:lnTo>
                            <a:lnTo>
                              <a:pt x="18" y="0"/>
                            </a:lnTo>
                            <a:lnTo>
                              <a:pt x="11" y="1"/>
                            </a:lnTo>
                            <a:lnTo>
                              <a:pt x="3" y="3"/>
                            </a:lnTo>
                            <a:lnTo>
                              <a:pt x="0" y="8"/>
                            </a:lnTo>
                            <a:lnTo>
                              <a:pt x="5" y="20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871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39" y="1650"/>
                        <a:ext cx="30" cy="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" y="48"/>
                          </a:cxn>
                          <a:cxn ang="0">
                            <a:pos x="6" y="37"/>
                          </a:cxn>
                          <a:cxn ang="0">
                            <a:pos x="6" y="23"/>
                          </a:cxn>
                          <a:cxn ang="0">
                            <a:pos x="16" y="11"/>
                          </a:cxn>
                          <a:cxn ang="0">
                            <a:pos x="29" y="0"/>
                          </a:cxn>
                          <a:cxn ang="0">
                            <a:pos x="21" y="6"/>
                          </a:cxn>
                          <a:cxn ang="0">
                            <a:pos x="9" y="14"/>
                          </a:cxn>
                          <a:cxn ang="0">
                            <a:pos x="0" y="21"/>
                          </a:cxn>
                          <a:cxn ang="0">
                            <a:pos x="2" y="27"/>
                          </a:cxn>
                          <a:cxn ang="0">
                            <a:pos x="1" y="34"/>
                          </a:cxn>
                          <a:cxn ang="0">
                            <a:pos x="1" y="41"/>
                          </a:cxn>
                          <a:cxn ang="0">
                            <a:pos x="12" y="48"/>
                          </a:cxn>
                        </a:cxnLst>
                        <a:rect l="0" t="0" r="r" b="b"/>
                        <a:pathLst>
                          <a:path w="30" h="49">
                            <a:moveTo>
                              <a:pt x="12" y="48"/>
                            </a:moveTo>
                            <a:lnTo>
                              <a:pt x="6" y="37"/>
                            </a:lnTo>
                            <a:lnTo>
                              <a:pt x="6" y="23"/>
                            </a:lnTo>
                            <a:lnTo>
                              <a:pt x="16" y="11"/>
                            </a:lnTo>
                            <a:lnTo>
                              <a:pt x="29" y="0"/>
                            </a:lnTo>
                            <a:lnTo>
                              <a:pt x="21" y="6"/>
                            </a:lnTo>
                            <a:lnTo>
                              <a:pt x="9" y="14"/>
                            </a:lnTo>
                            <a:lnTo>
                              <a:pt x="0" y="21"/>
                            </a:lnTo>
                            <a:lnTo>
                              <a:pt x="2" y="27"/>
                            </a:lnTo>
                            <a:lnTo>
                              <a:pt x="1" y="34"/>
                            </a:lnTo>
                            <a:lnTo>
                              <a:pt x="1" y="41"/>
                            </a:lnTo>
                            <a:lnTo>
                              <a:pt x="12" y="48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872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99" y="1676"/>
                        <a:ext cx="21" cy="3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" y="31"/>
                          </a:cxn>
                          <a:cxn ang="0">
                            <a:pos x="0" y="19"/>
                          </a:cxn>
                          <a:cxn ang="0">
                            <a:pos x="3" y="11"/>
                          </a:cxn>
                          <a:cxn ang="0">
                            <a:pos x="11" y="0"/>
                          </a:cxn>
                          <a:cxn ang="0">
                            <a:pos x="5" y="20"/>
                          </a:cxn>
                          <a:cxn ang="0">
                            <a:pos x="10" y="29"/>
                          </a:cxn>
                          <a:cxn ang="0">
                            <a:pos x="20" y="37"/>
                          </a:cxn>
                          <a:cxn ang="0">
                            <a:pos x="9" y="31"/>
                          </a:cxn>
                        </a:cxnLst>
                        <a:rect l="0" t="0" r="r" b="b"/>
                        <a:pathLst>
                          <a:path w="21" h="38">
                            <a:moveTo>
                              <a:pt x="9" y="31"/>
                            </a:moveTo>
                            <a:lnTo>
                              <a:pt x="0" y="19"/>
                            </a:lnTo>
                            <a:lnTo>
                              <a:pt x="3" y="11"/>
                            </a:lnTo>
                            <a:lnTo>
                              <a:pt x="11" y="0"/>
                            </a:lnTo>
                            <a:lnTo>
                              <a:pt x="5" y="20"/>
                            </a:lnTo>
                            <a:lnTo>
                              <a:pt x="10" y="29"/>
                            </a:lnTo>
                            <a:lnTo>
                              <a:pt x="20" y="37"/>
                            </a:lnTo>
                            <a:lnTo>
                              <a:pt x="9" y="31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873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5" y="1619"/>
                        <a:ext cx="29" cy="3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0"/>
                          </a:cxn>
                          <a:cxn ang="0">
                            <a:pos x="15" y="9"/>
                          </a:cxn>
                          <a:cxn ang="0">
                            <a:pos x="4" y="18"/>
                          </a:cxn>
                          <a:cxn ang="0">
                            <a:pos x="2" y="26"/>
                          </a:cxn>
                          <a:cxn ang="0">
                            <a:pos x="0" y="37"/>
                          </a:cxn>
                          <a:cxn ang="0">
                            <a:pos x="4" y="28"/>
                          </a:cxn>
                          <a:cxn ang="0">
                            <a:pos x="8" y="19"/>
                          </a:cxn>
                          <a:cxn ang="0">
                            <a:pos x="20" y="8"/>
                          </a:cxn>
                          <a:cxn ang="0">
                            <a:pos x="28" y="0"/>
                          </a:cxn>
                        </a:cxnLst>
                        <a:rect l="0" t="0" r="r" b="b"/>
                        <a:pathLst>
                          <a:path w="29" h="38">
                            <a:moveTo>
                              <a:pt x="28" y="0"/>
                            </a:moveTo>
                            <a:lnTo>
                              <a:pt x="15" y="9"/>
                            </a:lnTo>
                            <a:lnTo>
                              <a:pt x="4" y="18"/>
                            </a:lnTo>
                            <a:lnTo>
                              <a:pt x="2" y="26"/>
                            </a:lnTo>
                            <a:lnTo>
                              <a:pt x="0" y="37"/>
                            </a:lnTo>
                            <a:lnTo>
                              <a:pt x="4" y="28"/>
                            </a:lnTo>
                            <a:lnTo>
                              <a:pt x="8" y="19"/>
                            </a:lnTo>
                            <a:lnTo>
                              <a:pt x="20" y="8"/>
                            </a:lnTo>
                            <a:lnTo>
                              <a:pt x="28" y="0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874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2" y="1690"/>
                        <a:ext cx="17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23"/>
                          </a:cxn>
                          <a:cxn ang="0">
                            <a:pos x="2" y="15"/>
                          </a:cxn>
                          <a:cxn ang="0">
                            <a:pos x="0" y="11"/>
                          </a:cxn>
                          <a:cxn ang="0">
                            <a:pos x="5" y="5"/>
                          </a:cxn>
                          <a:cxn ang="0">
                            <a:pos x="15" y="0"/>
                          </a:cxn>
                          <a:cxn ang="0">
                            <a:pos x="9" y="6"/>
                          </a:cxn>
                          <a:cxn ang="0">
                            <a:pos x="5" y="14"/>
                          </a:cxn>
                          <a:cxn ang="0">
                            <a:pos x="11" y="15"/>
                          </a:cxn>
                          <a:cxn ang="0">
                            <a:pos x="16" y="10"/>
                          </a:cxn>
                          <a:cxn ang="0">
                            <a:pos x="13" y="15"/>
                          </a:cxn>
                          <a:cxn ang="0">
                            <a:pos x="6" y="23"/>
                          </a:cxn>
                        </a:cxnLst>
                        <a:rect l="0" t="0" r="r" b="b"/>
                        <a:pathLst>
                          <a:path w="17" h="24">
                            <a:moveTo>
                              <a:pt x="6" y="23"/>
                            </a:moveTo>
                            <a:lnTo>
                              <a:pt x="2" y="15"/>
                            </a:lnTo>
                            <a:lnTo>
                              <a:pt x="0" y="11"/>
                            </a:lnTo>
                            <a:lnTo>
                              <a:pt x="5" y="5"/>
                            </a:lnTo>
                            <a:lnTo>
                              <a:pt x="15" y="0"/>
                            </a:lnTo>
                            <a:lnTo>
                              <a:pt x="9" y="6"/>
                            </a:lnTo>
                            <a:lnTo>
                              <a:pt x="5" y="14"/>
                            </a:lnTo>
                            <a:lnTo>
                              <a:pt x="11" y="15"/>
                            </a:lnTo>
                            <a:lnTo>
                              <a:pt x="16" y="10"/>
                            </a:lnTo>
                            <a:lnTo>
                              <a:pt x="13" y="15"/>
                            </a:lnTo>
                            <a:lnTo>
                              <a:pt x="6" y="23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5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285" y="1736"/>
                    <a:ext cx="131" cy="57"/>
                    <a:chOff x="1285" y="1736"/>
                    <a:chExt cx="131" cy="57"/>
                  </a:xfrm>
                </p:grpSpPr>
                <p:sp>
                  <p:nvSpPr>
                    <p:cNvPr id="35877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285" y="1736"/>
                      <a:ext cx="131" cy="57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14"/>
                        </a:cxn>
                        <a:cxn ang="0">
                          <a:pos x="31" y="15"/>
                        </a:cxn>
                        <a:cxn ang="0">
                          <a:pos x="48" y="14"/>
                        </a:cxn>
                        <a:cxn ang="0">
                          <a:pos x="67" y="7"/>
                        </a:cxn>
                        <a:cxn ang="0">
                          <a:pos x="84" y="1"/>
                        </a:cxn>
                        <a:cxn ang="0">
                          <a:pos x="99" y="0"/>
                        </a:cxn>
                        <a:cxn ang="0">
                          <a:pos x="105" y="5"/>
                        </a:cxn>
                        <a:cxn ang="0">
                          <a:pos x="115" y="9"/>
                        </a:cxn>
                        <a:cxn ang="0">
                          <a:pos x="127" y="10"/>
                        </a:cxn>
                        <a:cxn ang="0">
                          <a:pos x="130" y="15"/>
                        </a:cxn>
                        <a:cxn ang="0">
                          <a:pos x="129" y="26"/>
                        </a:cxn>
                        <a:cxn ang="0">
                          <a:pos x="126" y="32"/>
                        </a:cxn>
                        <a:cxn ang="0">
                          <a:pos x="120" y="38"/>
                        </a:cxn>
                        <a:cxn ang="0">
                          <a:pos x="112" y="45"/>
                        </a:cxn>
                        <a:cxn ang="0">
                          <a:pos x="108" y="51"/>
                        </a:cxn>
                        <a:cxn ang="0">
                          <a:pos x="102" y="56"/>
                        </a:cxn>
                        <a:cxn ang="0">
                          <a:pos x="97" y="56"/>
                        </a:cxn>
                        <a:cxn ang="0">
                          <a:pos x="89" y="50"/>
                        </a:cxn>
                        <a:cxn ang="0">
                          <a:pos x="85" y="53"/>
                        </a:cxn>
                        <a:cxn ang="0">
                          <a:pos x="77" y="53"/>
                        </a:cxn>
                        <a:cxn ang="0">
                          <a:pos x="72" y="45"/>
                        </a:cxn>
                        <a:cxn ang="0">
                          <a:pos x="68" y="46"/>
                        </a:cxn>
                        <a:cxn ang="0">
                          <a:pos x="63" y="46"/>
                        </a:cxn>
                        <a:cxn ang="0">
                          <a:pos x="60" y="42"/>
                        </a:cxn>
                        <a:cxn ang="0">
                          <a:pos x="55" y="45"/>
                        </a:cxn>
                        <a:cxn ang="0">
                          <a:pos x="50" y="47"/>
                        </a:cxn>
                        <a:cxn ang="0">
                          <a:pos x="43" y="45"/>
                        </a:cxn>
                        <a:cxn ang="0">
                          <a:pos x="41" y="40"/>
                        </a:cxn>
                        <a:cxn ang="0">
                          <a:pos x="40" y="35"/>
                        </a:cxn>
                        <a:cxn ang="0">
                          <a:pos x="30" y="37"/>
                        </a:cxn>
                        <a:cxn ang="0">
                          <a:pos x="22" y="38"/>
                        </a:cxn>
                        <a:cxn ang="0">
                          <a:pos x="20" y="35"/>
                        </a:cxn>
                        <a:cxn ang="0">
                          <a:pos x="13" y="35"/>
                        </a:cxn>
                        <a:cxn ang="0">
                          <a:pos x="3" y="29"/>
                        </a:cxn>
                        <a:cxn ang="0">
                          <a:pos x="0" y="23"/>
                        </a:cxn>
                        <a:cxn ang="0">
                          <a:pos x="2" y="20"/>
                        </a:cxn>
                        <a:cxn ang="0">
                          <a:pos x="0" y="14"/>
                        </a:cxn>
                        <a:cxn ang="0">
                          <a:pos x="8" y="14"/>
                        </a:cxn>
                      </a:cxnLst>
                      <a:rect l="0" t="0" r="r" b="b"/>
                      <a:pathLst>
                        <a:path w="131" h="57">
                          <a:moveTo>
                            <a:pt x="8" y="14"/>
                          </a:moveTo>
                          <a:lnTo>
                            <a:pt x="31" y="15"/>
                          </a:lnTo>
                          <a:lnTo>
                            <a:pt x="48" y="14"/>
                          </a:lnTo>
                          <a:lnTo>
                            <a:pt x="67" y="7"/>
                          </a:lnTo>
                          <a:lnTo>
                            <a:pt x="84" y="1"/>
                          </a:lnTo>
                          <a:lnTo>
                            <a:pt x="99" y="0"/>
                          </a:lnTo>
                          <a:lnTo>
                            <a:pt x="105" y="5"/>
                          </a:lnTo>
                          <a:lnTo>
                            <a:pt x="115" y="9"/>
                          </a:lnTo>
                          <a:lnTo>
                            <a:pt x="127" y="10"/>
                          </a:lnTo>
                          <a:lnTo>
                            <a:pt x="130" y="15"/>
                          </a:lnTo>
                          <a:lnTo>
                            <a:pt x="129" y="26"/>
                          </a:lnTo>
                          <a:lnTo>
                            <a:pt x="126" y="32"/>
                          </a:lnTo>
                          <a:lnTo>
                            <a:pt x="120" y="38"/>
                          </a:lnTo>
                          <a:lnTo>
                            <a:pt x="112" y="45"/>
                          </a:lnTo>
                          <a:lnTo>
                            <a:pt x="108" y="51"/>
                          </a:lnTo>
                          <a:lnTo>
                            <a:pt x="102" y="56"/>
                          </a:lnTo>
                          <a:lnTo>
                            <a:pt x="97" y="56"/>
                          </a:lnTo>
                          <a:lnTo>
                            <a:pt x="89" y="50"/>
                          </a:lnTo>
                          <a:lnTo>
                            <a:pt x="85" y="53"/>
                          </a:lnTo>
                          <a:lnTo>
                            <a:pt x="77" y="53"/>
                          </a:lnTo>
                          <a:lnTo>
                            <a:pt x="72" y="45"/>
                          </a:lnTo>
                          <a:lnTo>
                            <a:pt x="68" y="46"/>
                          </a:lnTo>
                          <a:lnTo>
                            <a:pt x="63" y="46"/>
                          </a:lnTo>
                          <a:lnTo>
                            <a:pt x="60" y="42"/>
                          </a:lnTo>
                          <a:lnTo>
                            <a:pt x="55" y="45"/>
                          </a:lnTo>
                          <a:lnTo>
                            <a:pt x="50" y="47"/>
                          </a:lnTo>
                          <a:lnTo>
                            <a:pt x="43" y="45"/>
                          </a:lnTo>
                          <a:lnTo>
                            <a:pt x="41" y="40"/>
                          </a:lnTo>
                          <a:lnTo>
                            <a:pt x="40" y="35"/>
                          </a:lnTo>
                          <a:lnTo>
                            <a:pt x="30" y="37"/>
                          </a:lnTo>
                          <a:lnTo>
                            <a:pt x="22" y="38"/>
                          </a:lnTo>
                          <a:lnTo>
                            <a:pt x="20" y="35"/>
                          </a:lnTo>
                          <a:lnTo>
                            <a:pt x="13" y="35"/>
                          </a:lnTo>
                          <a:lnTo>
                            <a:pt x="3" y="29"/>
                          </a:lnTo>
                          <a:lnTo>
                            <a:pt x="0" y="23"/>
                          </a:lnTo>
                          <a:lnTo>
                            <a:pt x="2" y="20"/>
                          </a:lnTo>
                          <a:lnTo>
                            <a:pt x="0" y="14"/>
                          </a:lnTo>
                          <a:lnTo>
                            <a:pt x="8" y="14"/>
                          </a:lnTo>
                        </a:path>
                      </a:pathLst>
                    </a:custGeom>
                    <a:solidFill>
                      <a:srgbClr val="C08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6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04" y="1745"/>
                      <a:ext cx="99" cy="44"/>
                      <a:chOff x="1304" y="1745"/>
                      <a:chExt cx="99" cy="44"/>
                    </a:xfrm>
                  </p:grpSpPr>
                  <p:sp>
                    <p:nvSpPr>
                      <p:cNvPr id="35878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04" y="1759"/>
                        <a:ext cx="32" cy="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3"/>
                          </a:cxn>
                          <a:cxn ang="0">
                            <a:pos x="16" y="9"/>
                          </a:cxn>
                          <a:cxn ang="0">
                            <a:pos x="31" y="0"/>
                          </a:cxn>
                          <a:cxn ang="0">
                            <a:pos x="25" y="7"/>
                          </a:cxn>
                          <a:cxn ang="0">
                            <a:pos x="18" y="11"/>
                          </a:cxn>
                          <a:cxn ang="0">
                            <a:pos x="0" y="13"/>
                          </a:cxn>
                        </a:cxnLst>
                        <a:rect l="0" t="0" r="r" b="b"/>
                        <a:pathLst>
                          <a:path w="32" h="14">
                            <a:moveTo>
                              <a:pt x="0" y="13"/>
                            </a:moveTo>
                            <a:lnTo>
                              <a:pt x="16" y="9"/>
                            </a:lnTo>
                            <a:lnTo>
                              <a:pt x="31" y="0"/>
                            </a:lnTo>
                            <a:lnTo>
                              <a:pt x="25" y="7"/>
                            </a:lnTo>
                            <a:lnTo>
                              <a:pt x="18" y="11"/>
                            </a:lnTo>
                            <a:lnTo>
                              <a:pt x="0" y="13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879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1745"/>
                        <a:ext cx="26" cy="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5"/>
                          </a:cxn>
                          <a:cxn ang="0">
                            <a:pos x="8" y="23"/>
                          </a:cxn>
                          <a:cxn ang="0">
                            <a:pos x="25" y="0"/>
                          </a:cxn>
                          <a:cxn ang="0">
                            <a:pos x="20" y="14"/>
                          </a:cxn>
                          <a:cxn ang="0">
                            <a:pos x="17" y="24"/>
                          </a:cxn>
                          <a:cxn ang="0">
                            <a:pos x="0" y="35"/>
                          </a:cxn>
                        </a:cxnLst>
                        <a:rect l="0" t="0" r="r" b="b"/>
                        <a:pathLst>
                          <a:path w="26" h="36">
                            <a:moveTo>
                              <a:pt x="0" y="35"/>
                            </a:moveTo>
                            <a:lnTo>
                              <a:pt x="8" y="23"/>
                            </a:lnTo>
                            <a:lnTo>
                              <a:pt x="25" y="0"/>
                            </a:lnTo>
                            <a:lnTo>
                              <a:pt x="20" y="14"/>
                            </a:lnTo>
                            <a:lnTo>
                              <a:pt x="17" y="24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880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73" y="1747"/>
                        <a:ext cx="19" cy="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1"/>
                          </a:cxn>
                          <a:cxn ang="0">
                            <a:pos x="13" y="32"/>
                          </a:cxn>
                          <a:cxn ang="0">
                            <a:pos x="13" y="13"/>
                          </a:cxn>
                          <a:cxn ang="0">
                            <a:pos x="4" y="0"/>
                          </a:cxn>
                          <a:cxn ang="0">
                            <a:pos x="14" y="13"/>
                          </a:cxn>
                          <a:cxn ang="0">
                            <a:pos x="18" y="25"/>
                          </a:cxn>
                          <a:cxn ang="0">
                            <a:pos x="17" y="36"/>
                          </a:cxn>
                          <a:cxn ang="0">
                            <a:pos x="0" y="41"/>
                          </a:cxn>
                        </a:cxnLst>
                        <a:rect l="0" t="0" r="r" b="b"/>
                        <a:pathLst>
                          <a:path w="19" h="42">
                            <a:moveTo>
                              <a:pt x="0" y="41"/>
                            </a:moveTo>
                            <a:lnTo>
                              <a:pt x="13" y="32"/>
                            </a:lnTo>
                            <a:lnTo>
                              <a:pt x="13" y="13"/>
                            </a:lnTo>
                            <a:lnTo>
                              <a:pt x="4" y="0"/>
                            </a:lnTo>
                            <a:lnTo>
                              <a:pt x="14" y="13"/>
                            </a:lnTo>
                            <a:lnTo>
                              <a:pt x="18" y="25"/>
                            </a:lnTo>
                            <a:lnTo>
                              <a:pt x="17" y="36"/>
                            </a:lnTo>
                            <a:lnTo>
                              <a:pt x="0" y="41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881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97" y="1760"/>
                        <a:ext cx="6" cy="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5" y="11"/>
                          </a:cxn>
                          <a:cxn ang="0">
                            <a:pos x="3" y="16"/>
                          </a:cxn>
                        </a:cxnLst>
                        <a:rect l="0" t="0" r="r" b="b"/>
                        <a:pathLst>
                          <a:path w="6" h="17">
                            <a:moveTo>
                              <a:pt x="0" y="0"/>
                            </a:moveTo>
                            <a:lnTo>
                              <a:pt x="5" y="11"/>
                            </a:lnTo>
                            <a:lnTo>
                              <a:pt x="3" y="16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7" name="Group 52"/>
                <p:cNvGrpSpPr>
                  <a:grpSpLocks/>
                </p:cNvGrpSpPr>
                <p:nvPr/>
              </p:nvGrpSpPr>
              <p:grpSpPr bwMode="auto">
                <a:xfrm>
                  <a:off x="1323" y="1640"/>
                  <a:ext cx="156" cy="119"/>
                  <a:chOff x="1323" y="1640"/>
                  <a:chExt cx="156" cy="119"/>
                </a:xfrm>
              </p:grpSpPr>
              <p:sp>
                <p:nvSpPr>
                  <p:cNvPr id="35885" name="Freeform 45"/>
                  <p:cNvSpPr>
                    <a:spLocks/>
                  </p:cNvSpPr>
                  <p:nvPr/>
                </p:nvSpPr>
                <p:spPr bwMode="auto">
                  <a:xfrm>
                    <a:off x="1391" y="1683"/>
                    <a:ext cx="75" cy="61"/>
                  </a:xfrm>
                  <a:custGeom>
                    <a:avLst/>
                    <a:gdLst/>
                    <a:ahLst/>
                    <a:cxnLst>
                      <a:cxn ang="0">
                        <a:pos x="5" y="24"/>
                      </a:cxn>
                      <a:cxn ang="0">
                        <a:pos x="14" y="12"/>
                      </a:cxn>
                      <a:cxn ang="0">
                        <a:pos x="19" y="8"/>
                      </a:cxn>
                      <a:cxn ang="0">
                        <a:pos x="31" y="3"/>
                      </a:cxn>
                      <a:cxn ang="0">
                        <a:pos x="44" y="0"/>
                      </a:cxn>
                      <a:cxn ang="0">
                        <a:pos x="56" y="0"/>
                      </a:cxn>
                      <a:cxn ang="0">
                        <a:pos x="63" y="2"/>
                      </a:cxn>
                      <a:cxn ang="0">
                        <a:pos x="70" y="9"/>
                      </a:cxn>
                      <a:cxn ang="0">
                        <a:pos x="74" y="19"/>
                      </a:cxn>
                      <a:cxn ang="0">
                        <a:pos x="73" y="30"/>
                      </a:cxn>
                      <a:cxn ang="0">
                        <a:pos x="66" y="39"/>
                      </a:cxn>
                      <a:cxn ang="0">
                        <a:pos x="61" y="47"/>
                      </a:cxn>
                      <a:cxn ang="0">
                        <a:pos x="48" y="54"/>
                      </a:cxn>
                      <a:cxn ang="0">
                        <a:pos x="31" y="57"/>
                      </a:cxn>
                      <a:cxn ang="0">
                        <a:pos x="16" y="60"/>
                      </a:cxn>
                      <a:cxn ang="0">
                        <a:pos x="6" y="57"/>
                      </a:cxn>
                      <a:cxn ang="0">
                        <a:pos x="1" y="51"/>
                      </a:cxn>
                      <a:cxn ang="0">
                        <a:pos x="0" y="41"/>
                      </a:cxn>
                      <a:cxn ang="0">
                        <a:pos x="5" y="24"/>
                      </a:cxn>
                    </a:cxnLst>
                    <a:rect l="0" t="0" r="r" b="b"/>
                    <a:pathLst>
                      <a:path w="75" h="61">
                        <a:moveTo>
                          <a:pt x="5" y="24"/>
                        </a:moveTo>
                        <a:lnTo>
                          <a:pt x="14" y="12"/>
                        </a:lnTo>
                        <a:lnTo>
                          <a:pt x="19" y="8"/>
                        </a:lnTo>
                        <a:lnTo>
                          <a:pt x="31" y="3"/>
                        </a:lnTo>
                        <a:lnTo>
                          <a:pt x="44" y="0"/>
                        </a:lnTo>
                        <a:lnTo>
                          <a:pt x="56" y="0"/>
                        </a:lnTo>
                        <a:lnTo>
                          <a:pt x="63" y="2"/>
                        </a:lnTo>
                        <a:lnTo>
                          <a:pt x="70" y="9"/>
                        </a:lnTo>
                        <a:lnTo>
                          <a:pt x="74" y="19"/>
                        </a:lnTo>
                        <a:lnTo>
                          <a:pt x="73" y="30"/>
                        </a:lnTo>
                        <a:lnTo>
                          <a:pt x="66" y="39"/>
                        </a:lnTo>
                        <a:lnTo>
                          <a:pt x="61" y="47"/>
                        </a:lnTo>
                        <a:lnTo>
                          <a:pt x="48" y="54"/>
                        </a:lnTo>
                        <a:lnTo>
                          <a:pt x="31" y="57"/>
                        </a:lnTo>
                        <a:lnTo>
                          <a:pt x="16" y="60"/>
                        </a:lnTo>
                        <a:lnTo>
                          <a:pt x="6" y="57"/>
                        </a:lnTo>
                        <a:lnTo>
                          <a:pt x="1" y="51"/>
                        </a:lnTo>
                        <a:lnTo>
                          <a:pt x="0" y="41"/>
                        </a:lnTo>
                        <a:lnTo>
                          <a:pt x="5" y="24"/>
                        </a:lnTo>
                      </a:path>
                    </a:pathLst>
                  </a:custGeom>
                  <a:solidFill>
                    <a:srgbClr val="F0F0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86" name="Freeform 46"/>
                  <p:cNvSpPr>
                    <a:spLocks/>
                  </p:cNvSpPr>
                  <p:nvPr/>
                </p:nvSpPr>
                <p:spPr bwMode="auto">
                  <a:xfrm>
                    <a:off x="1423" y="1664"/>
                    <a:ext cx="56" cy="38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3" y="22"/>
                      </a:cxn>
                      <a:cxn ang="0">
                        <a:pos x="55" y="25"/>
                      </a:cxn>
                      <a:cxn ang="0">
                        <a:pos x="55" y="29"/>
                      </a:cxn>
                      <a:cxn ang="0">
                        <a:pos x="54" y="33"/>
                      </a:cxn>
                      <a:cxn ang="0">
                        <a:pos x="53" y="36"/>
                      </a:cxn>
                      <a:cxn ang="0">
                        <a:pos x="51" y="37"/>
                      </a:cxn>
                      <a:cxn ang="0">
                        <a:pos x="46" y="37"/>
                      </a:cxn>
                      <a:cxn ang="0">
                        <a:pos x="4" y="16"/>
                      </a:cxn>
                      <a:cxn ang="0">
                        <a:pos x="1" y="13"/>
                      </a:cxn>
                      <a:cxn ang="0">
                        <a:pos x="0" y="9"/>
                      </a:cxn>
                      <a:cxn ang="0">
                        <a:pos x="1" y="5"/>
                      </a:cxn>
                      <a:cxn ang="0">
                        <a:pos x="3" y="2"/>
                      </a:cxn>
                      <a:cxn ang="0">
                        <a:pos x="5" y="0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56" h="38">
                        <a:moveTo>
                          <a:pt x="7" y="0"/>
                        </a:moveTo>
                        <a:lnTo>
                          <a:pt x="53" y="22"/>
                        </a:lnTo>
                        <a:lnTo>
                          <a:pt x="55" y="25"/>
                        </a:lnTo>
                        <a:lnTo>
                          <a:pt x="55" y="29"/>
                        </a:lnTo>
                        <a:lnTo>
                          <a:pt x="54" y="33"/>
                        </a:lnTo>
                        <a:lnTo>
                          <a:pt x="53" y="36"/>
                        </a:lnTo>
                        <a:lnTo>
                          <a:pt x="51" y="37"/>
                        </a:lnTo>
                        <a:lnTo>
                          <a:pt x="46" y="37"/>
                        </a:lnTo>
                        <a:lnTo>
                          <a:pt x="4" y="16"/>
                        </a:lnTo>
                        <a:lnTo>
                          <a:pt x="1" y="13"/>
                        </a:ln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3" y="2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C0804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87" name="Freeform 47"/>
                  <p:cNvSpPr>
                    <a:spLocks/>
                  </p:cNvSpPr>
                  <p:nvPr/>
                </p:nvSpPr>
                <p:spPr bwMode="auto">
                  <a:xfrm>
                    <a:off x="1373" y="1666"/>
                    <a:ext cx="101" cy="93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60" y="21"/>
                      </a:cxn>
                      <a:cxn ang="0">
                        <a:pos x="72" y="31"/>
                      </a:cxn>
                      <a:cxn ang="0">
                        <a:pos x="84" y="42"/>
                      </a:cxn>
                      <a:cxn ang="0">
                        <a:pos x="92" y="51"/>
                      </a:cxn>
                      <a:cxn ang="0">
                        <a:pos x="98" y="60"/>
                      </a:cxn>
                      <a:cxn ang="0">
                        <a:pos x="100" y="70"/>
                      </a:cxn>
                      <a:cxn ang="0">
                        <a:pos x="99" y="81"/>
                      </a:cxn>
                      <a:cxn ang="0">
                        <a:pos x="93" y="87"/>
                      </a:cxn>
                      <a:cxn ang="0">
                        <a:pos x="84" y="92"/>
                      </a:cxn>
                      <a:cxn ang="0">
                        <a:pos x="62" y="92"/>
                      </a:cxn>
                      <a:cxn ang="0">
                        <a:pos x="47" y="90"/>
                      </a:cxn>
                      <a:cxn ang="0">
                        <a:pos x="23" y="84"/>
                      </a:cxn>
                      <a:cxn ang="0">
                        <a:pos x="19" y="78"/>
                      </a:cxn>
                      <a:cxn ang="0">
                        <a:pos x="12" y="70"/>
                      </a:cxn>
                      <a:cxn ang="0">
                        <a:pos x="0" y="66"/>
                      </a:cxn>
                      <a:cxn ang="0">
                        <a:pos x="10" y="52"/>
                      </a:cxn>
                      <a:cxn ang="0">
                        <a:pos x="10" y="21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101" h="93">
                        <a:moveTo>
                          <a:pt x="31" y="0"/>
                        </a:moveTo>
                        <a:lnTo>
                          <a:pt x="60" y="21"/>
                        </a:lnTo>
                        <a:lnTo>
                          <a:pt x="72" y="31"/>
                        </a:lnTo>
                        <a:lnTo>
                          <a:pt x="84" y="42"/>
                        </a:lnTo>
                        <a:lnTo>
                          <a:pt x="92" y="51"/>
                        </a:lnTo>
                        <a:lnTo>
                          <a:pt x="98" y="60"/>
                        </a:lnTo>
                        <a:lnTo>
                          <a:pt x="100" y="70"/>
                        </a:lnTo>
                        <a:lnTo>
                          <a:pt x="99" y="81"/>
                        </a:lnTo>
                        <a:lnTo>
                          <a:pt x="93" y="87"/>
                        </a:lnTo>
                        <a:lnTo>
                          <a:pt x="84" y="92"/>
                        </a:lnTo>
                        <a:lnTo>
                          <a:pt x="62" y="92"/>
                        </a:lnTo>
                        <a:lnTo>
                          <a:pt x="47" y="90"/>
                        </a:lnTo>
                        <a:lnTo>
                          <a:pt x="23" y="84"/>
                        </a:lnTo>
                        <a:lnTo>
                          <a:pt x="19" y="78"/>
                        </a:lnTo>
                        <a:lnTo>
                          <a:pt x="12" y="70"/>
                        </a:lnTo>
                        <a:lnTo>
                          <a:pt x="0" y="66"/>
                        </a:lnTo>
                        <a:lnTo>
                          <a:pt x="10" y="52"/>
                        </a:lnTo>
                        <a:lnTo>
                          <a:pt x="10" y="21"/>
                        </a:lnTo>
                        <a:lnTo>
                          <a:pt x="31" y="0"/>
                        </a:lnTo>
                      </a:path>
                    </a:pathLst>
                  </a:custGeom>
                  <a:solidFill>
                    <a:srgbClr val="E0A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1323" y="1640"/>
                    <a:ext cx="95" cy="81"/>
                    <a:chOff x="1323" y="1640"/>
                    <a:chExt cx="95" cy="81"/>
                  </a:xfrm>
                </p:grpSpPr>
                <p:sp>
                  <p:nvSpPr>
                    <p:cNvPr id="35888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323" y="1659"/>
                      <a:ext cx="75" cy="6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25"/>
                        </a:cxn>
                        <a:cxn ang="0">
                          <a:pos x="14" y="13"/>
                        </a:cxn>
                        <a:cxn ang="0">
                          <a:pos x="19" y="8"/>
                        </a:cxn>
                        <a:cxn ang="0">
                          <a:pos x="31" y="2"/>
                        </a:cxn>
                        <a:cxn ang="0">
                          <a:pos x="45" y="0"/>
                        </a:cxn>
                        <a:cxn ang="0">
                          <a:pos x="56" y="0"/>
                        </a:cxn>
                        <a:cxn ang="0">
                          <a:pos x="64" y="2"/>
                        </a:cxn>
                        <a:cxn ang="0">
                          <a:pos x="71" y="9"/>
                        </a:cxn>
                        <a:cxn ang="0">
                          <a:pos x="74" y="20"/>
                        </a:cxn>
                        <a:cxn ang="0">
                          <a:pos x="73" y="31"/>
                        </a:cxn>
                        <a:cxn ang="0">
                          <a:pos x="67" y="41"/>
                        </a:cxn>
                        <a:cxn ang="0">
                          <a:pos x="61" y="47"/>
                        </a:cxn>
                        <a:cxn ang="0">
                          <a:pos x="48" y="54"/>
                        </a:cxn>
                        <a:cxn ang="0">
                          <a:pos x="31" y="58"/>
                        </a:cxn>
                        <a:cxn ang="0">
                          <a:pos x="17" y="61"/>
                        </a:cxn>
                        <a:cxn ang="0">
                          <a:pos x="7" y="58"/>
                        </a:cxn>
                        <a:cxn ang="0">
                          <a:pos x="2" y="52"/>
                        </a:cxn>
                        <a:cxn ang="0">
                          <a:pos x="0" y="42"/>
                        </a:cxn>
                        <a:cxn ang="0">
                          <a:pos x="5" y="25"/>
                        </a:cxn>
                      </a:cxnLst>
                      <a:rect l="0" t="0" r="r" b="b"/>
                      <a:pathLst>
                        <a:path w="75" h="62">
                          <a:moveTo>
                            <a:pt x="5" y="25"/>
                          </a:moveTo>
                          <a:lnTo>
                            <a:pt x="14" y="13"/>
                          </a:lnTo>
                          <a:lnTo>
                            <a:pt x="19" y="8"/>
                          </a:lnTo>
                          <a:lnTo>
                            <a:pt x="31" y="2"/>
                          </a:lnTo>
                          <a:lnTo>
                            <a:pt x="45" y="0"/>
                          </a:lnTo>
                          <a:lnTo>
                            <a:pt x="56" y="0"/>
                          </a:lnTo>
                          <a:lnTo>
                            <a:pt x="64" y="2"/>
                          </a:lnTo>
                          <a:lnTo>
                            <a:pt x="71" y="9"/>
                          </a:lnTo>
                          <a:lnTo>
                            <a:pt x="74" y="20"/>
                          </a:lnTo>
                          <a:lnTo>
                            <a:pt x="73" y="31"/>
                          </a:lnTo>
                          <a:lnTo>
                            <a:pt x="67" y="41"/>
                          </a:lnTo>
                          <a:lnTo>
                            <a:pt x="61" y="47"/>
                          </a:lnTo>
                          <a:lnTo>
                            <a:pt x="48" y="54"/>
                          </a:lnTo>
                          <a:lnTo>
                            <a:pt x="31" y="58"/>
                          </a:lnTo>
                          <a:lnTo>
                            <a:pt x="17" y="61"/>
                          </a:lnTo>
                          <a:lnTo>
                            <a:pt x="7" y="58"/>
                          </a:lnTo>
                          <a:lnTo>
                            <a:pt x="2" y="52"/>
                          </a:lnTo>
                          <a:lnTo>
                            <a:pt x="0" y="42"/>
                          </a:lnTo>
                          <a:lnTo>
                            <a:pt x="5" y="25"/>
                          </a:lnTo>
                        </a:path>
                      </a:pathLst>
                    </a:custGeom>
                    <a:solidFill>
                      <a:srgbClr val="F0F0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889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4" y="1705"/>
                      <a:ext cx="12" cy="10"/>
                    </a:xfrm>
                    <a:prstGeom prst="ellipse">
                      <a:avLst/>
                    </a:prstGeom>
                    <a:solidFill>
                      <a:srgbClr val="00808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890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340" y="1640"/>
                      <a:ext cx="78" cy="41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0"/>
                        </a:cxn>
                        <a:cxn ang="0">
                          <a:pos x="74" y="24"/>
                        </a:cxn>
                        <a:cxn ang="0">
                          <a:pos x="76" y="27"/>
                        </a:cxn>
                        <a:cxn ang="0">
                          <a:pos x="77" y="32"/>
                        </a:cxn>
                        <a:cxn ang="0">
                          <a:pos x="76" y="35"/>
                        </a:cxn>
                        <a:cxn ang="0">
                          <a:pos x="74" y="38"/>
                        </a:cxn>
                        <a:cxn ang="0">
                          <a:pos x="70" y="40"/>
                        </a:cxn>
                        <a:cxn ang="0">
                          <a:pos x="65" y="40"/>
                        </a:cxn>
                        <a:cxn ang="0">
                          <a:pos x="6" y="17"/>
                        </a:cxn>
                        <a:cxn ang="0">
                          <a:pos x="1" y="14"/>
                        </a:cxn>
                        <a:cxn ang="0">
                          <a:pos x="0" y="10"/>
                        </a:cxn>
                        <a:cxn ang="0">
                          <a:pos x="1" y="5"/>
                        </a:cxn>
                        <a:cxn ang="0">
                          <a:pos x="3" y="3"/>
                        </a:cxn>
                        <a:cxn ang="0">
                          <a:pos x="7" y="1"/>
                        </a:cxn>
                        <a:cxn ang="0">
                          <a:pos x="11" y="0"/>
                        </a:cxn>
                      </a:cxnLst>
                      <a:rect l="0" t="0" r="r" b="b"/>
                      <a:pathLst>
                        <a:path w="78" h="41">
                          <a:moveTo>
                            <a:pt x="11" y="0"/>
                          </a:moveTo>
                          <a:lnTo>
                            <a:pt x="74" y="24"/>
                          </a:lnTo>
                          <a:lnTo>
                            <a:pt x="76" y="27"/>
                          </a:lnTo>
                          <a:lnTo>
                            <a:pt x="77" y="32"/>
                          </a:lnTo>
                          <a:lnTo>
                            <a:pt x="76" y="35"/>
                          </a:lnTo>
                          <a:lnTo>
                            <a:pt x="74" y="38"/>
                          </a:lnTo>
                          <a:lnTo>
                            <a:pt x="70" y="40"/>
                          </a:lnTo>
                          <a:lnTo>
                            <a:pt x="65" y="40"/>
                          </a:lnTo>
                          <a:lnTo>
                            <a:pt x="6" y="17"/>
                          </a:lnTo>
                          <a:lnTo>
                            <a:pt x="1" y="14"/>
                          </a:lnTo>
                          <a:lnTo>
                            <a:pt x="0" y="10"/>
                          </a:lnTo>
                          <a:lnTo>
                            <a:pt x="1" y="5"/>
                          </a:lnTo>
                          <a:lnTo>
                            <a:pt x="3" y="3"/>
                          </a:lnTo>
                          <a:lnTo>
                            <a:pt x="7" y="1"/>
                          </a:lnTo>
                          <a:lnTo>
                            <a:pt x="11" y="0"/>
                          </a:lnTo>
                        </a:path>
                      </a:pathLst>
                    </a:custGeom>
                    <a:solidFill>
                      <a:srgbClr val="C08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9" name="Group 55"/>
                <p:cNvGrpSpPr>
                  <a:grpSpLocks/>
                </p:cNvGrpSpPr>
                <p:nvPr/>
              </p:nvGrpSpPr>
              <p:grpSpPr bwMode="auto">
                <a:xfrm>
                  <a:off x="1126" y="1699"/>
                  <a:ext cx="72" cy="75"/>
                  <a:chOff x="1126" y="1699"/>
                  <a:chExt cx="72" cy="75"/>
                </a:xfrm>
              </p:grpSpPr>
              <p:sp>
                <p:nvSpPr>
                  <p:cNvPr id="35893" name="Freeform 53"/>
                  <p:cNvSpPr>
                    <a:spLocks/>
                  </p:cNvSpPr>
                  <p:nvPr/>
                </p:nvSpPr>
                <p:spPr bwMode="auto">
                  <a:xfrm>
                    <a:off x="1126" y="1699"/>
                    <a:ext cx="67" cy="75"/>
                  </a:xfrm>
                  <a:custGeom>
                    <a:avLst/>
                    <a:gdLst/>
                    <a:ahLst/>
                    <a:cxnLst>
                      <a:cxn ang="0">
                        <a:pos x="54" y="12"/>
                      </a:cxn>
                      <a:cxn ang="0">
                        <a:pos x="43" y="2"/>
                      </a:cxn>
                      <a:cxn ang="0">
                        <a:pos x="36" y="0"/>
                      </a:cxn>
                      <a:cxn ang="0">
                        <a:pos x="23" y="0"/>
                      </a:cxn>
                      <a:cxn ang="0">
                        <a:pos x="12" y="5"/>
                      </a:cxn>
                      <a:cxn ang="0">
                        <a:pos x="6" y="12"/>
                      </a:cxn>
                      <a:cxn ang="0">
                        <a:pos x="2" y="19"/>
                      </a:cxn>
                      <a:cxn ang="0">
                        <a:pos x="0" y="27"/>
                      </a:cxn>
                      <a:cxn ang="0">
                        <a:pos x="0" y="37"/>
                      </a:cxn>
                      <a:cxn ang="0">
                        <a:pos x="4" y="48"/>
                      </a:cxn>
                      <a:cxn ang="0">
                        <a:pos x="11" y="56"/>
                      </a:cxn>
                      <a:cxn ang="0">
                        <a:pos x="19" y="61"/>
                      </a:cxn>
                      <a:cxn ang="0">
                        <a:pos x="29" y="64"/>
                      </a:cxn>
                      <a:cxn ang="0">
                        <a:pos x="35" y="71"/>
                      </a:cxn>
                      <a:cxn ang="0">
                        <a:pos x="40" y="73"/>
                      </a:cxn>
                      <a:cxn ang="0">
                        <a:pos x="46" y="74"/>
                      </a:cxn>
                      <a:cxn ang="0">
                        <a:pos x="53" y="72"/>
                      </a:cxn>
                      <a:cxn ang="0">
                        <a:pos x="61" y="68"/>
                      </a:cxn>
                      <a:cxn ang="0">
                        <a:pos x="64" y="62"/>
                      </a:cxn>
                      <a:cxn ang="0">
                        <a:pos x="66" y="53"/>
                      </a:cxn>
                      <a:cxn ang="0">
                        <a:pos x="62" y="44"/>
                      </a:cxn>
                      <a:cxn ang="0">
                        <a:pos x="62" y="35"/>
                      </a:cxn>
                      <a:cxn ang="0">
                        <a:pos x="59" y="22"/>
                      </a:cxn>
                      <a:cxn ang="0">
                        <a:pos x="54" y="12"/>
                      </a:cxn>
                    </a:cxnLst>
                    <a:rect l="0" t="0" r="r" b="b"/>
                    <a:pathLst>
                      <a:path w="67" h="75">
                        <a:moveTo>
                          <a:pt x="54" y="12"/>
                        </a:moveTo>
                        <a:lnTo>
                          <a:pt x="43" y="2"/>
                        </a:lnTo>
                        <a:lnTo>
                          <a:pt x="36" y="0"/>
                        </a:lnTo>
                        <a:lnTo>
                          <a:pt x="23" y="0"/>
                        </a:lnTo>
                        <a:lnTo>
                          <a:pt x="12" y="5"/>
                        </a:lnTo>
                        <a:lnTo>
                          <a:pt x="6" y="12"/>
                        </a:lnTo>
                        <a:lnTo>
                          <a:pt x="2" y="19"/>
                        </a:lnTo>
                        <a:lnTo>
                          <a:pt x="0" y="27"/>
                        </a:lnTo>
                        <a:lnTo>
                          <a:pt x="0" y="37"/>
                        </a:lnTo>
                        <a:lnTo>
                          <a:pt x="4" y="48"/>
                        </a:lnTo>
                        <a:lnTo>
                          <a:pt x="11" y="56"/>
                        </a:lnTo>
                        <a:lnTo>
                          <a:pt x="19" y="61"/>
                        </a:lnTo>
                        <a:lnTo>
                          <a:pt x="29" y="64"/>
                        </a:lnTo>
                        <a:lnTo>
                          <a:pt x="35" y="71"/>
                        </a:lnTo>
                        <a:lnTo>
                          <a:pt x="40" y="73"/>
                        </a:lnTo>
                        <a:lnTo>
                          <a:pt x="46" y="74"/>
                        </a:lnTo>
                        <a:lnTo>
                          <a:pt x="53" y="72"/>
                        </a:lnTo>
                        <a:lnTo>
                          <a:pt x="61" y="68"/>
                        </a:lnTo>
                        <a:lnTo>
                          <a:pt x="64" y="62"/>
                        </a:lnTo>
                        <a:lnTo>
                          <a:pt x="66" y="53"/>
                        </a:lnTo>
                        <a:lnTo>
                          <a:pt x="62" y="44"/>
                        </a:lnTo>
                        <a:lnTo>
                          <a:pt x="62" y="35"/>
                        </a:lnTo>
                        <a:lnTo>
                          <a:pt x="59" y="22"/>
                        </a:lnTo>
                        <a:lnTo>
                          <a:pt x="54" y="12"/>
                        </a:lnTo>
                      </a:path>
                    </a:pathLst>
                  </a:custGeom>
                  <a:solidFill>
                    <a:srgbClr val="E0A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94" name="Freeform 54"/>
                  <p:cNvSpPr>
                    <a:spLocks/>
                  </p:cNvSpPr>
                  <p:nvPr/>
                </p:nvSpPr>
                <p:spPr bwMode="auto">
                  <a:xfrm>
                    <a:off x="1133" y="1703"/>
                    <a:ext cx="65" cy="70"/>
                  </a:xfrm>
                  <a:custGeom>
                    <a:avLst/>
                    <a:gdLst/>
                    <a:ahLst/>
                    <a:cxnLst>
                      <a:cxn ang="0">
                        <a:pos x="52" y="10"/>
                      </a:cxn>
                      <a:cxn ang="0">
                        <a:pos x="42" y="2"/>
                      </a:cxn>
                      <a:cxn ang="0">
                        <a:pos x="35" y="0"/>
                      </a:cxn>
                      <a:cxn ang="0">
                        <a:pos x="22" y="0"/>
                      </a:cxn>
                      <a:cxn ang="0">
                        <a:pos x="12" y="4"/>
                      </a:cxn>
                      <a:cxn ang="0">
                        <a:pos x="6" y="10"/>
                      </a:cxn>
                      <a:cxn ang="0">
                        <a:pos x="2" y="18"/>
                      </a:cxn>
                      <a:cxn ang="0">
                        <a:pos x="0" y="25"/>
                      </a:cxn>
                      <a:cxn ang="0">
                        <a:pos x="0" y="34"/>
                      </a:cxn>
                      <a:cxn ang="0">
                        <a:pos x="4" y="44"/>
                      </a:cxn>
                      <a:cxn ang="0">
                        <a:pos x="11" y="52"/>
                      </a:cxn>
                      <a:cxn ang="0">
                        <a:pos x="19" y="57"/>
                      </a:cxn>
                      <a:cxn ang="0">
                        <a:pos x="28" y="60"/>
                      </a:cxn>
                      <a:cxn ang="0">
                        <a:pos x="33" y="66"/>
                      </a:cxn>
                      <a:cxn ang="0">
                        <a:pos x="38" y="68"/>
                      </a:cxn>
                      <a:cxn ang="0">
                        <a:pos x="44" y="69"/>
                      </a:cxn>
                      <a:cxn ang="0">
                        <a:pos x="52" y="67"/>
                      </a:cxn>
                      <a:cxn ang="0">
                        <a:pos x="59" y="64"/>
                      </a:cxn>
                      <a:cxn ang="0">
                        <a:pos x="62" y="58"/>
                      </a:cxn>
                      <a:cxn ang="0">
                        <a:pos x="64" y="49"/>
                      </a:cxn>
                      <a:cxn ang="0">
                        <a:pos x="60" y="41"/>
                      </a:cxn>
                      <a:cxn ang="0">
                        <a:pos x="60" y="32"/>
                      </a:cxn>
                      <a:cxn ang="0">
                        <a:pos x="57" y="21"/>
                      </a:cxn>
                      <a:cxn ang="0">
                        <a:pos x="52" y="10"/>
                      </a:cxn>
                    </a:cxnLst>
                    <a:rect l="0" t="0" r="r" b="b"/>
                    <a:pathLst>
                      <a:path w="65" h="70">
                        <a:moveTo>
                          <a:pt x="52" y="10"/>
                        </a:moveTo>
                        <a:lnTo>
                          <a:pt x="42" y="2"/>
                        </a:lnTo>
                        <a:lnTo>
                          <a:pt x="35" y="0"/>
                        </a:lnTo>
                        <a:lnTo>
                          <a:pt x="22" y="0"/>
                        </a:lnTo>
                        <a:lnTo>
                          <a:pt x="12" y="4"/>
                        </a:lnTo>
                        <a:lnTo>
                          <a:pt x="6" y="10"/>
                        </a:lnTo>
                        <a:lnTo>
                          <a:pt x="2" y="18"/>
                        </a:lnTo>
                        <a:lnTo>
                          <a:pt x="0" y="25"/>
                        </a:lnTo>
                        <a:lnTo>
                          <a:pt x="0" y="34"/>
                        </a:lnTo>
                        <a:lnTo>
                          <a:pt x="4" y="44"/>
                        </a:lnTo>
                        <a:lnTo>
                          <a:pt x="11" y="52"/>
                        </a:lnTo>
                        <a:lnTo>
                          <a:pt x="19" y="57"/>
                        </a:lnTo>
                        <a:lnTo>
                          <a:pt x="28" y="60"/>
                        </a:lnTo>
                        <a:lnTo>
                          <a:pt x="33" y="66"/>
                        </a:lnTo>
                        <a:lnTo>
                          <a:pt x="38" y="68"/>
                        </a:lnTo>
                        <a:lnTo>
                          <a:pt x="44" y="69"/>
                        </a:lnTo>
                        <a:lnTo>
                          <a:pt x="52" y="67"/>
                        </a:lnTo>
                        <a:lnTo>
                          <a:pt x="59" y="64"/>
                        </a:lnTo>
                        <a:lnTo>
                          <a:pt x="62" y="58"/>
                        </a:lnTo>
                        <a:lnTo>
                          <a:pt x="64" y="49"/>
                        </a:lnTo>
                        <a:lnTo>
                          <a:pt x="60" y="41"/>
                        </a:lnTo>
                        <a:lnTo>
                          <a:pt x="60" y="32"/>
                        </a:lnTo>
                        <a:lnTo>
                          <a:pt x="57" y="21"/>
                        </a:lnTo>
                        <a:lnTo>
                          <a:pt x="52" y="10"/>
                        </a:lnTo>
                      </a:path>
                    </a:pathLst>
                  </a:custGeom>
                  <a:solidFill>
                    <a:srgbClr val="E0A08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0" name="Group 76"/>
              <p:cNvGrpSpPr>
                <a:grpSpLocks/>
              </p:cNvGrpSpPr>
              <p:nvPr/>
            </p:nvGrpSpPr>
            <p:grpSpPr bwMode="auto">
              <a:xfrm>
                <a:off x="1008" y="1771"/>
                <a:ext cx="485" cy="378"/>
                <a:chOff x="1008" y="1771"/>
                <a:chExt cx="485" cy="378"/>
              </a:xfrm>
            </p:grpSpPr>
            <p:sp>
              <p:nvSpPr>
                <p:cNvPr id="35897" name="Freeform 57"/>
                <p:cNvSpPr>
                  <a:spLocks/>
                </p:cNvSpPr>
                <p:nvPr/>
              </p:nvSpPr>
              <p:spPr bwMode="auto">
                <a:xfrm>
                  <a:off x="1008" y="1771"/>
                  <a:ext cx="391" cy="34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131" y="15"/>
                    </a:cxn>
                    <a:cxn ang="0">
                      <a:pos x="156" y="29"/>
                    </a:cxn>
                    <a:cxn ang="0">
                      <a:pos x="178" y="39"/>
                    </a:cxn>
                    <a:cxn ang="0">
                      <a:pos x="253" y="66"/>
                    </a:cxn>
                    <a:cxn ang="0">
                      <a:pos x="265" y="108"/>
                    </a:cxn>
                    <a:cxn ang="0">
                      <a:pos x="274" y="130"/>
                    </a:cxn>
                    <a:cxn ang="0">
                      <a:pos x="282" y="146"/>
                    </a:cxn>
                    <a:cxn ang="0">
                      <a:pos x="289" y="163"/>
                    </a:cxn>
                    <a:cxn ang="0">
                      <a:pos x="293" y="179"/>
                    </a:cxn>
                    <a:cxn ang="0">
                      <a:pos x="292" y="189"/>
                    </a:cxn>
                    <a:cxn ang="0">
                      <a:pos x="289" y="202"/>
                    </a:cxn>
                    <a:cxn ang="0">
                      <a:pos x="291" y="216"/>
                    </a:cxn>
                    <a:cxn ang="0">
                      <a:pos x="297" y="231"/>
                    </a:cxn>
                    <a:cxn ang="0">
                      <a:pos x="313" y="237"/>
                    </a:cxn>
                    <a:cxn ang="0">
                      <a:pos x="337" y="242"/>
                    </a:cxn>
                    <a:cxn ang="0">
                      <a:pos x="353" y="247"/>
                    </a:cxn>
                    <a:cxn ang="0">
                      <a:pos x="370" y="258"/>
                    </a:cxn>
                    <a:cxn ang="0">
                      <a:pos x="380" y="270"/>
                    </a:cxn>
                    <a:cxn ang="0">
                      <a:pos x="387" y="285"/>
                    </a:cxn>
                    <a:cxn ang="0">
                      <a:pos x="390" y="303"/>
                    </a:cxn>
                    <a:cxn ang="0">
                      <a:pos x="386" y="329"/>
                    </a:cxn>
                    <a:cxn ang="0">
                      <a:pos x="93" y="342"/>
                    </a:cxn>
                    <a:cxn ang="0">
                      <a:pos x="39" y="341"/>
                    </a:cxn>
                    <a:cxn ang="0">
                      <a:pos x="28" y="329"/>
                    </a:cxn>
                    <a:cxn ang="0">
                      <a:pos x="18" y="310"/>
                    </a:cxn>
                    <a:cxn ang="0">
                      <a:pos x="10" y="288"/>
                    </a:cxn>
                    <a:cxn ang="0">
                      <a:pos x="5" y="270"/>
                    </a:cxn>
                    <a:cxn ang="0">
                      <a:pos x="1" y="250"/>
                    </a:cxn>
                    <a:cxn ang="0">
                      <a:pos x="0" y="232"/>
                    </a:cxn>
                    <a:cxn ang="0">
                      <a:pos x="4" y="203"/>
                    </a:cxn>
                    <a:cxn ang="0">
                      <a:pos x="10" y="179"/>
                    </a:cxn>
                    <a:cxn ang="0">
                      <a:pos x="19" y="153"/>
                    </a:cxn>
                    <a:cxn ang="0">
                      <a:pos x="30" y="128"/>
                    </a:cxn>
                    <a:cxn ang="0">
                      <a:pos x="41" y="107"/>
                    </a:cxn>
                    <a:cxn ang="0">
                      <a:pos x="57" y="85"/>
                    </a:cxn>
                    <a:cxn ang="0">
                      <a:pos x="77" y="66"/>
                    </a:cxn>
                    <a:cxn ang="0">
                      <a:pos x="95" y="50"/>
                    </a:cxn>
                    <a:cxn ang="0">
                      <a:pos x="108" y="42"/>
                    </a:cxn>
                    <a:cxn ang="0">
                      <a:pos x="78" y="29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391" h="343">
                      <a:moveTo>
                        <a:pt x="106" y="0"/>
                      </a:moveTo>
                      <a:lnTo>
                        <a:pt x="131" y="15"/>
                      </a:lnTo>
                      <a:lnTo>
                        <a:pt x="156" y="29"/>
                      </a:lnTo>
                      <a:lnTo>
                        <a:pt x="178" y="39"/>
                      </a:lnTo>
                      <a:lnTo>
                        <a:pt x="253" y="66"/>
                      </a:lnTo>
                      <a:lnTo>
                        <a:pt x="265" y="108"/>
                      </a:lnTo>
                      <a:lnTo>
                        <a:pt x="274" y="130"/>
                      </a:lnTo>
                      <a:lnTo>
                        <a:pt x="282" y="146"/>
                      </a:lnTo>
                      <a:lnTo>
                        <a:pt x="289" y="163"/>
                      </a:lnTo>
                      <a:lnTo>
                        <a:pt x="293" y="179"/>
                      </a:lnTo>
                      <a:lnTo>
                        <a:pt x="292" y="189"/>
                      </a:lnTo>
                      <a:lnTo>
                        <a:pt x="289" y="202"/>
                      </a:lnTo>
                      <a:lnTo>
                        <a:pt x="291" y="216"/>
                      </a:lnTo>
                      <a:lnTo>
                        <a:pt x="297" y="231"/>
                      </a:lnTo>
                      <a:lnTo>
                        <a:pt x="313" y="237"/>
                      </a:lnTo>
                      <a:lnTo>
                        <a:pt x="337" y="242"/>
                      </a:lnTo>
                      <a:lnTo>
                        <a:pt x="353" y="247"/>
                      </a:lnTo>
                      <a:lnTo>
                        <a:pt x="370" y="258"/>
                      </a:lnTo>
                      <a:lnTo>
                        <a:pt x="380" y="270"/>
                      </a:lnTo>
                      <a:lnTo>
                        <a:pt x="387" y="285"/>
                      </a:lnTo>
                      <a:lnTo>
                        <a:pt x="390" y="303"/>
                      </a:lnTo>
                      <a:lnTo>
                        <a:pt x="386" y="329"/>
                      </a:lnTo>
                      <a:lnTo>
                        <a:pt x="93" y="342"/>
                      </a:lnTo>
                      <a:lnTo>
                        <a:pt x="39" y="341"/>
                      </a:lnTo>
                      <a:lnTo>
                        <a:pt x="28" y="329"/>
                      </a:lnTo>
                      <a:lnTo>
                        <a:pt x="18" y="310"/>
                      </a:lnTo>
                      <a:lnTo>
                        <a:pt x="10" y="288"/>
                      </a:lnTo>
                      <a:lnTo>
                        <a:pt x="5" y="270"/>
                      </a:lnTo>
                      <a:lnTo>
                        <a:pt x="1" y="250"/>
                      </a:lnTo>
                      <a:lnTo>
                        <a:pt x="0" y="232"/>
                      </a:lnTo>
                      <a:lnTo>
                        <a:pt x="4" y="203"/>
                      </a:lnTo>
                      <a:lnTo>
                        <a:pt x="10" y="179"/>
                      </a:lnTo>
                      <a:lnTo>
                        <a:pt x="19" y="153"/>
                      </a:lnTo>
                      <a:lnTo>
                        <a:pt x="30" y="128"/>
                      </a:lnTo>
                      <a:lnTo>
                        <a:pt x="41" y="107"/>
                      </a:lnTo>
                      <a:lnTo>
                        <a:pt x="57" y="85"/>
                      </a:lnTo>
                      <a:lnTo>
                        <a:pt x="77" y="66"/>
                      </a:lnTo>
                      <a:lnTo>
                        <a:pt x="95" y="50"/>
                      </a:lnTo>
                      <a:lnTo>
                        <a:pt x="108" y="42"/>
                      </a:lnTo>
                      <a:lnTo>
                        <a:pt x="78" y="29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FF6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898" name="Freeform 58"/>
                <p:cNvSpPr>
                  <a:spLocks/>
                </p:cNvSpPr>
                <p:nvPr/>
              </p:nvSpPr>
              <p:spPr bwMode="auto">
                <a:xfrm>
                  <a:off x="1268" y="1952"/>
                  <a:ext cx="110" cy="1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23"/>
                    </a:cxn>
                    <a:cxn ang="0">
                      <a:pos x="8" y="42"/>
                    </a:cxn>
                    <a:cxn ang="0">
                      <a:pos x="17" y="57"/>
                    </a:cxn>
                    <a:cxn ang="0">
                      <a:pos x="24" y="65"/>
                    </a:cxn>
                    <a:cxn ang="0">
                      <a:pos x="37" y="72"/>
                    </a:cxn>
                    <a:cxn ang="0">
                      <a:pos x="62" y="80"/>
                    </a:cxn>
                    <a:cxn ang="0">
                      <a:pos x="82" y="87"/>
                    </a:cxn>
                    <a:cxn ang="0">
                      <a:pos x="92" y="91"/>
                    </a:cxn>
                    <a:cxn ang="0">
                      <a:pos x="101" y="100"/>
                    </a:cxn>
                    <a:cxn ang="0">
                      <a:pos x="106" y="111"/>
                    </a:cxn>
                    <a:cxn ang="0">
                      <a:pos x="109" y="125"/>
                    </a:cxn>
                  </a:cxnLst>
                  <a:rect l="0" t="0" r="r" b="b"/>
                  <a:pathLst>
                    <a:path w="110" h="126">
                      <a:moveTo>
                        <a:pt x="0" y="0"/>
                      </a:moveTo>
                      <a:lnTo>
                        <a:pt x="4" y="23"/>
                      </a:lnTo>
                      <a:lnTo>
                        <a:pt x="8" y="42"/>
                      </a:lnTo>
                      <a:lnTo>
                        <a:pt x="17" y="57"/>
                      </a:lnTo>
                      <a:lnTo>
                        <a:pt x="24" y="65"/>
                      </a:lnTo>
                      <a:lnTo>
                        <a:pt x="37" y="72"/>
                      </a:lnTo>
                      <a:lnTo>
                        <a:pt x="62" y="80"/>
                      </a:lnTo>
                      <a:lnTo>
                        <a:pt x="82" y="87"/>
                      </a:lnTo>
                      <a:lnTo>
                        <a:pt x="92" y="91"/>
                      </a:lnTo>
                      <a:lnTo>
                        <a:pt x="101" y="100"/>
                      </a:lnTo>
                      <a:lnTo>
                        <a:pt x="106" y="111"/>
                      </a:lnTo>
                      <a:lnTo>
                        <a:pt x="109" y="12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899" name="Freeform 59"/>
                <p:cNvSpPr>
                  <a:spLocks/>
                </p:cNvSpPr>
                <p:nvPr/>
              </p:nvSpPr>
              <p:spPr bwMode="auto">
                <a:xfrm>
                  <a:off x="1113" y="1815"/>
                  <a:ext cx="161" cy="13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5" y="0"/>
                    </a:cxn>
                    <a:cxn ang="0">
                      <a:pos x="22" y="11"/>
                    </a:cxn>
                    <a:cxn ang="0">
                      <a:pos x="43" y="22"/>
                    </a:cxn>
                    <a:cxn ang="0">
                      <a:pos x="61" y="29"/>
                    </a:cxn>
                    <a:cxn ang="0">
                      <a:pos x="80" y="38"/>
                    </a:cxn>
                    <a:cxn ang="0">
                      <a:pos x="105" y="50"/>
                    </a:cxn>
                    <a:cxn ang="0">
                      <a:pos x="121" y="71"/>
                    </a:cxn>
                    <a:cxn ang="0">
                      <a:pos x="133" y="110"/>
                    </a:cxn>
                    <a:cxn ang="0">
                      <a:pos x="144" y="78"/>
                    </a:cxn>
                    <a:cxn ang="0">
                      <a:pos x="153" y="58"/>
                    </a:cxn>
                    <a:cxn ang="0">
                      <a:pos x="152" y="45"/>
                    </a:cxn>
                    <a:cxn ang="0">
                      <a:pos x="157" y="64"/>
                    </a:cxn>
                    <a:cxn ang="0">
                      <a:pos x="160" y="74"/>
                    </a:cxn>
                    <a:cxn ang="0">
                      <a:pos x="155" y="83"/>
                    </a:cxn>
                    <a:cxn ang="0">
                      <a:pos x="147" y="100"/>
                    </a:cxn>
                    <a:cxn ang="0">
                      <a:pos x="138" y="120"/>
                    </a:cxn>
                    <a:cxn ang="0">
                      <a:pos x="131" y="138"/>
                    </a:cxn>
                    <a:cxn ang="0">
                      <a:pos x="121" y="107"/>
                    </a:cxn>
                    <a:cxn ang="0">
                      <a:pos x="112" y="86"/>
                    </a:cxn>
                    <a:cxn ang="0">
                      <a:pos x="107" y="66"/>
                    </a:cxn>
                    <a:cxn ang="0">
                      <a:pos x="81" y="45"/>
                    </a:cxn>
                    <a:cxn ang="0">
                      <a:pos x="36" y="24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61" h="139">
                      <a:moveTo>
                        <a:pt x="0" y="2"/>
                      </a:moveTo>
                      <a:lnTo>
                        <a:pt x="5" y="0"/>
                      </a:lnTo>
                      <a:lnTo>
                        <a:pt x="22" y="11"/>
                      </a:lnTo>
                      <a:lnTo>
                        <a:pt x="43" y="22"/>
                      </a:lnTo>
                      <a:lnTo>
                        <a:pt x="61" y="29"/>
                      </a:lnTo>
                      <a:lnTo>
                        <a:pt x="80" y="38"/>
                      </a:lnTo>
                      <a:lnTo>
                        <a:pt x="105" y="50"/>
                      </a:lnTo>
                      <a:lnTo>
                        <a:pt x="121" y="71"/>
                      </a:lnTo>
                      <a:lnTo>
                        <a:pt x="133" y="110"/>
                      </a:lnTo>
                      <a:lnTo>
                        <a:pt x="144" y="78"/>
                      </a:lnTo>
                      <a:lnTo>
                        <a:pt x="153" y="58"/>
                      </a:lnTo>
                      <a:lnTo>
                        <a:pt x="152" y="45"/>
                      </a:lnTo>
                      <a:lnTo>
                        <a:pt x="157" y="64"/>
                      </a:lnTo>
                      <a:lnTo>
                        <a:pt x="160" y="74"/>
                      </a:lnTo>
                      <a:lnTo>
                        <a:pt x="155" y="83"/>
                      </a:lnTo>
                      <a:lnTo>
                        <a:pt x="147" y="100"/>
                      </a:lnTo>
                      <a:lnTo>
                        <a:pt x="138" y="120"/>
                      </a:lnTo>
                      <a:lnTo>
                        <a:pt x="131" y="138"/>
                      </a:lnTo>
                      <a:lnTo>
                        <a:pt x="121" y="107"/>
                      </a:lnTo>
                      <a:lnTo>
                        <a:pt x="112" y="86"/>
                      </a:lnTo>
                      <a:lnTo>
                        <a:pt x="107" y="66"/>
                      </a:lnTo>
                      <a:lnTo>
                        <a:pt x="81" y="45"/>
                      </a:lnTo>
                      <a:lnTo>
                        <a:pt x="36" y="24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E040A0"/>
                </a:solidFill>
                <a:ln w="12700" cap="rnd" cmpd="sng">
                  <a:solidFill>
                    <a:srgbClr val="E04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00" name="Freeform 60"/>
                <p:cNvSpPr>
                  <a:spLocks/>
                </p:cNvSpPr>
                <p:nvPr/>
              </p:nvSpPr>
              <p:spPr bwMode="auto">
                <a:xfrm>
                  <a:off x="1123" y="1887"/>
                  <a:ext cx="68" cy="117"/>
                </a:xfrm>
                <a:custGeom>
                  <a:avLst/>
                  <a:gdLst/>
                  <a:ahLst/>
                  <a:cxnLst>
                    <a:cxn ang="0">
                      <a:pos x="35" y="93"/>
                    </a:cxn>
                    <a:cxn ang="0">
                      <a:pos x="18" y="78"/>
                    </a:cxn>
                    <a:cxn ang="0">
                      <a:pos x="12" y="63"/>
                    </a:cxn>
                    <a:cxn ang="0">
                      <a:pos x="10" y="48"/>
                    </a:cxn>
                    <a:cxn ang="0">
                      <a:pos x="7" y="26"/>
                    </a:cxn>
                    <a:cxn ang="0">
                      <a:pos x="17" y="19"/>
                    </a:cxn>
                    <a:cxn ang="0">
                      <a:pos x="21" y="35"/>
                    </a:cxn>
                    <a:cxn ang="0">
                      <a:pos x="29" y="43"/>
                    </a:cxn>
                    <a:cxn ang="0">
                      <a:pos x="32" y="60"/>
                    </a:cxn>
                    <a:cxn ang="0">
                      <a:pos x="37" y="73"/>
                    </a:cxn>
                    <a:cxn ang="0">
                      <a:pos x="49" y="84"/>
                    </a:cxn>
                    <a:cxn ang="0">
                      <a:pos x="58" y="98"/>
                    </a:cxn>
                    <a:cxn ang="0">
                      <a:pos x="67" y="116"/>
                    </a:cxn>
                    <a:cxn ang="0">
                      <a:pos x="66" y="101"/>
                    </a:cxn>
                    <a:cxn ang="0">
                      <a:pos x="64" y="88"/>
                    </a:cxn>
                    <a:cxn ang="0">
                      <a:pos x="52" y="78"/>
                    </a:cxn>
                    <a:cxn ang="0">
                      <a:pos x="44" y="65"/>
                    </a:cxn>
                    <a:cxn ang="0">
                      <a:pos x="38" y="49"/>
                    </a:cxn>
                    <a:cxn ang="0">
                      <a:pos x="33" y="36"/>
                    </a:cxn>
                    <a:cxn ang="0">
                      <a:pos x="26" y="26"/>
                    </a:cxn>
                    <a:cxn ang="0">
                      <a:pos x="24" y="12"/>
                    </a:cxn>
                    <a:cxn ang="0">
                      <a:pos x="20" y="5"/>
                    </a:cxn>
                    <a:cxn ang="0">
                      <a:pos x="16" y="0"/>
                    </a:cxn>
                    <a:cxn ang="0">
                      <a:pos x="7" y="13"/>
                    </a:cxn>
                    <a:cxn ang="0">
                      <a:pos x="0" y="31"/>
                    </a:cxn>
                    <a:cxn ang="0">
                      <a:pos x="5" y="35"/>
                    </a:cxn>
                    <a:cxn ang="0">
                      <a:pos x="5" y="48"/>
                    </a:cxn>
                    <a:cxn ang="0">
                      <a:pos x="8" y="66"/>
                    </a:cxn>
                    <a:cxn ang="0">
                      <a:pos x="13" y="78"/>
                    </a:cxn>
                    <a:cxn ang="0">
                      <a:pos x="21" y="86"/>
                    </a:cxn>
                    <a:cxn ang="0">
                      <a:pos x="35" y="93"/>
                    </a:cxn>
                  </a:cxnLst>
                  <a:rect l="0" t="0" r="r" b="b"/>
                  <a:pathLst>
                    <a:path w="68" h="117">
                      <a:moveTo>
                        <a:pt x="35" y="93"/>
                      </a:moveTo>
                      <a:lnTo>
                        <a:pt x="18" y="78"/>
                      </a:lnTo>
                      <a:lnTo>
                        <a:pt x="12" y="63"/>
                      </a:lnTo>
                      <a:lnTo>
                        <a:pt x="10" y="48"/>
                      </a:lnTo>
                      <a:lnTo>
                        <a:pt x="7" y="26"/>
                      </a:lnTo>
                      <a:lnTo>
                        <a:pt x="17" y="19"/>
                      </a:lnTo>
                      <a:lnTo>
                        <a:pt x="21" y="35"/>
                      </a:lnTo>
                      <a:lnTo>
                        <a:pt x="29" y="43"/>
                      </a:lnTo>
                      <a:lnTo>
                        <a:pt x="32" y="60"/>
                      </a:lnTo>
                      <a:lnTo>
                        <a:pt x="37" y="73"/>
                      </a:lnTo>
                      <a:lnTo>
                        <a:pt x="49" y="84"/>
                      </a:lnTo>
                      <a:lnTo>
                        <a:pt x="58" y="98"/>
                      </a:lnTo>
                      <a:lnTo>
                        <a:pt x="67" y="116"/>
                      </a:lnTo>
                      <a:lnTo>
                        <a:pt x="66" y="101"/>
                      </a:lnTo>
                      <a:lnTo>
                        <a:pt x="64" y="88"/>
                      </a:lnTo>
                      <a:lnTo>
                        <a:pt x="52" y="78"/>
                      </a:lnTo>
                      <a:lnTo>
                        <a:pt x="44" y="65"/>
                      </a:lnTo>
                      <a:lnTo>
                        <a:pt x="38" y="49"/>
                      </a:lnTo>
                      <a:lnTo>
                        <a:pt x="33" y="36"/>
                      </a:lnTo>
                      <a:lnTo>
                        <a:pt x="26" y="26"/>
                      </a:lnTo>
                      <a:lnTo>
                        <a:pt x="24" y="12"/>
                      </a:lnTo>
                      <a:lnTo>
                        <a:pt x="20" y="5"/>
                      </a:lnTo>
                      <a:lnTo>
                        <a:pt x="16" y="0"/>
                      </a:lnTo>
                      <a:lnTo>
                        <a:pt x="7" y="13"/>
                      </a:lnTo>
                      <a:lnTo>
                        <a:pt x="0" y="31"/>
                      </a:lnTo>
                      <a:lnTo>
                        <a:pt x="5" y="35"/>
                      </a:lnTo>
                      <a:lnTo>
                        <a:pt x="5" y="48"/>
                      </a:lnTo>
                      <a:lnTo>
                        <a:pt x="8" y="66"/>
                      </a:lnTo>
                      <a:lnTo>
                        <a:pt x="13" y="78"/>
                      </a:lnTo>
                      <a:lnTo>
                        <a:pt x="21" y="86"/>
                      </a:lnTo>
                      <a:lnTo>
                        <a:pt x="35" y="93"/>
                      </a:lnTo>
                    </a:path>
                  </a:pathLst>
                </a:custGeom>
                <a:solidFill>
                  <a:srgbClr val="E040A0"/>
                </a:solidFill>
                <a:ln w="12700" cap="rnd" cmpd="sng">
                  <a:solidFill>
                    <a:srgbClr val="E04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01" name="Freeform 61"/>
                <p:cNvSpPr>
                  <a:spLocks/>
                </p:cNvSpPr>
                <p:nvPr/>
              </p:nvSpPr>
              <p:spPr bwMode="auto">
                <a:xfrm>
                  <a:off x="1018" y="1952"/>
                  <a:ext cx="39" cy="79"/>
                </a:xfrm>
                <a:custGeom>
                  <a:avLst/>
                  <a:gdLst/>
                  <a:ahLst/>
                  <a:cxnLst>
                    <a:cxn ang="0">
                      <a:pos x="38" y="78"/>
                    </a:cxn>
                    <a:cxn ang="0">
                      <a:pos x="28" y="75"/>
                    </a:cxn>
                    <a:cxn ang="0">
                      <a:pos x="18" y="66"/>
                    </a:cxn>
                    <a:cxn ang="0">
                      <a:pos x="14" y="60"/>
                    </a:cxn>
                    <a:cxn ang="0">
                      <a:pos x="10" y="46"/>
                    </a:cxn>
                    <a:cxn ang="0">
                      <a:pos x="7" y="36"/>
                    </a:cxn>
                    <a:cxn ang="0">
                      <a:pos x="2" y="26"/>
                    </a:cxn>
                    <a:cxn ang="0">
                      <a:pos x="0" y="15"/>
                    </a:cxn>
                    <a:cxn ang="0">
                      <a:pos x="3" y="8"/>
                    </a:cxn>
                    <a:cxn ang="0">
                      <a:pos x="13" y="0"/>
                    </a:cxn>
                    <a:cxn ang="0">
                      <a:pos x="3" y="8"/>
                    </a:cxn>
                    <a:cxn ang="0">
                      <a:pos x="1" y="16"/>
                    </a:cxn>
                    <a:cxn ang="0">
                      <a:pos x="1" y="26"/>
                    </a:cxn>
                    <a:cxn ang="0">
                      <a:pos x="6" y="34"/>
                    </a:cxn>
                    <a:cxn ang="0">
                      <a:pos x="11" y="49"/>
                    </a:cxn>
                    <a:cxn ang="0">
                      <a:pos x="14" y="57"/>
                    </a:cxn>
                    <a:cxn ang="0">
                      <a:pos x="18" y="67"/>
                    </a:cxn>
                    <a:cxn ang="0">
                      <a:pos x="29" y="75"/>
                    </a:cxn>
                  </a:cxnLst>
                  <a:rect l="0" t="0" r="r" b="b"/>
                  <a:pathLst>
                    <a:path w="39" h="79">
                      <a:moveTo>
                        <a:pt x="38" y="78"/>
                      </a:moveTo>
                      <a:lnTo>
                        <a:pt x="28" y="75"/>
                      </a:lnTo>
                      <a:lnTo>
                        <a:pt x="18" y="66"/>
                      </a:lnTo>
                      <a:lnTo>
                        <a:pt x="14" y="60"/>
                      </a:lnTo>
                      <a:lnTo>
                        <a:pt x="10" y="46"/>
                      </a:lnTo>
                      <a:lnTo>
                        <a:pt x="7" y="36"/>
                      </a:lnTo>
                      <a:lnTo>
                        <a:pt x="2" y="26"/>
                      </a:lnTo>
                      <a:lnTo>
                        <a:pt x="0" y="15"/>
                      </a:lnTo>
                      <a:lnTo>
                        <a:pt x="3" y="8"/>
                      </a:lnTo>
                      <a:lnTo>
                        <a:pt x="13" y="0"/>
                      </a:lnTo>
                      <a:lnTo>
                        <a:pt x="3" y="8"/>
                      </a:lnTo>
                      <a:lnTo>
                        <a:pt x="1" y="16"/>
                      </a:lnTo>
                      <a:lnTo>
                        <a:pt x="1" y="26"/>
                      </a:lnTo>
                      <a:lnTo>
                        <a:pt x="6" y="34"/>
                      </a:lnTo>
                      <a:lnTo>
                        <a:pt x="11" y="49"/>
                      </a:lnTo>
                      <a:lnTo>
                        <a:pt x="14" y="57"/>
                      </a:lnTo>
                      <a:lnTo>
                        <a:pt x="18" y="67"/>
                      </a:lnTo>
                      <a:lnTo>
                        <a:pt x="29" y="7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02" name="Freeform 62"/>
                <p:cNvSpPr>
                  <a:spLocks/>
                </p:cNvSpPr>
                <p:nvPr/>
              </p:nvSpPr>
              <p:spPr bwMode="auto">
                <a:xfrm>
                  <a:off x="1022" y="1952"/>
                  <a:ext cx="38" cy="79"/>
                </a:xfrm>
                <a:custGeom>
                  <a:avLst/>
                  <a:gdLst/>
                  <a:ahLst/>
                  <a:cxnLst>
                    <a:cxn ang="0">
                      <a:pos x="37" y="78"/>
                    </a:cxn>
                    <a:cxn ang="0">
                      <a:pos x="23" y="68"/>
                    </a:cxn>
                    <a:cxn ang="0">
                      <a:pos x="17" y="59"/>
                    </a:cxn>
                    <a:cxn ang="0">
                      <a:pos x="14" y="50"/>
                    </a:cxn>
                    <a:cxn ang="0">
                      <a:pos x="9" y="35"/>
                    </a:cxn>
                    <a:cxn ang="0">
                      <a:pos x="5" y="25"/>
                    </a:cxn>
                    <a:cxn ang="0">
                      <a:pos x="3" y="18"/>
                    </a:cxn>
                    <a:cxn ang="0">
                      <a:pos x="6" y="9"/>
                    </a:cxn>
                    <a:cxn ang="0">
                      <a:pos x="12" y="0"/>
                    </a:cxn>
                    <a:cxn ang="0">
                      <a:pos x="3" y="8"/>
                    </a:cxn>
                    <a:cxn ang="0">
                      <a:pos x="0" y="16"/>
                    </a:cxn>
                    <a:cxn ang="0">
                      <a:pos x="0" y="26"/>
                    </a:cxn>
                    <a:cxn ang="0">
                      <a:pos x="5" y="34"/>
                    </a:cxn>
                    <a:cxn ang="0">
                      <a:pos x="10" y="49"/>
                    </a:cxn>
                    <a:cxn ang="0">
                      <a:pos x="13" y="57"/>
                    </a:cxn>
                    <a:cxn ang="0">
                      <a:pos x="17" y="67"/>
                    </a:cxn>
                    <a:cxn ang="0">
                      <a:pos x="28" y="75"/>
                    </a:cxn>
                    <a:cxn ang="0">
                      <a:pos x="37" y="78"/>
                    </a:cxn>
                  </a:cxnLst>
                  <a:rect l="0" t="0" r="r" b="b"/>
                  <a:pathLst>
                    <a:path w="38" h="79">
                      <a:moveTo>
                        <a:pt x="37" y="78"/>
                      </a:moveTo>
                      <a:lnTo>
                        <a:pt x="23" y="68"/>
                      </a:lnTo>
                      <a:lnTo>
                        <a:pt x="17" y="59"/>
                      </a:lnTo>
                      <a:lnTo>
                        <a:pt x="14" y="50"/>
                      </a:lnTo>
                      <a:lnTo>
                        <a:pt x="9" y="35"/>
                      </a:lnTo>
                      <a:lnTo>
                        <a:pt x="5" y="25"/>
                      </a:lnTo>
                      <a:lnTo>
                        <a:pt x="3" y="18"/>
                      </a:lnTo>
                      <a:lnTo>
                        <a:pt x="6" y="9"/>
                      </a:lnTo>
                      <a:lnTo>
                        <a:pt x="12" y="0"/>
                      </a:lnTo>
                      <a:lnTo>
                        <a:pt x="3" y="8"/>
                      </a:lnTo>
                      <a:lnTo>
                        <a:pt x="0" y="16"/>
                      </a:lnTo>
                      <a:lnTo>
                        <a:pt x="0" y="26"/>
                      </a:lnTo>
                      <a:lnTo>
                        <a:pt x="5" y="34"/>
                      </a:lnTo>
                      <a:lnTo>
                        <a:pt x="10" y="49"/>
                      </a:lnTo>
                      <a:lnTo>
                        <a:pt x="13" y="57"/>
                      </a:lnTo>
                      <a:lnTo>
                        <a:pt x="17" y="67"/>
                      </a:lnTo>
                      <a:lnTo>
                        <a:pt x="28" y="75"/>
                      </a:lnTo>
                      <a:lnTo>
                        <a:pt x="37" y="78"/>
                      </a:lnTo>
                    </a:path>
                  </a:pathLst>
                </a:custGeom>
                <a:solidFill>
                  <a:srgbClr val="E040A0"/>
                </a:solidFill>
                <a:ln w="12700" cap="rnd" cmpd="sng">
                  <a:solidFill>
                    <a:srgbClr val="E04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1" name="Group 72"/>
                <p:cNvGrpSpPr>
                  <a:grpSpLocks/>
                </p:cNvGrpSpPr>
                <p:nvPr/>
              </p:nvGrpSpPr>
              <p:grpSpPr bwMode="auto">
                <a:xfrm>
                  <a:off x="1085" y="2018"/>
                  <a:ext cx="408" cy="131"/>
                  <a:chOff x="1085" y="2018"/>
                  <a:chExt cx="408" cy="131"/>
                </a:xfrm>
              </p:grpSpPr>
              <p:sp>
                <p:nvSpPr>
                  <p:cNvPr id="35903" name="Freeform 63"/>
                  <p:cNvSpPr>
                    <a:spLocks/>
                  </p:cNvSpPr>
                  <p:nvPr/>
                </p:nvSpPr>
                <p:spPr bwMode="auto">
                  <a:xfrm>
                    <a:off x="1085" y="2018"/>
                    <a:ext cx="406" cy="131"/>
                  </a:xfrm>
                  <a:custGeom>
                    <a:avLst/>
                    <a:gdLst/>
                    <a:ahLst/>
                    <a:cxnLst>
                      <a:cxn ang="0">
                        <a:pos x="98" y="0"/>
                      </a:cxn>
                      <a:cxn ang="0">
                        <a:pos x="104" y="14"/>
                      </a:cxn>
                      <a:cxn ang="0">
                        <a:pos x="119" y="32"/>
                      </a:cxn>
                      <a:cxn ang="0">
                        <a:pos x="145" y="44"/>
                      </a:cxn>
                      <a:cxn ang="0">
                        <a:pos x="180" y="53"/>
                      </a:cxn>
                      <a:cxn ang="0">
                        <a:pos x="222" y="61"/>
                      </a:cxn>
                      <a:cxn ang="0">
                        <a:pos x="255" y="62"/>
                      </a:cxn>
                      <a:cxn ang="0">
                        <a:pos x="290" y="61"/>
                      </a:cxn>
                      <a:cxn ang="0">
                        <a:pos x="296" y="58"/>
                      </a:cxn>
                      <a:cxn ang="0">
                        <a:pos x="306" y="48"/>
                      </a:cxn>
                      <a:cxn ang="0">
                        <a:pos x="314" y="40"/>
                      </a:cxn>
                      <a:cxn ang="0">
                        <a:pos x="325" y="33"/>
                      </a:cxn>
                      <a:cxn ang="0">
                        <a:pos x="329" y="26"/>
                      </a:cxn>
                      <a:cxn ang="0">
                        <a:pos x="334" y="19"/>
                      </a:cxn>
                      <a:cxn ang="0">
                        <a:pos x="342" y="16"/>
                      </a:cxn>
                      <a:cxn ang="0">
                        <a:pos x="352" y="13"/>
                      </a:cxn>
                      <a:cxn ang="0">
                        <a:pos x="366" y="12"/>
                      </a:cxn>
                      <a:cxn ang="0">
                        <a:pos x="381" y="15"/>
                      </a:cxn>
                      <a:cxn ang="0">
                        <a:pos x="394" y="20"/>
                      </a:cxn>
                      <a:cxn ang="0">
                        <a:pos x="401" y="27"/>
                      </a:cxn>
                      <a:cxn ang="0">
                        <a:pos x="404" y="36"/>
                      </a:cxn>
                      <a:cxn ang="0">
                        <a:pos x="399" y="55"/>
                      </a:cxn>
                      <a:cxn ang="0">
                        <a:pos x="404" y="62"/>
                      </a:cxn>
                      <a:cxn ang="0">
                        <a:pos x="405" y="70"/>
                      </a:cxn>
                      <a:cxn ang="0">
                        <a:pos x="402" y="77"/>
                      </a:cxn>
                      <a:cxn ang="0">
                        <a:pos x="395" y="84"/>
                      </a:cxn>
                      <a:cxn ang="0">
                        <a:pos x="390" y="89"/>
                      </a:cxn>
                      <a:cxn ang="0">
                        <a:pos x="394" y="97"/>
                      </a:cxn>
                      <a:cxn ang="0">
                        <a:pos x="392" y="105"/>
                      </a:cxn>
                      <a:cxn ang="0">
                        <a:pos x="388" y="110"/>
                      </a:cxn>
                      <a:cxn ang="0">
                        <a:pos x="384" y="116"/>
                      </a:cxn>
                      <a:cxn ang="0">
                        <a:pos x="381" y="125"/>
                      </a:cxn>
                      <a:cxn ang="0">
                        <a:pos x="377" y="129"/>
                      </a:cxn>
                      <a:cxn ang="0">
                        <a:pos x="365" y="130"/>
                      </a:cxn>
                      <a:cxn ang="0">
                        <a:pos x="348" y="130"/>
                      </a:cxn>
                      <a:cxn ang="0">
                        <a:pos x="332" y="127"/>
                      </a:cxn>
                      <a:cxn ang="0">
                        <a:pos x="314" y="122"/>
                      </a:cxn>
                      <a:cxn ang="0">
                        <a:pos x="302" y="117"/>
                      </a:cxn>
                      <a:cxn ang="0">
                        <a:pos x="294" y="112"/>
                      </a:cxn>
                      <a:cxn ang="0">
                        <a:pos x="264" y="115"/>
                      </a:cxn>
                      <a:cxn ang="0">
                        <a:pos x="224" y="120"/>
                      </a:cxn>
                      <a:cxn ang="0">
                        <a:pos x="195" y="122"/>
                      </a:cxn>
                      <a:cxn ang="0">
                        <a:pos x="165" y="122"/>
                      </a:cxn>
                      <a:cxn ang="0">
                        <a:pos x="126" y="121"/>
                      </a:cxn>
                      <a:cxn ang="0">
                        <a:pos x="102" y="118"/>
                      </a:cxn>
                      <a:cxn ang="0">
                        <a:pos x="61" y="104"/>
                      </a:cxn>
                      <a:cxn ang="0">
                        <a:pos x="36" y="92"/>
                      </a:cxn>
                      <a:cxn ang="0">
                        <a:pos x="20" y="73"/>
                      </a:cxn>
                      <a:cxn ang="0">
                        <a:pos x="10" y="65"/>
                      </a:cxn>
                      <a:cxn ang="0">
                        <a:pos x="0" y="46"/>
                      </a:cxn>
                      <a:cxn ang="0">
                        <a:pos x="18" y="35"/>
                      </a:cxn>
                      <a:cxn ang="0">
                        <a:pos x="43" y="31"/>
                      </a:cxn>
                      <a:cxn ang="0">
                        <a:pos x="71" y="9"/>
                      </a:cxn>
                      <a:cxn ang="0">
                        <a:pos x="87" y="5"/>
                      </a:cxn>
                      <a:cxn ang="0">
                        <a:pos x="98" y="0"/>
                      </a:cxn>
                    </a:cxnLst>
                    <a:rect l="0" t="0" r="r" b="b"/>
                    <a:pathLst>
                      <a:path w="406" h="131">
                        <a:moveTo>
                          <a:pt x="98" y="0"/>
                        </a:moveTo>
                        <a:lnTo>
                          <a:pt x="104" y="14"/>
                        </a:lnTo>
                        <a:lnTo>
                          <a:pt x="119" y="32"/>
                        </a:lnTo>
                        <a:lnTo>
                          <a:pt x="145" y="44"/>
                        </a:lnTo>
                        <a:lnTo>
                          <a:pt x="180" y="53"/>
                        </a:lnTo>
                        <a:lnTo>
                          <a:pt x="222" y="61"/>
                        </a:lnTo>
                        <a:lnTo>
                          <a:pt x="255" y="62"/>
                        </a:lnTo>
                        <a:lnTo>
                          <a:pt x="290" y="61"/>
                        </a:lnTo>
                        <a:lnTo>
                          <a:pt x="296" y="58"/>
                        </a:lnTo>
                        <a:lnTo>
                          <a:pt x="306" y="48"/>
                        </a:lnTo>
                        <a:lnTo>
                          <a:pt x="314" y="40"/>
                        </a:lnTo>
                        <a:lnTo>
                          <a:pt x="325" y="33"/>
                        </a:lnTo>
                        <a:lnTo>
                          <a:pt x="329" y="26"/>
                        </a:lnTo>
                        <a:lnTo>
                          <a:pt x="334" y="19"/>
                        </a:lnTo>
                        <a:lnTo>
                          <a:pt x="342" y="16"/>
                        </a:lnTo>
                        <a:lnTo>
                          <a:pt x="352" y="13"/>
                        </a:lnTo>
                        <a:lnTo>
                          <a:pt x="366" y="12"/>
                        </a:lnTo>
                        <a:lnTo>
                          <a:pt x="381" y="15"/>
                        </a:lnTo>
                        <a:lnTo>
                          <a:pt x="394" y="20"/>
                        </a:lnTo>
                        <a:lnTo>
                          <a:pt x="401" y="27"/>
                        </a:lnTo>
                        <a:lnTo>
                          <a:pt x="404" y="36"/>
                        </a:lnTo>
                        <a:lnTo>
                          <a:pt x="399" y="55"/>
                        </a:lnTo>
                        <a:lnTo>
                          <a:pt x="404" y="62"/>
                        </a:lnTo>
                        <a:lnTo>
                          <a:pt x="405" y="70"/>
                        </a:lnTo>
                        <a:lnTo>
                          <a:pt x="402" y="77"/>
                        </a:lnTo>
                        <a:lnTo>
                          <a:pt x="395" y="84"/>
                        </a:lnTo>
                        <a:lnTo>
                          <a:pt x="390" y="89"/>
                        </a:lnTo>
                        <a:lnTo>
                          <a:pt x="394" y="97"/>
                        </a:lnTo>
                        <a:lnTo>
                          <a:pt x="392" y="105"/>
                        </a:lnTo>
                        <a:lnTo>
                          <a:pt x="388" y="110"/>
                        </a:lnTo>
                        <a:lnTo>
                          <a:pt x="384" y="116"/>
                        </a:lnTo>
                        <a:lnTo>
                          <a:pt x="381" y="125"/>
                        </a:lnTo>
                        <a:lnTo>
                          <a:pt x="377" y="129"/>
                        </a:lnTo>
                        <a:lnTo>
                          <a:pt x="365" y="130"/>
                        </a:lnTo>
                        <a:lnTo>
                          <a:pt x="348" y="130"/>
                        </a:lnTo>
                        <a:lnTo>
                          <a:pt x="332" y="127"/>
                        </a:lnTo>
                        <a:lnTo>
                          <a:pt x="314" y="122"/>
                        </a:lnTo>
                        <a:lnTo>
                          <a:pt x="302" y="117"/>
                        </a:lnTo>
                        <a:lnTo>
                          <a:pt x="294" y="112"/>
                        </a:lnTo>
                        <a:lnTo>
                          <a:pt x="264" y="115"/>
                        </a:lnTo>
                        <a:lnTo>
                          <a:pt x="224" y="120"/>
                        </a:lnTo>
                        <a:lnTo>
                          <a:pt x="195" y="122"/>
                        </a:lnTo>
                        <a:lnTo>
                          <a:pt x="165" y="122"/>
                        </a:lnTo>
                        <a:lnTo>
                          <a:pt x="126" y="121"/>
                        </a:lnTo>
                        <a:lnTo>
                          <a:pt x="102" y="118"/>
                        </a:lnTo>
                        <a:lnTo>
                          <a:pt x="61" y="104"/>
                        </a:lnTo>
                        <a:lnTo>
                          <a:pt x="36" y="92"/>
                        </a:lnTo>
                        <a:lnTo>
                          <a:pt x="20" y="73"/>
                        </a:lnTo>
                        <a:lnTo>
                          <a:pt x="10" y="65"/>
                        </a:lnTo>
                        <a:lnTo>
                          <a:pt x="0" y="46"/>
                        </a:lnTo>
                        <a:lnTo>
                          <a:pt x="18" y="35"/>
                        </a:lnTo>
                        <a:lnTo>
                          <a:pt x="43" y="31"/>
                        </a:lnTo>
                        <a:lnTo>
                          <a:pt x="71" y="9"/>
                        </a:lnTo>
                        <a:lnTo>
                          <a:pt x="87" y="5"/>
                        </a:lnTo>
                        <a:lnTo>
                          <a:pt x="98" y="0"/>
                        </a:lnTo>
                      </a:path>
                    </a:pathLst>
                  </a:custGeom>
                  <a:solidFill>
                    <a:srgbClr val="E0A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904" name="Freeform 64"/>
                  <p:cNvSpPr>
                    <a:spLocks/>
                  </p:cNvSpPr>
                  <p:nvPr/>
                </p:nvSpPr>
                <p:spPr bwMode="auto">
                  <a:xfrm>
                    <a:off x="1433" y="2043"/>
                    <a:ext cx="10" cy="31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5" y="1"/>
                      </a:cxn>
                      <a:cxn ang="0">
                        <a:pos x="2" y="5"/>
                      </a:cxn>
                      <a:cxn ang="0">
                        <a:pos x="0" y="10"/>
                      </a:cxn>
                      <a:cxn ang="0">
                        <a:pos x="0" y="13"/>
                      </a:cxn>
                      <a:cxn ang="0">
                        <a:pos x="2" y="22"/>
                      </a:cxn>
                      <a:cxn ang="0">
                        <a:pos x="2" y="30"/>
                      </a:cxn>
                    </a:cxnLst>
                    <a:rect l="0" t="0" r="r" b="b"/>
                    <a:pathLst>
                      <a:path w="10" h="31">
                        <a:moveTo>
                          <a:pt x="9" y="0"/>
                        </a:moveTo>
                        <a:lnTo>
                          <a:pt x="5" y="1"/>
                        </a:lnTo>
                        <a:lnTo>
                          <a:pt x="2" y="5"/>
                        </a:lnTo>
                        <a:lnTo>
                          <a:pt x="0" y="10"/>
                        </a:lnTo>
                        <a:lnTo>
                          <a:pt x="0" y="13"/>
                        </a:lnTo>
                        <a:lnTo>
                          <a:pt x="2" y="22"/>
                        </a:lnTo>
                        <a:lnTo>
                          <a:pt x="2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905" name="Freeform 65"/>
                  <p:cNvSpPr>
                    <a:spLocks/>
                  </p:cNvSpPr>
                  <p:nvPr/>
                </p:nvSpPr>
                <p:spPr bwMode="auto">
                  <a:xfrm>
                    <a:off x="1476" y="2081"/>
                    <a:ext cx="17" cy="6"/>
                  </a:xfrm>
                  <a:custGeom>
                    <a:avLst/>
                    <a:gdLst/>
                    <a:ahLst/>
                    <a:cxnLst>
                      <a:cxn ang="0">
                        <a:pos x="16" y="2"/>
                      </a:cxn>
                      <a:cxn ang="0">
                        <a:pos x="11" y="5"/>
                      </a:cxn>
                      <a:cxn ang="0">
                        <a:pos x="4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7" h="6">
                        <a:moveTo>
                          <a:pt x="16" y="2"/>
                        </a:moveTo>
                        <a:lnTo>
                          <a:pt x="11" y="5"/>
                        </a:lnTo>
                        <a:lnTo>
                          <a:pt x="4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906" name="Freeform 66"/>
                  <p:cNvSpPr>
                    <a:spLocks/>
                  </p:cNvSpPr>
                  <p:nvPr/>
                </p:nvSpPr>
                <p:spPr bwMode="auto">
                  <a:xfrm>
                    <a:off x="1467" y="2116"/>
                    <a:ext cx="19" cy="6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16" y="4"/>
                      </a:cxn>
                      <a:cxn ang="0">
                        <a:pos x="10" y="5"/>
                      </a:cxn>
                      <a:cxn ang="0">
                        <a:pos x="5" y="3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9" h="6">
                        <a:moveTo>
                          <a:pt x="18" y="0"/>
                        </a:moveTo>
                        <a:lnTo>
                          <a:pt x="16" y="4"/>
                        </a:lnTo>
                        <a:lnTo>
                          <a:pt x="10" y="5"/>
                        </a:lnTo>
                        <a:lnTo>
                          <a:pt x="5" y="3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907" name="Freeform 67"/>
                  <p:cNvSpPr>
                    <a:spLocks/>
                  </p:cNvSpPr>
                  <p:nvPr/>
                </p:nvSpPr>
                <p:spPr bwMode="auto">
                  <a:xfrm>
                    <a:off x="1360" y="2091"/>
                    <a:ext cx="24" cy="4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5"/>
                      </a:cxn>
                      <a:cxn ang="0">
                        <a:pos x="16" y="14"/>
                      </a:cxn>
                      <a:cxn ang="0">
                        <a:pos x="20" y="24"/>
                      </a:cxn>
                      <a:cxn ang="0">
                        <a:pos x="23" y="30"/>
                      </a:cxn>
                      <a:cxn ang="0">
                        <a:pos x="20" y="39"/>
                      </a:cxn>
                    </a:cxnLst>
                    <a:rect l="0" t="0" r="r" b="b"/>
                    <a:pathLst>
                      <a:path w="24" h="40">
                        <a:moveTo>
                          <a:pt x="0" y="0"/>
                        </a:moveTo>
                        <a:lnTo>
                          <a:pt x="7" y="5"/>
                        </a:lnTo>
                        <a:lnTo>
                          <a:pt x="16" y="14"/>
                        </a:lnTo>
                        <a:lnTo>
                          <a:pt x="20" y="24"/>
                        </a:lnTo>
                        <a:lnTo>
                          <a:pt x="23" y="30"/>
                        </a:lnTo>
                        <a:lnTo>
                          <a:pt x="20" y="39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908" name="Freeform 68"/>
                  <p:cNvSpPr>
                    <a:spLocks/>
                  </p:cNvSpPr>
                  <p:nvPr/>
                </p:nvSpPr>
                <p:spPr bwMode="auto">
                  <a:xfrm>
                    <a:off x="1435" y="2068"/>
                    <a:ext cx="25" cy="11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4" y="5"/>
                      </a:cxn>
                      <a:cxn ang="0">
                        <a:pos x="10" y="2"/>
                      </a:cxn>
                      <a:cxn ang="0">
                        <a:pos x="16" y="0"/>
                      </a:cxn>
                      <a:cxn ang="0">
                        <a:pos x="24" y="1"/>
                      </a:cxn>
                    </a:cxnLst>
                    <a:rect l="0" t="0" r="r" b="b"/>
                    <a:pathLst>
                      <a:path w="25" h="11">
                        <a:moveTo>
                          <a:pt x="0" y="10"/>
                        </a:moveTo>
                        <a:lnTo>
                          <a:pt x="4" y="5"/>
                        </a:lnTo>
                        <a:lnTo>
                          <a:pt x="10" y="2"/>
                        </a:lnTo>
                        <a:lnTo>
                          <a:pt x="16" y="0"/>
                        </a:lnTo>
                        <a:lnTo>
                          <a:pt x="24" y="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909" name="Freeform 69"/>
                  <p:cNvSpPr>
                    <a:spLocks/>
                  </p:cNvSpPr>
                  <p:nvPr/>
                </p:nvSpPr>
                <p:spPr bwMode="auto">
                  <a:xfrm>
                    <a:off x="1453" y="2056"/>
                    <a:ext cx="16" cy="13"/>
                  </a:xfrm>
                  <a:custGeom>
                    <a:avLst/>
                    <a:gdLst/>
                    <a:ahLst/>
                    <a:cxnLst>
                      <a:cxn ang="0">
                        <a:pos x="15" y="0"/>
                      </a:cxn>
                      <a:cxn ang="0">
                        <a:pos x="10" y="0"/>
                      </a:cxn>
                      <a:cxn ang="0">
                        <a:pos x="6" y="2"/>
                      </a:cxn>
                      <a:cxn ang="0">
                        <a:pos x="3" y="4"/>
                      </a:cxn>
                      <a:cxn ang="0">
                        <a:pos x="1" y="8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16" h="13">
                        <a:moveTo>
                          <a:pt x="15" y="0"/>
                        </a:moveTo>
                        <a:lnTo>
                          <a:pt x="10" y="0"/>
                        </a:lnTo>
                        <a:lnTo>
                          <a:pt x="6" y="2"/>
                        </a:lnTo>
                        <a:lnTo>
                          <a:pt x="3" y="4"/>
                        </a:lnTo>
                        <a:lnTo>
                          <a:pt x="1" y="8"/>
                        </a:lnTo>
                        <a:lnTo>
                          <a:pt x="0" y="1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910" name="Freeform 70"/>
                  <p:cNvSpPr>
                    <a:spLocks/>
                  </p:cNvSpPr>
                  <p:nvPr/>
                </p:nvSpPr>
                <p:spPr bwMode="auto">
                  <a:xfrm>
                    <a:off x="1451" y="2041"/>
                    <a:ext cx="7" cy="17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3" y="2"/>
                      </a:cxn>
                      <a:cxn ang="0">
                        <a:pos x="1" y="7"/>
                      </a:cxn>
                      <a:cxn ang="0">
                        <a:pos x="0" y="11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7" h="17">
                        <a:moveTo>
                          <a:pt x="6" y="0"/>
                        </a:moveTo>
                        <a:lnTo>
                          <a:pt x="3" y="2"/>
                        </a:lnTo>
                        <a:lnTo>
                          <a:pt x="1" y="7"/>
                        </a:lnTo>
                        <a:lnTo>
                          <a:pt x="0" y="11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911" name="Freeform 71"/>
                  <p:cNvSpPr>
                    <a:spLocks/>
                  </p:cNvSpPr>
                  <p:nvPr/>
                </p:nvSpPr>
                <p:spPr bwMode="auto">
                  <a:xfrm>
                    <a:off x="1440" y="2048"/>
                    <a:ext cx="12" cy="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" y="2"/>
                      </a:cxn>
                      <a:cxn ang="0">
                        <a:pos x="8" y="5"/>
                      </a:cxn>
                      <a:cxn ang="0">
                        <a:pos x="11" y="9"/>
                      </a:cxn>
                    </a:cxnLst>
                    <a:rect l="0" t="0" r="r" b="b"/>
                    <a:pathLst>
                      <a:path w="12" h="10">
                        <a:moveTo>
                          <a:pt x="0" y="0"/>
                        </a:moveTo>
                        <a:lnTo>
                          <a:pt x="5" y="2"/>
                        </a:lnTo>
                        <a:lnTo>
                          <a:pt x="8" y="5"/>
                        </a:lnTo>
                        <a:lnTo>
                          <a:pt x="11" y="9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5913" name="Freeform 73"/>
                <p:cNvSpPr>
                  <a:spLocks/>
                </p:cNvSpPr>
                <p:nvPr/>
              </p:nvSpPr>
              <p:spPr bwMode="auto">
                <a:xfrm>
                  <a:off x="1055" y="1980"/>
                  <a:ext cx="134" cy="9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" y="60"/>
                    </a:cxn>
                    <a:cxn ang="0">
                      <a:pos x="7" y="68"/>
                    </a:cxn>
                    <a:cxn ang="0">
                      <a:pos x="8" y="69"/>
                    </a:cxn>
                    <a:cxn ang="0">
                      <a:pos x="15" y="79"/>
                    </a:cxn>
                    <a:cxn ang="0">
                      <a:pos x="14" y="80"/>
                    </a:cxn>
                    <a:cxn ang="0">
                      <a:pos x="22" y="88"/>
                    </a:cxn>
                    <a:cxn ang="0">
                      <a:pos x="34" y="95"/>
                    </a:cxn>
                    <a:cxn ang="0">
                      <a:pos x="40" y="88"/>
                    </a:cxn>
                    <a:cxn ang="0">
                      <a:pos x="48" y="82"/>
                    </a:cxn>
                    <a:cxn ang="0">
                      <a:pos x="56" y="77"/>
                    </a:cxn>
                    <a:cxn ang="0">
                      <a:pos x="65" y="76"/>
                    </a:cxn>
                    <a:cxn ang="0">
                      <a:pos x="78" y="75"/>
                    </a:cxn>
                    <a:cxn ang="0">
                      <a:pos x="85" y="67"/>
                    </a:cxn>
                    <a:cxn ang="0">
                      <a:pos x="92" y="60"/>
                    </a:cxn>
                    <a:cxn ang="0">
                      <a:pos x="100" y="56"/>
                    </a:cxn>
                    <a:cxn ang="0">
                      <a:pos x="109" y="53"/>
                    </a:cxn>
                    <a:cxn ang="0">
                      <a:pos x="122" y="51"/>
                    </a:cxn>
                    <a:cxn ang="0">
                      <a:pos x="131" y="46"/>
                    </a:cxn>
                    <a:cxn ang="0">
                      <a:pos x="133" y="42"/>
                    </a:cxn>
                    <a:cxn ang="0">
                      <a:pos x="130" y="30"/>
                    </a:cxn>
                    <a:cxn ang="0">
                      <a:pos x="129" y="30"/>
                    </a:cxn>
                    <a:cxn ang="0">
                      <a:pos x="123" y="20"/>
                    </a:cxn>
                    <a:cxn ang="0">
                      <a:pos x="120" y="15"/>
                    </a:cxn>
                    <a:cxn ang="0">
                      <a:pos x="120" y="15"/>
                    </a:cxn>
                    <a:cxn ang="0">
                      <a:pos x="115" y="8"/>
                    </a:cxn>
                    <a:cxn ang="0">
                      <a:pos x="105" y="0"/>
                    </a:cxn>
                    <a:cxn ang="0">
                      <a:pos x="88" y="7"/>
                    </a:cxn>
                    <a:cxn ang="0">
                      <a:pos x="78" y="19"/>
                    </a:cxn>
                    <a:cxn ang="0">
                      <a:pos x="64" y="25"/>
                    </a:cxn>
                    <a:cxn ang="0">
                      <a:pos x="44" y="32"/>
                    </a:cxn>
                    <a:cxn ang="0">
                      <a:pos x="38" y="41"/>
                    </a:cxn>
                    <a:cxn ang="0">
                      <a:pos x="29" y="42"/>
                    </a:cxn>
                    <a:cxn ang="0">
                      <a:pos x="16" y="4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34" h="96">
                      <a:moveTo>
                        <a:pt x="0" y="50"/>
                      </a:moveTo>
                      <a:lnTo>
                        <a:pt x="1" y="60"/>
                      </a:lnTo>
                      <a:lnTo>
                        <a:pt x="7" y="68"/>
                      </a:lnTo>
                      <a:lnTo>
                        <a:pt x="8" y="69"/>
                      </a:lnTo>
                      <a:lnTo>
                        <a:pt x="15" y="79"/>
                      </a:lnTo>
                      <a:lnTo>
                        <a:pt x="14" y="80"/>
                      </a:lnTo>
                      <a:lnTo>
                        <a:pt x="22" y="88"/>
                      </a:lnTo>
                      <a:lnTo>
                        <a:pt x="34" y="95"/>
                      </a:lnTo>
                      <a:lnTo>
                        <a:pt x="40" y="88"/>
                      </a:lnTo>
                      <a:lnTo>
                        <a:pt x="48" y="82"/>
                      </a:lnTo>
                      <a:lnTo>
                        <a:pt x="56" y="77"/>
                      </a:lnTo>
                      <a:lnTo>
                        <a:pt x="65" y="76"/>
                      </a:lnTo>
                      <a:lnTo>
                        <a:pt x="78" y="75"/>
                      </a:lnTo>
                      <a:lnTo>
                        <a:pt x="85" y="67"/>
                      </a:lnTo>
                      <a:lnTo>
                        <a:pt x="92" y="60"/>
                      </a:lnTo>
                      <a:lnTo>
                        <a:pt x="100" y="56"/>
                      </a:lnTo>
                      <a:lnTo>
                        <a:pt x="109" y="53"/>
                      </a:lnTo>
                      <a:lnTo>
                        <a:pt x="122" y="51"/>
                      </a:lnTo>
                      <a:lnTo>
                        <a:pt x="131" y="46"/>
                      </a:lnTo>
                      <a:lnTo>
                        <a:pt x="133" y="42"/>
                      </a:lnTo>
                      <a:lnTo>
                        <a:pt x="130" y="30"/>
                      </a:lnTo>
                      <a:lnTo>
                        <a:pt x="129" y="30"/>
                      </a:lnTo>
                      <a:lnTo>
                        <a:pt x="123" y="20"/>
                      </a:lnTo>
                      <a:lnTo>
                        <a:pt x="120" y="15"/>
                      </a:lnTo>
                      <a:lnTo>
                        <a:pt x="120" y="15"/>
                      </a:lnTo>
                      <a:lnTo>
                        <a:pt x="115" y="8"/>
                      </a:lnTo>
                      <a:lnTo>
                        <a:pt x="105" y="0"/>
                      </a:lnTo>
                      <a:lnTo>
                        <a:pt x="88" y="7"/>
                      </a:lnTo>
                      <a:lnTo>
                        <a:pt x="78" y="19"/>
                      </a:lnTo>
                      <a:lnTo>
                        <a:pt x="64" y="25"/>
                      </a:lnTo>
                      <a:lnTo>
                        <a:pt x="44" y="32"/>
                      </a:lnTo>
                      <a:lnTo>
                        <a:pt x="38" y="41"/>
                      </a:lnTo>
                      <a:lnTo>
                        <a:pt x="29" y="42"/>
                      </a:lnTo>
                      <a:lnTo>
                        <a:pt x="16" y="46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E04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14" name="Freeform 74"/>
                <p:cNvSpPr>
                  <a:spLocks/>
                </p:cNvSpPr>
                <p:nvPr/>
              </p:nvSpPr>
              <p:spPr bwMode="auto">
                <a:xfrm>
                  <a:off x="1111" y="1810"/>
                  <a:ext cx="157" cy="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12"/>
                    </a:cxn>
                    <a:cxn ang="0">
                      <a:pos x="45" y="23"/>
                    </a:cxn>
                    <a:cxn ang="0">
                      <a:pos x="63" y="30"/>
                    </a:cxn>
                    <a:cxn ang="0">
                      <a:pos x="82" y="39"/>
                    </a:cxn>
                    <a:cxn ang="0">
                      <a:pos x="107" y="50"/>
                    </a:cxn>
                    <a:cxn ang="0">
                      <a:pos x="123" y="72"/>
                    </a:cxn>
                    <a:cxn ang="0">
                      <a:pos x="135" y="111"/>
                    </a:cxn>
                    <a:cxn ang="0">
                      <a:pos x="147" y="79"/>
                    </a:cxn>
                    <a:cxn ang="0">
                      <a:pos x="156" y="59"/>
                    </a:cxn>
                    <a:cxn ang="0">
                      <a:pos x="155" y="42"/>
                    </a:cxn>
                    <a:cxn ang="0">
                      <a:pos x="156" y="59"/>
                    </a:cxn>
                    <a:cxn ang="0">
                      <a:pos x="146" y="79"/>
                    </a:cxn>
                    <a:cxn ang="0">
                      <a:pos x="137" y="112"/>
                    </a:cxn>
                    <a:cxn ang="0">
                      <a:pos x="124" y="72"/>
                    </a:cxn>
                    <a:cxn ang="0">
                      <a:pos x="107" y="51"/>
                    </a:cxn>
                    <a:cxn ang="0">
                      <a:pos x="81" y="39"/>
                    </a:cxn>
                    <a:cxn ang="0">
                      <a:pos x="63" y="31"/>
                    </a:cxn>
                    <a:cxn ang="0">
                      <a:pos x="45" y="23"/>
                    </a:cxn>
                    <a:cxn ang="0">
                      <a:pos x="23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113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45" y="23"/>
                      </a:lnTo>
                      <a:lnTo>
                        <a:pt x="63" y="30"/>
                      </a:lnTo>
                      <a:lnTo>
                        <a:pt x="82" y="39"/>
                      </a:lnTo>
                      <a:lnTo>
                        <a:pt x="107" y="50"/>
                      </a:lnTo>
                      <a:lnTo>
                        <a:pt x="123" y="72"/>
                      </a:lnTo>
                      <a:lnTo>
                        <a:pt x="135" y="111"/>
                      </a:lnTo>
                      <a:lnTo>
                        <a:pt x="147" y="79"/>
                      </a:lnTo>
                      <a:lnTo>
                        <a:pt x="156" y="59"/>
                      </a:lnTo>
                      <a:lnTo>
                        <a:pt x="155" y="42"/>
                      </a:lnTo>
                      <a:lnTo>
                        <a:pt x="156" y="59"/>
                      </a:lnTo>
                      <a:lnTo>
                        <a:pt x="146" y="79"/>
                      </a:lnTo>
                      <a:lnTo>
                        <a:pt x="137" y="112"/>
                      </a:lnTo>
                      <a:lnTo>
                        <a:pt x="124" y="72"/>
                      </a:lnTo>
                      <a:lnTo>
                        <a:pt x="107" y="51"/>
                      </a:lnTo>
                      <a:lnTo>
                        <a:pt x="81" y="39"/>
                      </a:lnTo>
                      <a:lnTo>
                        <a:pt x="63" y="31"/>
                      </a:lnTo>
                      <a:lnTo>
                        <a:pt x="45" y="23"/>
                      </a:lnTo>
                      <a:lnTo>
                        <a:pt x="23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4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15" name="Freeform 75"/>
                <p:cNvSpPr>
                  <a:spLocks/>
                </p:cNvSpPr>
                <p:nvPr/>
              </p:nvSpPr>
              <p:spPr bwMode="auto">
                <a:xfrm>
                  <a:off x="1128" y="1908"/>
                  <a:ext cx="62" cy="96"/>
                </a:xfrm>
                <a:custGeom>
                  <a:avLst/>
                  <a:gdLst/>
                  <a:ahLst/>
                  <a:cxnLst>
                    <a:cxn ang="0">
                      <a:pos x="29" y="72"/>
                    </a:cxn>
                    <a:cxn ang="0">
                      <a:pos x="11" y="58"/>
                    </a:cxn>
                    <a:cxn ang="0">
                      <a:pos x="5" y="43"/>
                    </a:cxn>
                    <a:cxn ang="0">
                      <a:pos x="3" y="27"/>
                    </a:cxn>
                    <a:cxn ang="0">
                      <a:pos x="0" y="6"/>
                    </a:cxn>
                    <a:cxn ang="0">
                      <a:pos x="6" y="2"/>
                    </a:cxn>
                    <a:cxn ang="0">
                      <a:pos x="11" y="2"/>
                    </a:cxn>
                    <a:cxn ang="0">
                      <a:pos x="14" y="15"/>
                    </a:cxn>
                    <a:cxn ang="0">
                      <a:pos x="22" y="22"/>
                    </a:cxn>
                    <a:cxn ang="0">
                      <a:pos x="25" y="39"/>
                    </a:cxn>
                    <a:cxn ang="0">
                      <a:pos x="31" y="52"/>
                    </a:cxn>
                    <a:cxn ang="0">
                      <a:pos x="43" y="64"/>
                    </a:cxn>
                    <a:cxn ang="0">
                      <a:pos x="52" y="77"/>
                    </a:cxn>
                    <a:cxn ang="0">
                      <a:pos x="61" y="95"/>
                    </a:cxn>
                    <a:cxn ang="0">
                      <a:pos x="51" y="77"/>
                    </a:cxn>
                    <a:cxn ang="0">
                      <a:pos x="42" y="63"/>
                    </a:cxn>
                    <a:cxn ang="0">
                      <a:pos x="30" y="52"/>
                    </a:cxn>
                    <a:cxn ang="0">
                      <a:pos x="25" y="39"/>
                    </a:cxn>
                    <a:cxn ang="0">
                      <a:pos x="24" y="23"/>
                    </a:cxn>
                    <a:cxn ang="0">
                      <a:pos x="14" y="16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0" y="6"/>
                    </a:cxn>
                    <a:cxn ang="0">
                      <a:pos x="1" y="15"/>
                    </a:cxn>
                    <a:cxn ang="0">
                      <a:pos x="3" y="28"/>
                    </a:cxn>
                    <a:cxn ang="0">
                      <a:pos x="5" y="41"/>
                    </a:cxn>
                    <a:cxn ang="0">
                      <a:pos x="11" y="57"/>
                    </a:cxn>
                  </a:cxnLst>
                  <a:rect l="0" t="0" r="r" b="b"/>
                  <a:pathLst>
                    <a:path w="62" h="96">
                      <a:moveTo>
                        <a:pt x="29" y="72"/>
                      </a:moveTo>
                      <a:lnTo>
                        <a:pt x="11" y="58"/>
                      </a:lnTo>
                      <a:lnTo>
                        <a:pt x="5" y="43"/>
                      </a:lnTo>
                      <a:lnTo>
                        <a:pt x="3" y="27"/>
                      </a:lnTo>
                      <a:lnTo>
                        <a:pt x="0" y="6"/>
                      </a:lnTo>
                      <a:lnTo>
                        <a:pt x="6" y="2"/>
                      </a:lnTo>
                      <a:lnTo>
                        <a:pt x="11" y="2"/>
                      </a:lnTo>
                      <a:lnTo>
                        <a:pt x="14" y="15"/>
                      </a:lnTo>
                      <a:lnTo>
                        <a:pt x="22" y="22"/>
                      </a:lnTo>
                      <a:lnTo>
                        <a:pt x="25" y="39"/>
                      </a:lnTo>
                      <a:lnTo>
                        <a:pt x="31" y="52"/>
                      </a:lnTo>
                      <a:lnTo>
                        <a:pt x="43" y="64"/>
                      </a:lnTo>
                      <a:lnTo>
                        <a:pt x="52" y="77"/>
                      </a:lnTo>
                      <a:lnTo>
                        <a:pt x="61" y="95"/>
                      </a:lnTo>
                      <a:lnTo>
                        <a:pt x="51" y="77"/>
                      </a:lnTo>
                      <a:lnTo>
                        <a:pt x="42" y="63"/>
                      </a:lnTo>
                      <a:lnTo>
                        <a:pt x="30" y="52"/>
                      </a:lnTo>
                      <a:lnTo>
                        <a:pt x="25" y="39"/>
                      </a:lnTo>
                      <a:lnTo>
                        <a:pt x="24" y="23"/>
                      </a:lnTo>
                      <a:lnTo>
                        <a:pt x="14" y="16"/>
                      </a:lnTo>
                      <a:lnTo>
                        <a:pt x="13" y="0"/>
                      </a:lnTo>
                      <a:lnTo>
                        <a:pt x="7" y="2"/>
                      </a:lnTo>
                      <a:lnTo>
                        <a:pt x="0" y="6"/>
                      </a:lnTo>
                      <a:lnTo>
                        <a:pt x="1" y="15"/>
                      </a:lnTo>
                      <a:lnTo>
                        <a:pt x="3" y="28"/>
                      </a:lnTo>
                      <a:lnTo>
                        <a:pt x="5" y="41"/>
                      </a:lnTo>
                      <a:lnTo>
                        <a:pt x="11" y="5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2" name="Group 88"/>
          <p:cNvGrpSpPr>
            <a:grpSpLocks/>
          </p:cNvGrpSpPr>
          <p:nvPr/>
        </p:nvGrpSpPr>
        <p:grpSpPr bwMode="auto">
          <a:xfrm>
            <a:off x="731838" y="3981450"/>
            <a:ext cx="1050925" cy="1768475"/>
            <a:chOff x="461" y="2508"/>
            <a:chExt cx="662" cy="1114"/>
          </a:xfrm>
        </p:grpSpPr>
        <p:grpSp>
          <p:nvGrpSpPr>
            <p:cNvPr id="23" name="Group 82"/>
            <p:cNvGrpSpPr>
              <a:grpSpLocks/>
            </p:cNvGrpSpPr>
            <p:nvPr/>
          </p:nvGrpSpPr>
          <p:grpSpPr bwMode="auto">
            <a:xfrm>
              <a:off x="752" y="3016"/>
              <a:ext cx="80" cy="606"/>
              <a:chOff x="752" y="3016"/>
              <a:chExt cx="80" cy="606"/>
            </a:xfrm>
          </p:grpSpPr>
          <p:sp>
            <p:nvSpPr>
              <p:cNvPr id="35919" name="Freeform 79"/>
              <p:cNvSpPr>
                <a:spLocks/>
              </p:cNvSpPr>
              <p:nvPr/>
            </p:nvSpPr>
            <p:spPr bwMode="auto">
              <a:xfrm>
                <a:off x="752" y="3016"/>
                <a:ext cx="80" cy="6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9" y="0"/>
                  </a:cxn>
                  <a:cxn ang="0">
                    <a:pos x="79" y="605"/>
                  </a:cxn>
                  <a:cxn ang="0">
                    <a:pos x="0" y="605"/>
                  </a:cxn>
                  <a:cxn ang="0">
                    <a:pos x="0" y="0"/>
                  </a:cxn>
                </a:cxnLst>
                <a:rect l="0" t="0" r="r" b="b"/>
                <a:pathLst>
                  <a:path w="80" h="606">
                    <a:moveTo>
                      <a:pt x="0" y="0"/>
                    </a:moveTo>
                    <a:lnTo>
                      <a:pt x="79" y="0"/>
                    </a:lnTo>
                    <a:lnTo>
                      <a:pt x="79" y="605"/>
                    </a:lnTo>
                    <a:lnTo>
                      <a:pt x="0" y="60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0" name="Freeform 80"/>
              <p:cNvSpPr>
                <a:spLocks/>
              </p:cNvSpPr>
              <p:nvPr/>
            </p:nvSpPr>
            <p:spPr bwMode="auto">
              <a:xfrm>
                <a:off x="761" y="3016"/>
                <a:ext cx="62" cy="6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0"/>
                  </a:cxn>
                  <a:cxn ang="0">
                    <a:pos x="61" y="605"/>
                  </a:cxn>
                  <a:cxn ang="0">
                    <a:pos x="0" y="605"/>
                  </a:cxn>
                  <a:cxn ang="0">
                    <a:pos x="0" y="0"/>
                  </a:cxn>
                </a:cxnLst>
                <a:rect l="0" t="0" r="r" b="b"/>
                <a:pathLst>
                  <a:path w="62" h="606">
                    <a:moveTo>
                      <a:pt x="0" y="0"/>
                    </a:moveTo>
                    <a:lnTo>
                      <a:pt x="61" y="0"/>
                    </a:lnTo>
                    <a:lnTo>
                      <a:pt x="61" y="605"/>
                    </a:lnTo>
                    <a:lnTo>
                      <a:pt x="0" y="60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1" name="Freeform 81"/>
              <p:cNvSpPr>
                <a:spLocks/>
              </p:cNvSpPr>
              <p:nvPr/>
            </p:nvSpPr>
            <p:spPr bwMode="auto">
              <a:xfrm>
                <a:off x="769" y="3016"/>
                <a:ext cx="45" cy="6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0"/>
                  </a:cxn>
                  <a:cxn ang="0">
                    <a:pos x="44" y="605"/>
                  </a:cxn>
                  <a:cxn ang="0">
                    <a:pos x="0" y="605"/>
                  </a:cxn>
                  <a:cxn ang="0">
                    <a:pos x="0" y="0"/>
                  </a:cxn>
                </a:cxnLst>
                <a:rect l="0" t="0" r="r" b="b"/>
                <a:pathLst>
                  <a:path w="45" h="606">
                    <a:moveTo>
                      <a:pt x="0" y="0"/>
                    </a:moveTo>
                    <a:lnTo>
                      <a:pt x="44" y="0"/>
                    </a:lnTo>
                    <a:lnTo>
                      <a:pt x="44" y="605"/>
                    </a:lnTo>
                    <a:lnTo>
                      <a:pt x="0" y="60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" name="Group 86"/>
            <p:cNvGrpSpPr>
              <a:grpSpLocks/>
            </p:cNvGrpSpPr>
            <p:nvPr/>
          </p:nvGrpSpPr>
          <p:grpSpPr bwMode="auto">
            <a:xfrm>
              <a:off x="461" y="2508"/>
              <a:ext cx="662" cy="678"/>
              <a:chOff x="461" y="2508"/>
              <a:chExt cx="662" cy="678"/>
            </a:xfrm>
          </p:grpSpPr>
          <p:sp>
            <p:nvSpPr>
              <p:cNvPr id="35923" name="Freeform 83"/>
              <p:cNvSpPr>
                <a:spLocks/>
              </p:cNvSpPr>
              <p:nvPr/>
            </p:nvSpPr>
            <p:spPr bwMode="auto">
              <a:xfrm>
                <a:off x="461" y="2508"/>
                <a:ext cx="662" cy="678"/>
              </a:xfrm>
              <a:custGeom>
                <a:avLst/>
                <a:gdLst/>
                <a:ahLst/>
                <a:cxnLst>
                  <a:cxn ang="0">
                    <a:pos x="0" y="193"/>
                  </a:cxn>
                  <a:cxn ang="0">
                    <a:pos x="202" y="0"/>
                  </a:cxn>
                  <a:cxn ang="0">
                    <a:pos x="460" y="0"/>
                  </a:cxn>
                  <a:cxn ang="0">
                    <a:pos x="661" y="193"/>
                  </a:cxn>
                  <a:cxn ang="0">
                    <a:pos x="661" y="472"/>
                  </a:cxn>
                  <a:cxn ang="0">
                    <a:pos x="460" y="677"/>
                  </a:cxn>
                  <a:cxn ang="0">
                    <a:pos x="202" y="677"/>
                  </a:cxn>
                  <a:cxn ang="0">
                    <a:pos x="0" y="472"/>
                  </a:cxn>
                  <a:cxn ang="0">
                    <a:pos x="0" y="193"/>
                  </a:cxn>
                </a:cxnLst>
                <a:rect l="0" t="0" r="r" b="b"/>
                <a:pathLst>
                  <a:path w="662" h="678">
                    <a:moveTo>
                      <a:pt x="0" y="193"/>
                    </a:moveTo>
                    <a:lnTo>
                      <a:pt x="202" y="0"/>
                    </a:lnTo>
                    <a:lnTo>
                      <a:pt x="460" y="0"/>
                    </a:lnTo>
                    <a:lnTo>
                      <a:pt x="661" y="193"/>
                    </a:lnTo>
                    <a:lnTo>
                      <a:pt x="661" y="472"/>
                    </a:lnTo>
                    <a:lnTo>
                      <a:pt x="460" y="677"/>
                    </a:lnTo>
                    <a:lnTo>
                      <a:pt x="202" y="677"/>
                    </a:lnTo>
                    <a:lnTo>
                      <a:pt x="0" y="472"/>
                    </a:lnTo>
                    <a:lnTo>
                      <a:pt x="0" y="19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4" name="Freeform 84"/>
              <p:cNvSpPr>
                <a:spLocks/>
              </p:cNvSpPr>
              <p:nvPr/>
            </p:nvSpPr>
            <p:spPr bwMode="auto">
              <a:xfrm>
                <a:off x="506" y="2554"/>
                <a:ext cx="573" cy="586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174" y="0"/>
                  </a:cxn>
                  <a:cxn ang="0">
                    <a:pos x="397" y="0"/>
                  </a:cxn>
                  <a:cxn ang="0">
                    <a:pos x="572" y="167"/>
                  </a:cxn>
                  <a:cxn ang="0">
                    <a:pos x="572" y="408"/>
                  </a:cxn>
                  <a:cxn ang="0">
                    <a:pos x="397" y="585"/>
                  </a:cxn>
                  <a:cxn ang="0">
                    <a:pos x="174" y="585"/>
                  </a:cxn>
                  <a:cxn ang="0">
                    <a:pos x="0" y="408"/>
                  </a:cxn>
                  <a:cxn ang="0">
                    <a:pos x="0" y="167"/>
                  </a:cxn>
                </a:cxnLst>
                <a:rect l="0" t="0" r="r" b="b"/>
                <a:pathLst>
                  <a:path w="573" h="586">
                    <a:moveTo>
                      <a:pt x="0" y="167"/>
                    </a:moveTo>
                    <a:lnTo>
                      <a:pt x="174" y="0"/>
                    </a:lnTo>
                    <a:lnTo>
                      <a:pt x="397" y="0"/>
                    </a:lnTo>
                    <a:lnTo>
                      <a:pt x="572" y="167"/>
                    </a:lnTo>
                    <a:lnTo>
                      <a:pt x="572" y="408"/>
                    </a:lnTo>
                    <a:lnTo>
                      <a:pt x="397" y="585"/>
                    </a:lnTo>
                    <a:lnTo>
                      <a:pt x="174" y="585"/>
                    </a:lnTo>
                    <a:lnTo>
                      <a:pt x="0" y="408"/>
                    </a:lnTo>
                    <a:lnTo>
                      <a:pt x="0" y="167"/>
                    </a:lnTo>
                  </a:path>
                </a:pathLst>
              </a:custGeom>
              <a:noFill/>
              <a:ln w="762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5" name="Freeform 85"/>
              <p:cNvSpPr>
                <a:spLocks/>
              </p:cNvSpPr>
              <p:nvPr/>
            </p:nvSpPr>
            <p:spPr bwMode="auto">
              <a:xfrm>
                <a:off x="506" y="2554"/>
                <a:ext cx="573" cy="586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174" y="0"/>
                  </a:cxn>
                  <a:cxn ang="0">
                    <a:pos x="397" y="0"/>
                  </a:cxn>
                  <a:cxn ang="0">
                    <a:pos x="572" y="167"/>
                  </a:cxn>
                  <a:cxn ang="0">
                    <a:pos x="572" y="408"/>
                  </a:cxn>
                  <a:cxn ang="0">
                    <a:pos x="397" y="585"/>
                  </a:cxn>
                  <a:cxn ang="0">
                    <a:pos x="174" y="585"/>
                  </a:cxn>
                  <a:cxn ang="0">
                    <a:pos x="0" y="408"/>
                  </a:cxn>
                  <a:cxn ang="0">
                    <a:pos x="0" y="167"/>
                  </a:cxn>
                </a:cxnLst>
                <a:rect l="0" t="0" r="r" b="b"/>
                <a:pathLst>
                  <a:path w="573" h="586">
                    <a:moveTo>
                      <a:pt x="0" y="167"/>
                    </a:moveTo>
                    <a:lnTo>
                      <a:pt x="174" y="0"/>
                    </a:lnTo>
                    <a:lnTo>
                      <a:pt x="397" y="0"/>
                    </a:lnTo>
                    <a:lnTo>
                      <a:pt x="572" y="167"/>
                    </a:lnTo>
                    <a:lnTo>
                      <a:pt x="572" y="408"/>
                    </a:lnTo>
                    <a:lnTo>
                      <a:pt x="397" y="585"/>
                    </a:lnTo>
                    <a:lnTo>
                      <a:pt x="174" y="585"/>
                    </a:lnTo>
                    <a:lnTo>
                      <a:pt x="0" y="408"/>
                    </a:lnTo>
                    <a:lnTo>
                      <a:pt x="0" y="167"/>
                    </a:lnTo>
                  </a:path>
                </a:pathLst>
              </a:custGeom>
              <a:noFill/>
              <a:ln w="508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5927" name="Rectangle 87"/>
            <p:cNvSpPr>
              <a:spLocks noChangeArrowheads="1"/>
            </p:cNvSpPr>
            <p:nvPr/>
          </p:nvSpPr>
          <p:spPr bwMode="auto">
            <a:xfrm>
              <a:off x="549" y="2578"/>
              <a:ext cx="530" cy="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zh-CN" sz="2500" b="1">
                  <a:solidFill>
                    <a:srgbClr val="FFFFFF"/>
                  </a:solidFill>
                  <a:latin typeface="Arial Narrow" pitchFamily="34" charset="0"/>
                  <a:ea typeface="宋体" pitchFamily="2" charset="-122"/>
                </a:rPr>
                <a:t>Q</a:t>
              </a:r>
            </a:p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Arial Narrow" pitchFamily="34" charset="0"/>
                  <a:ea typeface="宋体" pitchFamily="2" charset="-122"/>
                </a:rPr>
                <a:t>Please</a:t>
              </a:r>
            </a:p>
          </p:txBody>
        </p:sp>
      </p:grpSp>
      <p:sp>
        <p:nvSpPr>
          <p:cNvPr id="35929" name="Rectangle 89"/>
          <p:cNvSpPr>
            <a:spLocks noChangeArrowheads="1"/>
          </p:cNvSpPr>
          <p:nvPr/>
        </p:nvSpPr>
        <p:spPr bwMode="auto">
          <a:xfrm>
            <a:off x="1090613" y="1757363"/>
            <a:ext cx="1706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zh-CN" b="1">
                <a:solidFill>
                  <a:schemeClr val="accent2"/>
                </a:solidFill>
                <a:ea typeface="宋体" pitchFamily="2" charset="-122"/>
              </a:rPr>
              <a:t>COUNTER</a:t>
            </a:r>
          </a:p>
        </p:txBody>
      </p:sp>
      <p:grpSp>
        <p:nvGrpSpPr>
          <p:cNvPr id="25" name="Group 92"/>
          <p:cNvGrpSpPr>
            <a:grpSpLocks/>
          </p:cNvGrpSpPr>
          <p:nvPr/>
        </p:nvGrpSpPr>
        <p:grpSpPr bwMode="auto">
          <a:xfrm>
            <a:off x="4305300" y="1716088"/>
            <a:ext cx="4827588" cy="4171950"/>
            <a:chOff x="2712" y="1081"/>
            <a:chExt cx="3041" cy="2628"/>
          </a:xfrm>
        </p:grpSpPr>
        <p:sp>
          <p:nvSpPr>
            <p:cNvPr id="35930" name="Freeform 90"/>
            <p:cNvSpPr>
              <a:spLocks/>
            </p:cNvSpPr>
            <p:nvPr/>
          </p:nvSpPr>
          <p:spPr bwMode="auto">
            <a:xfrm>
              <a:off x="3134" y="2011"/>
              <a:ext cx="2615" cy="1685"/>
            </a:xfrm>
            <a:custGeom>
              <a:avLst/>
              <a:gdLst/>
              <a:ahLst/>
              <a:cxnLst>
                <a:cxn ang="0">
                  <a:pos x="0" y="1684"/>
                </a:cxn>
                <a:cxn ang="0">
                  <a:pos x="1848" y="0"/>
                </a:cxn>
                <a:cxn ang="0">
                  <a:pos x="2614" y="0"/>
                </a:cxn>
                <a:cxn ang="0">
                  <a:pos x="2614" y="1684"/>
                </a:cxn>
                <a:cxn ang="0">
                  <a:pos x="0" y="1684"/>
                </a:cxn>
              </a:cxnLst>
              <a:rect l="0" t="0" r="r" b="b"/>
              <a:pathLst>
                <a:path w="2615" h="1685">
                  <a:moveTo>
                    <a:pt x="0" y="1684"/>
                  </a:moveTo>
                  <a:lnTo>
                    <a:pt x="1848" y="0"/>
                  </a:lnTo>
                  <a:lnTo>
                    <a:pt x="2614" y="0"/>
                  </a:lnTo>
                  <a:lnTo>
                    <a:pt x="2614" y="1684"/>
                  </a:lnTo>
                  <a:lnTo>
                    <a:pt x="0" y="1684"/>
                  </a:lnTo>
                </a:path>
              </a:pathLst>
            </a:custGeom>
            <a:solidFill>
              <a:srgbClr val="3F1F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31" name="Freeform 91"/>
            <p:cNvSpPr>
              <a:spLocks/>
            </p:cNvSpPr>
            <p:nvPr/>
          </p:nvSpPr>
          <p:spPr bwMode="auto">
            <a:xfrm>
              <a:off x="2712" y="1081"/>
              <a:ext cx="3041" cy="2628"/>
            </a:xfrm>
            <a:custGeom>
              <a:avLst/>
              <a:gdLst/>
              <a:ahLst/>
              <a:cxnLst>
                <a:cxn ang="0">
                  <a:pos x="0" y="2627"/>
                </a:cxn>
                <a:cxn ang="0">
                  <a:pos x="401" y="2627"/>
                </a:cxn>
                <a:cxn ang="0">
                  <a:pos x="3040" y="1255"/>
                </a:cxn>
                <a:cxn ang="0">
                  <a:pos x="3040" y="0"/>
                </a:cxn>
                <a:cxn ang="0">
                  <a:pos x="0" y="0"/>
                </a:cxn>
                <a:cxn ang="0">
                  <a:pos x="0" y="2627"/>
                </a:cxn>
              </a:cxnLst>
              <a:rect l="0" t="0" r="r" b="b"/>
              <a:pathLst>
                <a:path w="3041" h="2628">
                  <a:moveTo>
                    <a:pt x="0" y="2627"/>
                  </a:moveTo>
                  <a:lnTo>
                    <a:pt x="401" y="2627"/>
                  </a:lnTo>
                  <a:lnTo>
                    <a:pt x="3040" y="1255"/>
                  </a:lnTo>
                  <a:lnTo>
                    <a:pt x="3040" y="0"/>
                  </a:lnTo>
                  <a:lnTo>
                    <a:pt x="0" y="0"/>
                  </a:lnTo>
                  <a:lnTo>
                    <a:pt x="0" y="2627"/>
                  </a:lnTo>
                </a:path>
              </a:pathLst>
            </a:custGeom>
            <a:solidFill>
              <a:srgbClr val="9F7F5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933" name="Line 93"/>
          <p:cNvSpPr>
            <a:spLocks noChangeShapeType="1"/>
          </p:cNvSpPr>
          <p:nvPr/>
        </p:nvSpPr>
        <p:spPr bwMode="auto">
          <a:xfrm flipV="1">
            <a:off x="4311650" y="2203450"/>
            <a:ext cx="4787900" cy="214630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6" name="Group 101"/>
          <p:cNvGrpSpPr>
            <a:grpSpLocks/>
          </p:cNvGrpSpPr>
          <p:nvPr/>
        </p:nvGrpSpPr>
        <p:grpSpPr bwMode="auto">
          <a:xfrm>
            <a:off x="4219575" y="2921000"/>
            <a:ext cx="1820863" cy="928688"/>
            <a:chOff x="2658" y="1840"/>
            <a:chExt cx="1147" cy="585"/>
          </a:xfrm>
        </p:grpSpPr>
        <p:sp>
          <p:nvSpPr>
            <p:cNvPr id="35934" name="Arc 94"/>
            <p:cNvSpPr>
              <a:spLocks/>
            </p:cNvSpPr>
            <p:nvPr/>
          </p:nvSpPr>
          <p:spPr bwMode="auto">
            <a:xfrm rot="20220000">
              <a:off x="2658" y="1872"/>
              <a:ext cx="1147" cy="508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8"/>
                <a:gd name="T1" fmla="*/ 21387 h 21600"/>
                <a:gd name="T2" fmla="*/ 43198 w 43198"/>
                <a:gd name="T3" fmla="*/ 21429 h 21600"/>
                <a:gd name="T4" fmla="*/ 21599 w 4319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21600" fill="none" extrusionOk="0">
                  <a:moveTo>
                    <a:pt x="0" y="21387"/>
                  </a:moveTo>
                  <a:cubicBezTo>
                    <a:pt x="116" y="9541"/>
                    <a:pt x="9752" y="-1"/>
                    <a:pt x="21599" y="0"/>
                  </a:cubicBezTo>
                  <a:cubicBezTo>
                    <a:pt x="33461" y="0"/>
                    <a:pt x="43104" y="9566"/>
                    <a:pt x="43198" y="21428"/>
                  </a:cubicBezTo>
                </a:path>
                <a:path w="43198" h="21600" stroke="0" extrusionOk="0">
                  <a:moveTo>
                    <a:pt x="0" y="21387"/>
                  </a:moveTo>
                  <a:cubicBezTo>
                    <a:pt x="116" y="9541"/>
                    <a:pt x="9752" y="-1"/>
                    <a:pt x="21599" y="0"/>
                  </a:cubicBezTo>
                  <a:cubicBezTo>
                    <a:pt x="33461" y="0"/>
                    <a:pt x="43104" y="9566"/>
                    <a:pt x="43198" y="21428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FFE0C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7" name="Group 97"/>
            <p:cNvGrpSpPr>
              <a:grpSpLocks/>
            </p:cNvGrpSpPr>
            <p:nvPr/>
          </p:nvGrpSpPr>
          <p:grpSpPr bwMode="auto">
            <a:xfrm>
              <a:off x="2739" y="2018"/>
              <a:ext cx="547" cy="407"/>
              <a:chOff x="2739" y="2018"/>
              <a:chExt cx="547" cy="407"/>
            </a:xfrm>
          </p:grpSpPr>
          <p:sp>
            <p:nvSpPr>
              <p:cNvPr id="35935" name="Arc 95"/>
              <p:cNvSpPr>
                <a:spLocks/>
              </p:cNvSpPr>
              <p:nvPr/>
            </p:nvSpPr>
            <p:spPr bwMode="auto">
              <a:xfrm rot="20220000">
                <a:off x="2739" y="2018"/>
                <a:ext cx="517" cy="407"/>
              </a:xfrm>
              <a:custGeom>
                <a:avLst/>
                <a:gdLst>
                  <a:gd name="G0" fmla="+- 21598 0 0"/>
                  <a:gd name="G1" fmla="+- 21600 0 0"/>
                  <a:gd name="G2" fmla="+- 21600 0 0"/>
                  <a:gd name="T0" fmla="*/ 0 w 21598"/>
                  <a:gd name="T1" fmla="*/ 21282 h 21600"/>
                  <a:gd name="T2" fmla="*/ 21515 w 21598"/>
                  <a:gd name="T3" fmla="*/ 0 h 21600"/>
                  <a:gd name="T4" fmla="*/ 21598 w 2159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21600" fill="none" extrusionOk="0">
                    <a:moveTo>
                      <a:pt x="0" y="21282"/>
                    </a:moveTo>
                    <a:cubicBezTo>
                      <a:pt x="173" y="9510"/>
                      <a:pt x="9742" y="45"/>
                      <a:pt x="21515" y="0"/>
                    </a:cubicBezTo>
                  </a:path>
                  <a:path w="21598" h="21600" stroke="0" extrusionOk="0">
                    <a:moveTo>
                      <a:pt x="0" y="21282"/>
                    </a:moveTo>
                    <a:cubicBezTo>
                      <a:pt x="173" y="9510"/>
                      <a:pt x="9742" y="45"/>
                      <a:pt x="21515" y="0"/>
                    </a:cubicBezTo>
                    <a:lnTo>
                      <a:pt x="21598" y="21600"/>
                    </a:lnTo>
                    <a:close/>
                  </a:path>
                </a:pathLst>
              </a:custGeom>
              <a:solidFill>
                <a:srgbClr val="C0FFFF"/>
              </a:solidFill>
              <a:ln w="12700" cap="rnd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36" name="Arc 96"/>
              <p:cNvSpPr>
                <a:spLocks/>
              </p:cNvSpPr>
              <p:nvPr/>
            </p:nvSpPr>
            <p:spPr bwMode="auto">
              <a:xfrm rot="20220000">
                <a:off x="2762" y="2142"/>
                <a:ext cx="524" cy="281"/>
              </a:xfrm>
              <a:custGeom>
                <a:avLst/>
                <a:gdLst>
                  <a:gd name="G0" fmla="+- 21600 0 0"/>
                  <a:gd name="G1" fmla="+- 14757 0 0"/>
                  <a:gd name="G2" fmla="+- 21600 0 0"/>
                  <a:gd name="T0" fmla="*/ 0 w 21600"/>
                  <a:gd name="T1" fmla="*/ 14757 h 14757"/>
                  <a:gd name="T2" fmla="*/ 5827 w 21600"/>
                  <a:gd name="T3" fmla="*/ 0 h 14757"/>
                  <a:gd name="T4" fmla="*/ 21600 w 21600"/>
                  <a:gd name="T5" fmla="*/ 14757 h 14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4757" fill="none" extrusionOk="0">
                    <a:moveTo>
                      <a:pt x="0" y="14757"/>
                    </a:moveTo>
                    <a:cubicBezTo>
                      <a:pt x="0" y="9276"/>
                      <a:pt x="2082" y="4001"/>
                      <a:pt x="5826" y="-1"/>
                    </a:cubicBezTo>
                  </a:path>
                  <a:path w="21600" h="14757" stroke="0" extrusionOk="0">
                    <a:moveTo>
                      <a:pt x="0" y="14757"/>
                    </a:moveTo>
                    <a:cubicBezTo>
                      <a:pt x="0" y="9276"/>
                      <a:pt x="2082" y="4001"/>
                      <a:pt x="5826" y="-1"/>
                    </a:cubicBezTo>
                    <a:lnTo>
                      <a:pt x="21600" y="14757"/>
                    </a:lnTo>
                    <a:close/>
                  </a:path>
                </a:pathLst>
              </a:custGeom>
              <a:solidFill>
                <a:srgbClr val="C0FFFF"/>
              </a:solidFill>
              <a:ln w="12700" cap="rnd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8" name="Group 100"/>
            <p:cNvGrpSpPr>
              <a:grpSpLocks/>
            </p:cNvGrpSpPr>
            <p:nvPr/>
          </p:nvGrpSpPr>
          <p:grpSpPr bwMode="auto">
            <a:xfrm>
              <a:off x="3199" y="1840"/>
              <a:ext cx="553" cy="406"/>
              <a:chOff x="3199" y="1840"/>
              <a:chExt cx="553" cy="406"/>
            </a:xfrm>
          </p:grpSpPr>
          <p:sp>
            <p:nvSpPr>
              <p:cNvPr id="35938" name="Arc 98"/>
              <p:cNvSpPr>
                <a:spLocks/>
              </p:cNvSpPr>
              <p:nvPr/>
            </p:nvSpPr>
            <p:spPr bwMode="auto">
              <a:xfrm rot="20220000">
                <a:off x="3199" y="1840"/>
                <a:ext cx="517" cy="4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84 w 21600"/>
                  <a:gd name="T1" fmla="*/ 0 h 21600"/>
                  <a:gd name="T2" fmla="*/ 21600 w 21600"/>
                  <a:gd name="T3" fmla="*/ 21493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83" y="0"/>
                    </a:moveTo>
                    <a:cubicBezTo>
                      <a:pt x="11938" y="46"/>
                      <a:pt x="21541" y="9638"/>
                      <a:pt x="21599" y="21493"/>
                    </a:cubicBezTo>
                  </a:path>
                  <a:path w="21600" h="21600" stroke="0" extrusionOk="0">
                    <a:moveTo>
                      <a:pt x="83" y="0"/>
                    </a:moveTo>
                    <a:cubicBezTo>
                      <a:pt x="11938" y="46"/>
                      <a:pt x="21541" y="9638"/>
                      <a:pt x="21599" y="21493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FFFF"/>
              </a:solidFill>
              <a:ln w="12700" cap="rnd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39" name="Arc 99"/>
              <p:cNvSpPr>
                <a:spLocks/>
              </p:cNvSpPr>
              <p:nvPr/>
            </p:nvSpPr>
            <p:spPr bwMode="auto">
              <a:xfrm rot="20220000">
                <a:off x="3229" y="1963"/>
                <a:ext cx="523" cy="280"/>
              </a:xfrm>
              <a:custGeom>
                <a:avLst/>
                <a:gdLst>
                  <a:gd name="G0" fmla="+- 0 0 0"/>
                  <a:gd name="G1" fmla="+- 14673 0 0"/>
                  <a:gd name="G2" fmla="+- 21600 0 0"/>
                  <a:gd name="T0" fmla="*/ 15852 w 21600"/>
                  <a:gd name="T1" fmla="*/ 0 h 14673"/>
                  <a:gd name="T2" fmla="*/ 21600 w 21600"/>
                  <a:gd name="T3" fmla="*/ 14673 h 14673"/>
                  <a:gd name="T4" fmla="*/ 0 w 21600"/>
                  <a:gd name="T5" fmla="*/ 14673 h 14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4673" fill="none" extrusionOk="0">
                    <a:moveTo>
                      <a:pt x="15851" y="0"/>
                    </a:moveTo>
                    <a:cubicBezTo>
                      <a:pt x="19547" y="3992"/>
                      <a:pt x="21600" y="9232"/>
                      <a:pt x="21600" y="14673"/>
                    </a:cubicBezTo>
                  </a:path>
                  <a:path w="21600" h="14673" stroke="0" extrusionOk="0">
                    <a:moveTo>
                      <a:pt x="15851" y="0"/>
                    </a:moveTo>
                    <a:cubicBezTo>
                      <a:pt x="19547" y="3992"/>
                      <a:pt x="21600" y="9232"/>
                      <a:pt x="21600" y="14673"/>
                    </a:cubicBezTo>
                    <a:lnTo>
                      <a:pt x="0" y="14673"/>
                    </a:lnTo>
                    <a:close/>
                  </a:path>
                </a:pathLst>
              </a:custGeom>
              <a:solidFill>
                <a:srgbClr val="C0FFFF"/>
              </a:solidFill>
              <a:ln w="12700" cap="rnd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9" name="Group 109"/>
          <p:cNvGrpSpPr>
            <a:grpSpLocks/>
          </p:cNvGrpSpPr>
          <p:nvPr/>
        </p:nvGrpSpPr>
        <p:grpSpPr bwMode="auto">
          <a:xfrm>
            <a:off x="6465888" y="2044700"/>
            <a:ext cx="1820862" cy="928688"/>
            <a:chOff x="4073" y="1288"/>
            <a:chExt cx="1147" cy="585"/>
          </a:xfrm>
        </p:grpSpPr>
        <p:sp>
          <p:nvSpPr>
            <p:cNvPr id="35942" name="Arc 102"/>
            <p:cNvSpPr>
              <a:spLocks/>
            </p:cNvSpPr>
            <p:nvPr/>
          </p:nvSpPr>
          <p:spPr bwMode="auto">
            <a:xfrm rot="20220000">
              <a:off x="4073" y="1320"/>
              <a:ext cx="1147" cy="508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8"/>
                <a:gd name="T1" fmla="*/ 21387 h 21600"/>
                <a:gd name="T2" fmla="*/ 43198 w 43198"/>
                <a:gd name="T3" fmla="*/ 21429 h 21600"/>
                <a:gd name="T4" fmla="*/ 21599 w 4319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21600" fill="none" extrusionOk="0">
                  <a:moveTo>
                    <a:pt x="0" y="21387"/>
                  </a:moveTo>
                  <a:cubicBezTo>
                    <a:pt x="116" y="9541"/>
                    <a:pt x="9752" y="-1"/>
                    <a:pt x="21599" y="0"/>
                  </a:cubicBezTo>
                  <a:cubicBezTo>
                    <a:pt x="33461" y="0"/>
                    <a:pt x="43104" y="9566"/>
                    <a:pt x="43198" y="21428"/>
                  </a:cubicBezTo>
                </a:path>
                <a:path w="43198" h="21600" stroke="0" extrusionOk="0">
                  <a:moveTo>
                    <a:pt x="0" y="21387"/>
                  </a:moveTo>
                  <a:cubicBezTo>
                    <a:pt x="116" y="9541"/>
                    <a:pt x="9752" y="-1"/>
                    <a:pt x="21599" y="0"/>
                  </a:cubicBezTo>
                  <a:cubicBezTo>
                    <a:pt x="33461" y="0"/>
                    <a:pt x="43104" y="9566"/>
                    <a:pt x="43198" y="21428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FFE0C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0" name="Group 105"/>
            <p:cNvGrpSpPr>
              <a:grpSpLocks/>
            </p:cNvGrpSpPr>
            <p:nvPr/>
          </p:nvGrpSpPr>
          <p:grpSpPr bwMode="auto">
            <a:xfrm>
              <a:off x="4154" y="1466"/>
              <a:ext cx="547" cy="407"/>
              <a:chOff x="4154" y="1466"/>
              <a:chExt cx="547" cy="407"/>
            </a:xfrm>
          </p:grpSpPr>
          <p:sp>
            <p:nvSpPr>
              <p:cNvPr id="35943" name="Arc 103"/>
              <p:cNvSpPr>
                <a:spLocks/>
              </p:cNvSpPr>
              <p:nvPr/>
            </p:nvSpPr>
            <p:spPr bwMode="auto">
              <a:xfrm rot="20220000">
                <a:off x="4154" y="1466"/>
                <a:ext cx="517" cy="407"/>
              </a:xfrm>
              <a:custGeom>
                <a:avLst/>
                <a:gdLst>
                  <a:gd name="G0" fmla="+- 21598 0 0"/>
                  <a:gd name="G1" fmla="+- 21600 0 0"/>
                  <a:gd name="G2" fmla="+- 21600 0 0"/>
                  <a:gd name="T0" fmla="*/ 0 w 21598"/>
                  <a:gd name="T1" fmla="*/ 21282 h 21600"/>
                  <a:gd name="T2" fmla="*/ 21515 w 21598"/>
                  <a:gd name="T3" fmla="*/ 0 h 21600"/>
                  <a:gd name="T4" fmla="*/ 21598 w 2159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21600" fill="none" extrusionOk="0">
                    <a:moveTo>
                      <a:pt x="0" y="21282"/>
                    </a:moveTo>
                    <a:cubicBezTo>
                      <a:pt x="173" y="9510"/>
                      <a:pt x="9742" y="45"/>
                      <a:pt x="21515" y="0"/>
                    </a:cubicBezTo>
                  </a:path>
                  <a:path w="21598" h="21600" stroke="0" extrusionOk="0">
                    <a:moveTo>
                      <a:pt x="0" y="21282"/>
                    </a:moveTo>
                    <a:cubicBezTo>
                      <a:pt x="173" y="9510"/>
                      <a:pt x="9742" y="45"/>
                      <a:pt x="21515" y="0"/>
                    </a:cubicBezTo>
                    <a:lnTo>
                      <a:pt x="21598" y="21600"/>
                    </a:lnTo>
                    <a:close/>
                  </a:path>
                </a:pathLst>
              </a:custGeom>
              <a:solidFill>
                <a:srgbClr val="C0FFFF"/>
              </a:solidFill>
              <a:ln w="12700" cap="rnd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44" name="Arc 104"/>
              <p:cNvSpPr>
                <a:spLocks/>
              </p:cNvSpPr>
              <p:nvPr/>
            </p:nvSpPr>
            <p:spPr bwMode="auto">
              <a:xfrm rot="20220000">
                <a:off x="4177" y="1590"/>
                <a:ext cx="524" cy="281"/>
              </a:xfrm>
              <a:custGeom>
                <a:avLst/>
                <a:gdLst>
                  <a:gd name="G0" fmla="+- 21600 0 0"/>
                  <a:gd name="G1" fmla="+- 14757 0 0"/>
                  <a:gd name="G2" fmla="+- 21600 0 0"/>
                  <a:gd name="T0" fmla="*/ 0 w 21600"/>
                  <a:gd name="T1" fmla="*/ 14757 h 14757"/>
                  <a:gd name="T2" fmla="*/ 5827 w 21600"/>
                  <a:gd name="T3" fmla="*/ 0 h 14757"/>
                  <a:gd name="T4" fmla="*/ 21600 w 21600"/>
                  <a:gd name="T5" fmla="*/ 14757 h 14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4757" fill="none" extrusionOk="0">
                    <a:moveTo>
                      <a:pt x="0" y="14757"/>
                    </a:moveTo>
                    <a:cubicBezTo>
                      <a:pt x="0" y="9276"/>
                      <a:pt x="2082" y="4001"/>
                      <a:pt x="5826" y="-1"/>
                    </a:cubicBezTo>
                  </a:path>
                  <a:path w="21600" h="14757" stroke="0" extrusionOk="0">
                    <a:moveTo>
                      <a:pt x="0" y="14757"/>
                    </a:moveTo>
                    <a:cubicBezTo>
                      <a:pt x="0" y="9276"/>
                      <a:pt x="2082" y="4001"/>
                      <a:pt x="5826" y="-1"/>
                    </a:cubicBezTo>
                    <a:lnTo>
                      <a:pt x="21600" y="14757"/>
                    </a:lnTo>
                    <a:close/>
                  </a:path>
                </a:pathLst>
              </a:custGeom>
              <a:solidFill>
                <a:srgbClr val="C0FFFF"/>
              </a:solidFill>
              <a:ln w="12700" cap="rnd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1" name="Group 108"/>
            <p:cNvGrpSpPr>
              <a:grpSpLocks/>
            </p:cNvGrpSpPr>
            <p:nvPr/>
          </p:nvGrpSpPr>
          <p:grpSpPr bwMode="auto">
            <a:xfrm>
              <a:off x="4614" y="1288"/>
              <a:ext cx="553" cy="406"/>
              <a:chOff x="4614" y="1288"/>
              <a:chExt cx="553" cy="406"/>
            </a:xfrm>
          </p:grpSpPr>
          <p:sp>
            <p:nvSpPr>
              <p:cNvPr id="35946" name="Arc 106"/>
              <p:cNvSpPr>
                <a:spLocks/>
              </p:cNvSpPr>
              <p:nvPr/>
            </p:nvSpPr>
            <p:spPr bwMode="auto">
              <a:xfrm rot="20220000">
                <a:off x="4614" y="1288"/>
                <a:ext cx="517" cy="4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84 w 21600"/>
                  <a:gd name="T1" fmla="*/ 0 h 21600"/>
                  <a:gd name="T2" fmla="*/ 21600 w 21600"/>
                  <a:gd name="T3" fmla="*/ 21493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83" y="0"/>
                    </a:moveTo>
                    <a:cubicBezTo>
                      <a:pt x="11938" y="46"/>
                      <a:pt x="21541" y="9638"/>
                      <a:pt x="21599" y="21493"/>
                    </a:cubicBezTo>
                  </a:path>
                  <a:path w="21600" h="21600" stroke="0" extrusionOk="0">
                    <a:moveTo>
                      <a:pt x="83" y="0"/>
                    </a:moveTo>
                    <a:cubicBezTo>
                      <a:pt x="11938" y="46"/>
                      <a:pt x="21541" y="9638"/>
                      <a:pt x="21599" y="21493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FFFF"/>
              </a:solidFill>
              <a:ln w="12700" cap="rnd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47" name="Arc 107"/>
              <p:cNvSpPr>
                <a:spLocks/>
              </p:cNvSpPr>
              <p:nvPr/>
            </p:nvSpPr>
            <p:spPr bwMode="auto">
              <a:xfrm rot="20220000">
                <a:off x="4644" y="1411"/>
                <a:ext cx="523" cy="280"/>
              </a:xfrm>
              <a:custGeom>
                <a:avLst/>
                <a:gdLst>
                  <a:gd name="G0" fmla="+- 0 0 0"/>
                  <a:gd name="G1" fmla="+- 14673 0 0"/>
                  <a:gd name="G2" fmla="+- 21600 0 0"/>
                  <a:gd name="T0" fmla="*/ 15852 w 21600"/>
                  <a:gd name="T1" fmla="*/ 0 h 14673"/>
                  <a:gd name="T2" fmla="*/ 21600 w 21600"/>
                  <a:gd name="T3" fmla="*/ 14673 h 14673"/>
                  <a:gd name="T4" fmla="*/ 0 w 21600"/>
                  <a:gd name="T5" fmla="*/ 14673 h 14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4673" fill="none" extrusionOk="0">
                    <a:moveTo>
                      <a:pt x="15851" y="0"/>
                    </a:moveTo>
                    <a:cubicBezTo>
                      <a:pt x="19547" y="3992"/>
                      <a:pt x="21600" y="9232"/>
                      <a:pt x="21600" y="14673"/>
                    </a:cubicBezTo>
                  </a:path>
                  <a:path w="21600" h="14673" stroke="0" extrusionOk="0">
                    <a:moveTo>
                      <a:pt x="15851" y="0"/>
                    </a:moveTo>
                    <a:cubicBezTo>
                      <a:pt x="19547" y="3992"/>
                      <a:pt x="21600" y="9232"/>
                      <a:pt x="21600" y="14673"/>
                    </a:cubicBezTo>
                    <a:lnTo>
                      <a:pt x="0" y="14673"/>
                    </a:lnTo>
                    <a:close/>
                  </a:path>
                </a:pathLst>
              </a:custGeom>
              <a:solidFill>
                <a:srgbClr val="C0FFFF"/>
              </a:solidFill>
              <a:ln w="12700" cap="rnd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5950" name="Rectangle 110"/>
          <p:cNvSpPr>
            <a:spLocks noChangeArrowheads="1"/>
          </p:cNvSpPr>
          <p:nvPr/>
        </p:nvSpPr>
        <p:spPr bwMode="auto">
          <a:xfrm>
            <a:off x="4271963" y="2519363"/>
            <a:ext cx="19351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zh-CN" b="1">
                <a:solidFill>
                  <a:schemeClr val="accent2"/>
                </a:solidFill>
                <a:ea typeface="宋体" pitchFamily="2" charset="-122"/>
              </a:rPr>
              <a:t>COUNTER 1</a:t>
            </a:r>
          </a:p>
        </p:txBody>
      </p:sp>
      <p:sp>
        <p:nvSpPr>
          <p:cNvPr id="35951" name="Rectangle 111"/>
          <p:cNvSpPr>
            <a:spLocks noChangeArrowheads="1"/>
          </p:cNvSpPr>
          <p:nvPr/>
        </p:nvSpPr>
        <p:spPr bwMode="auto">
          <a:xfrm>
            <a:off x="6519863" y="1681163"/>
            <a:ext cx="19351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zh-CN" b="1">
                <a:solidFill>
                  <a:schemeClr val="accent2"/>
                </a:solidFill>
                <a:ea typeface="宋体" pitchFamily="2" charset="-122"/>
              </a:rPr>
              <a:t>COUNTER 2</a:t>
            </a:r>
          </a:p>
        </p:txBody>
      </p:sp>
      <p:grpSp>
        <p:nvGrpSpPr>
          <p:cNvPr id="36065" name="Group 168"/>
          <p:cNvGrpSpPr>
            <a:grpSpLocks/>
          </p:cNvGrpSpPr>
          <p:nvPr/>
        </p:nvGrpSpPr>
        <p:grpSpPr bwMode="auto">
          <a:xfrm>
            <a:off x="7372350" y="2292350"/>
            <a:ext cx="952500" cy="2543175"/>
            <a:chOff x="4644" y="1444"/>
            <a:chExt cx="600" cy="1602"/>
          </a:xfrm>
        </p:grpSpPr>
        <p:grpSp>
          <p:nvGrpSpPr>
            <p:cNvPr id="36070" name="Group 116"/>
            <p:cNvGrpSpPr>
              <a:grpSpLocks/>
            </p:cNvGrpSpPr>
            <p:nvPr/>
          </p:nvGrpSpPr>
          <p:grpSpPr bwMode="auto">
            <a:xfrm>
              <a:off x="4975" y="2878"/>
              <a:ext cx="107" cy="140"/>
              <a:chOff x="4975" y="2878"/>
              <a:chExt cx="107" cy="140"/>
            </a:xfrm>
          </p:grpSpPr>
          <p:sp>
            <p:nvSpPr>
              <p:cNvPr id="35952" name="Freeform 112"/>
              <p:cNvSpPr>
                <a:spLocks/>
              </p:cNvSpPr>
              <p:nvPr/>
            </p:nvSpPr>
            <p:spPr bwMode="auto">
              <a:xfrm>
                <a:off x="4975" y="2913"/>
                <a:ext cx="107" cy="105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7" y="40"/>
                  </a:cxn>
                  <a:cxn ang="0">
                    <a:pos x="0" y="59"/>
                  </a:cxn>
                  <a:cxn ang="0">
                    <a:pos x="7" y="78"/>
                  </a:cxn>
                  <a:cxn ang="0">
                    <a:pos x="7" y="90"/>
                  </a:cxn>
                  <a:cxn ang="0">
                    <a:pos x="16" y="99"/>
                  </a:cxn>
                  <a:cxn ang="0">
                    <a:pos x="40" y="102"/>
                  </a:cxn>
                  <a:cxn ang="0">
                    <a:pos x="59" y="104"/>
                  </a:cxn>
                  <a:cxn ang="0">
                    <a:pos x="80" y="100"/>
                  </a:cxn>
                  <a:cxn ang="0">
                    <a:pos x="96" y="90"/>
                  </a:cxn>
                  <a:cxn ang="0">
                    <a:pos x="98" y="78"/>
                  </a:cxn>
                  <a:cxn ang="0">
                    <a:pos x="106" y="60"/>
                  </a:cxn>
                  <a:cxn ang="0">
                    <a:pos x="99" y="39"/>
                  </a:cxn>
                  <a:cxn ang="0">
                    <a:pos x="92" y="0"/>
                  </a:cxn>
                  <a:cxn ang="0">
                    <a:pos x="12" y="5"/>
                  </a:cxn>
                </a:cxnLst>
                <a:rect l="0" t="0" r="r" b="b"/>
                <a:pathLst>
                  <a:path w="107" h="105">
                    <a:moveTo>
                      <a:pt x="12" y="5"/>
                    </a:moveTo>
                    <a:lnTo>
                      <a:pt x="7" y="40"/>
                    </a:lnTo>
                    <a:lnTo>
                      <a:pt x="0" y="59"/>
                    </a:lnTo>
                    <a:lnTo>
                      <a:pt x="7" y="78"/>
                    </a:lnTo>
                    <a:lnTo>
                      <a:pt x="7" y="90"/>
                    </a:lnTo>
                    <a:lnTo>
                      <a:pt x="16" y="99"/>
                    </a:lnTo>
                    <a:lnTo>
                      <a:pt x="40" y="102"/>
                    </a:lnTo>
                    <a:lnTo>
                      <a:pt x="59" y="104"/>
                    </a:lnTo>
                    <a:lnTo>
                      <a:pt x="80" y="100"/>
                    </a:lnTo>
                    <a:lnTo>
                      <a:pt x="96" y="90"/>
                    </a:lnTo>
                    <a:lnTo>
                      <a:pt x="98" y="78"/>
                    </a:lnTo>
                    <a:lnTo>
                      <a:pt x="106" y="60"/>
                    </a:lnTo>
                    <a:lnTo>
                      <a:pt x="99" y="39"/>
                    </a:lnTo>
                    <a:lnTo>
                      <a:pt x="92" y="0"/>
                    </a:lnTo>
                    <a:lnTo>
                      <a:pt x="12" y="5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53" name="Freeform 113"/>
              <p:cNvSpPr>
                <a:spLocks/>
              </p:cNvSpPr>
              <p:nvPr/>
            </p:nvSpPr>
            <p:spPr bwMode="auto">
              <a:xfrm>
                <a:off x="5003" y="2878"/>
                <a:ext cx="77" cy="37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51" y="17"/>
                  </a:cxn>
                  <a:cxn ang="0">
                    <a:pos x="24" y="30"/>
                  </a:cxn>
                  <a:cxn ang="0">
                    <a:pos x="0" y="31"/>
                  </a:cxn>
                  <a:cxn ang="0">
                    <a:pos x="30" y="36"/>
                  </a:cxn>
                  <a:cxn ang="0">
                    <a:pos x="51" y="31"/>
                  </a:cxn>
                  <a:cxn ang="0">
                    <a:pos x="76" y="0"/>
                  </a:cxn>
                </a:cxnLst>
                <a:rect l="0" t="0" r="r" b="b"/>
                <a:pathLst>
                  <a:path w="77" h="37">
                    <a:moveTo>
                      <a:pt x="76" y="0"/>
                    </a:moveTo>
                    <a:lnTo>
                      <a:pt x="51" y="17"/>
                    </a:lnTo>
                    <a:lnTo>
                      <a:pt x="24" y="30"/>
                    </a:lnTo>
                    <a:lnTo>
                      <a:pt x="0" y="31"/>
                    </a:lnTo>
                    <a:lnTo>
                      <a:pt x="30" y="36"/>
                    </a:lnTo>
                    <a:lnTo>
                      <a:pt x="51" y="31"/>
                    </a:lnTo>
                    <a:lnTo>
                      <a:pt x="76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54" name="Freeform 114"/>
              <p:cNvSpPr>
                <a:spLocks/>
              </p:cNvSpPr>
              <p:nvPr/>
            </p:nvSpPr>
            <p:spPr bwMode="auto">
              <a:xfrm>
                <a:off x="4988" y="2991"/>
                <a:ext cx="78" cy="1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0"/>
                  </a:cxn>
                  <a:cxn ang="0">
                    <a:pos x="24" y="4"/>
                  </a:cxn>
                  <a:cxn ang="0">
                    <a:pos x="48" y="4"/>
                  </a:cxn>
                  <a:cxn ang="0">
                    <a:pos x="77" y="0"/>
                  </a:cxn>
                  <a:cxn ang="0">
                    <a:pos x="74" y="6"/>
                  </a:cxn>
                  <a:cxn ang="0">
                    <a:pos x="60" y="13"/>
                  </a:cxn>
                  <a:cxn ang="0">
                    <a:pos x="43" y="16"/>
                  </a:cxn>
                  <a:cxn ang="0">
                    <a:pos x="29" y="15"/>
                  </a:cxn>
                  <a:cxn ang="0">
                    <a:pos x="15" y="13"/>
                  </a:cxn>
                  <a:cxn ang="0">
                    <a:pos x="0" y="8"/>
                  </a:cxn>
                </a:cxnLst>
                <a:rect l="0" t="0" r="r" b="b"/>
                <a:pathLst>
                  <a:path w="78" h="17">
                    <a:moveTo>
                      <a:pt x="0" y="8"/>
                    </a:moveTo>
                    <a:lnTo>
                      <a:pt x="1" y="0"/>
                    </a:lnTo>
                    <a:lnTo>
                      <a:pt x="24" y="4"/>
                    </a:lnTo>
                    <a:lnTo>
                      <a:pt x="48" y="4"/>
                    </a:lnTo>
                    <a:lnTo>
                      <a:pt x="77" y="0"/>
                    </a:lnTo>
                    <a:lnTo>
                      <a:pt x="74" y="6"/>
                    </a:lnTo>
                    <a:lnTo>
                      <a:pt x="60" y="13"/>
                    </a:lnTo>
                    <a:lnTo>
                      <a:pt x="43" y="16"/>
                    </a:lnTo>
                    <a:lnTo>
                      <a:pt x="29" y="15"/>
                    </a:lnTo>
                    <a:lnTo>
                      <a:pt x="15" y="1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55" name="Freeform 115"/>
              <p:cNvSpPr>
                <a:spLocks/>
              </p:cNvSpPr>
              <p:nvPr/>
            </p:nvSpPr>
            <p:spPr bwMode="auto">
              <a:xfrm>
                <a:off x="4990" y="2948"/>
                <a:ext cx="79" cy="42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7" y="41"/>
                  </a:cxn>
                  <a:cxn ang="0">
                    <a:pos x="56" y="40"/>
                  </a:cxn>
                  <a:cxn ang="0">
                    <a:pos x="72" y="34"/>
                  </a:cxn>
                  <a:cxn ang="0">
                    <a:pos x="78" y="27"/>
                  </a:cxn>
                  <a:cxn ang="0">
                    <a:pos x="75" y="13"/>
                  </a:cxn>
                  <a:cxn ang="0">
                    <a:pos x="67" y="1"/>
                  </a:cxn>
                  <a:cxn ang="0">
                    <a:pos x="58" y="3"/>
                  </a:cxn>
                  <a:cxn ang="0">
                    <a:pos x="35" y="3"/>
                  </a:cxn>
                  <a:cxn ang="0">
                    <a:pos x="9" y="0"/>
                  </a:cxn>
                  <a:cxn ang="0">
                    <a:pos x="1" y="8"/>
                  </a:cxn>
                  <a:cxn ang="0">
                    <a:pos x="0" y="34"/>
                  </a:cxn>
                </a:cxnLst>
                <a:rect l="0" t="0" r="r" b="b"/>
                <a:pathLst>
                  <a:path w="79" h="42">
                    <a:moveTo>
                      <a:pt x="0" y="34"/>
                    </a:moveTo>
                    <a:lnTo>
                      <a:pt x="27" y="41"/>
                    </a:lnTo>
                    <a:lnTo>
                      <a:pt x="56" y="40"/>
                    </a:lnTo>
                    <a:lnTo>
                      <a:pt x="72" y="34"/>
                    </a:lnTo>
                    <a:lnTo>
                      <a:pt x="78" y="27"/>
                    </a:lnTo>
                    <a:lnTo>
                      <a:pt x="75" y="13"/>
                    </a:lnTo>
                    <a:lnTo>
                      <a:pt x="67" y="1"/>
                    </a:lnTo>
                    <a:lnTo>
                      <a:pt x="58" y="3"/>
                    </a:lnTo>
                    <a:lnTo>
                      <a:pt x="35" y="3"/>
                    </a:lnTo>
                    <a:lnTo>
                      <a:pt x="9" y="0"/>
                    </a:lnTo>
                    <a:lnTo>
                      <a:pt x="1" y="8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094" name="Group 123"/>
            <p:cNvGrpSpPr>
              <a:grpSpLocks/>
            </p:cNvGrpSpPr>
            <p:nvPr/>
          </p:nvGrpSpPr>
          <p:grpSpPr bwMode="auto">
            <a:xfrm>
              <a:off x="4722" y="2924"/>
              <a:ext cx="214" cy="122"/>
              <a:chOff x="4722" y="2924"/>
              <a:chExt cx="214" cy="122"/>
            </a:xfrm>
          </p:grpSpPr>
          <p:sp>
            <p:nvSpPr>
              <p:cNvPr id="35957" name="Freeform 117"/>
              <p:cNvSpPr>
                <a:spLocks/>
              </p:cNvSpPr>
              <p:nvPr/>
            </p:nvSpPr>
            <p:spPr bwMode="auto">
              <a:xfrm>
                <a:off x="4722" y="2924"/>
                <a:ext cx="214" cy="122"/>
              </a:xfrm>
              <a:custGeom>
                <a:avLst/>
                <a:gdLst/>
                <a:ahLst/>
                <a:cxnLst>
                  <a:cxn ang="0">
                    <a:pos x="193" y="16"/>
                  </a:cxn>
                  <a:cxn ang="0">
                    <a:pos x="211" y="67"/>
                  </a:cxn>
                  <a:cxn ang="0">
                    <a:pos x="211" y="88"/>
                  </a:cxn>
                  <a:cxn ang="0">
                    <a:pos x="213" y="104"/>
                  </a:cxn>
                  <a:cxn ang="0">
                    <a:pos x="194" y="116"/>
                  </a:cxn>
                  <a:cxn ang="0">
                    <a:pos x="176" y="118"/>
                  </a:cxn>
                  <a:cxn ang="0">
                    <a:pos x="146" y="121"/>
                  </a:cxn>
                  <a:cxn ang="0">
                    <a:pos x="116" y="118"/>
                  </a:cxn>
                  <a:cxn ang="0">
                    <a:pos x="104" y="105"/>
                  </a:cxn>
                  <a:cxn ang="0">
                    <a:pos x="90" y="95"/>
                  </a:cxn>
                  <a:cxn ang="0">
                    <a:pos x="50" y="85"/>
                  </a:cxn>
                  <a:cxn ang="0">
                    <a:pos x="30" y="80"/>
                  </a:cxn>
                  <a:cxn ang="0">
                    <a:pos x="16" y="70"/>
                  </a:cxn>
                  <a:cxn ang="0">
                    <a:pos x="0" y="55"/>
                  </a:cxn>
                  <a:cxn ang="0">
                    <a:pos x="4" y="37"/>
                  </a:cxn>
                  <a:cxn ang="0">
                    <a:pos x="16" y="28"/>
                  </a:cxn>
                  <a:cxn ang="0">
                    <a:pos x="32" y="25"/>
                  </a:cxn>
                  <a:cxn ang="0">
                    <a:pos x="78" y="23"/>
                  </a:cxn>
                  <a:cxn ang="0">
                    <a:pos x="115" y="0"/>
                  </a:cxn>
                  <a:cxn ang="0">
                    <a:pos x="170" y="9"/>
                  </a:cxn>
                  <a:cxn ang="0">
                    <a:pos x="193" y="16"/>
                  </a:cxn>
                </a:cxnLst>
                <a:rect l="0" t="0" r="r" b="b"/>
                <a:pathLst>
                  <a:path w="214" h="122">
                    <a:moveTo>
                      <a:pt x="193" y="16"/>
                    </a:moveTo>
                    <a:lnTo>
                      <a:pt x="211" y="67"/>
                    </a:lnTo>
                    <a:lnTo>
                      <a:pt x="211" y="88"/>
                    </a:lnTo>
                    <a:lnTo>
                      <a:pt x="213" y="104"/>
                    </a:lnTo>
                    <a:lnTo>
                      <a:pt x="194" y="116"/>
                    </a:lnTo>
                    <a:lnTo>
                      <a:pt x="176" y="118"/>
                    </a:lnTo>
                    <a:lnTo>
                      <a:pt x="146" y="121"/>
                    </a:lnTo>
                    <a:lnTo>
                      <a:pt x="116" y="118"/>
                    </a:lnTo>
                    <a:lnTo>
                      <a:pt x="104" y="105"/>
                    </a:lnTo>
                    <a:lnTo>
                      <a:pt x="90" y="95"/>
                    </a:lnTo>
                    <a:lnTo>
                      <a:pt x="50" y="85"/>
                    </a:lnTo>
                    <a:lnTo>
                      <a:pt x="30" y="80"/>
                    </a:lnTo>
                    <a:lnTo>
                      <a:pt x="16" y="70"/>
                    </a:lnTo>
                    <a:lnTo>
                      <a:pt x="0" y="55"/>
                    </a:lnTo>
                    <a:lnTo>
                      <a:pt x="4" y="37"/>
                    </a:lnTo>
                    <a:lnTo>
                      <a:pt x="16" y="28"/>
                    </a:lnTo>
                    <a:lnTo>
                      <a:pt x="32" y="25"/>
                    </a:lnTo>
                    <a:lnTo>
                      <a:pt x="78" y="23"/>
                    </a:lnTo>
                    <a:lnTo>
                      <a:pt x="115" y="0"/>
                    </a:lnTo>
                    <a:lnTo>
                      <a:pt x="170" y="9"/>
                    </a:lnTo>
                    <a:lnTo>
                      <a:pt x="193" y="16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58" name="Freeform 118"/>
              <p:cNvSpPr>
                <a:spLocks/>
              </p:cNvSpPr>
              <p:nvPr/>
            </p:nvSpPr>
            <p:spPr bwMode="auto">
              <a:xfrm>
                <a:off x="4733" y="2956"/>
                <a:ext cx="35" cy="16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23" y="7"/>
                  </a:cxn>
                  <a:cxn ang="0">
                    <a:pos x="18" y="15"/>
                  </a:cxn>
                  <a:cxn ang="0">
                    <a:pos x="0" y="7"/>
                  </a:cxn>
                  <a:cxn ang="0">
                    <a:pos x="6" y="3"/>
                  </a:cxn>
                  <a:cxn ang="0">
                    <a:pos x="15" y="0"/>
                  </a:cxn>
                  <a:cxn ang="0">
                    <a:pos x="34" y="1"/>
                  </a:cxn>
                </a:cxnLst>
                <a:rect l="0" t="0" r="r" b="b"/>
                <a:pathLst>
                  <a:path w="35" h="16">
                    <a:moveTo>
                      <a:pt x="34" y="1"/>
                    </a:moveTo>
                    <a:lnTo>
                      <a:pt x="23" y="7"/>
                    </a:lnTo>
                    <a:lnTo>
                      <a:pt x="18" y="15"/>
                    </a:lnTo>
                    <a:lnTo>
                      <a:pt x="0" y="7"/>
                    </a:lnTo>
                    <a:lnTo>
                      <a:pt x="6" y="3"/>
                    </a:lnTo>
                    <a:lnTo>
                      <a:pt x="15" y="0"/>
                    </a:lnTo>
                    <a:lnTo>
                      <a:pt x="34" y="1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59" name="Freeform 119"/>
              <p:cNvSpPr>
                <a:spLocks/>
              </p:cNvSpPr>
              <p:nvPr/>
            </p:nvSpPr>
            <p:spPr bwMode="auto">
              <a:xfrm>
                <a:off x="4729" y="2969"/>
                <a:ext cx="193" cy="6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2" y="10"/>
                  </a:cxn>
                  <a:cxn ang="0">
                    <a:pos x="38" y="17"/>
                  </a:cxn>
                  <a:cxn ang="0">
                    <a:pos x="56" y="21"/>
                  </a:cxn>
                  <a:cxn ang="0">
                    <a:pos x="78" y="28"/>
                  </a:cxn>
                  <a:cxn ang="0">
                    <a:pos x="92" y="39"/>
                  </a:cxn>
                  <a:cxn ang="0">
                    <a:pos x="111" y="49"/>
                  </a:cxn>
                  <a:cxn ang="0">
                    <a:pos x="139" y="54"/>
                  </a:cxn>
                  <a:cxn ang="0">
                    <a:pos x="172" y="53"/>
                  </a:cxn>
                  <a:cxn ang="0">
                    <a:pos x="192" y="47"/>
                  </a:cxn>
                  <a:cxn ang="0">
                    <a:pos x="192" y="55"/>
                  </a:cxn>
                  <a:cxn ang="0">
                    <a:pos x="177" y="64"/>
                  </a:cxn>
                  <a:cxn ang="0">
                    <a:pos x="147" y="65"/>
                  </a:cxn>
                  <a:cxn ang="0">
                    <a:pos x="125" y="65"/>
                  </a:cxn>
                  <a:cxn ang="0">
                    <a:pos x="114" y="64"/>
                  </a:cxn>
                  <a:cxn ang="0">
                    <a:pos x="91" y="46"/>
                  </a:cxn>
                  <a:cxn ang="0">
                    <a:pos x="81" y="41"/>
                  </a:cxn>
                  <a:cxn ang="0">
                    <a:pos x="61" y="38"/>
                  </a:cxn>
                  <a:cxn ang="0">
                    <a:pos x="24" y="28"/>
                  </a:cxn>
                  <a:cxn ang="0">
                    <a:pos x="0" y="11"/>
                  </a:cxn>
                  <a:cxn ang="0">
                    <a:pos x="4" y="0"/>
                  </a:cxn>
                </a:cxnLst>
                <a:rect l="0" t="0" r="r" b="b"/>
                <a:pathLst>
                  <a:path w="193" h="66">
                    <a:moveTo>
                      <a:pt x="4" y="0"/>
                    </a:moveTo>
                    <a:lnTo>
                      <a:pt x="22" y="10"/>
                    </a:lnTo>
                    <a:lnTo>
                      <a:pt x="38" y="17"/>
                    </a:lnTo>
                    <a:lnTo>
                      <a:pt x="56" y="21"/>
                    </a:lnTo>
                    <a:lnTo>
                      <a:pt x="78" y="28"/>
                    </a:lnTo>
                    <a:lnTo>
                      <a:pt x="92" y="39"/>
                    </a:lnTo>
                    <a:lnTo>
                      <a:pt x="111" y="49"/>
                    </a:lnTo>
                    <a:lnTo>
                      <a:pt x="139" y="54"/>
                    </a:lnTo>
                    <a:lnTo>
                      <a:pt x="172" y="53"/>
                    </a:lnTo>
                    <a:lnTo>
                      <a:pt x="192" y="47"/>
                    </a:lnTo>
                    <a:lnTo>
                      <a:pt x="192" y="55"/>
                    </a:lnTo>
                    <a:lnTo>
                      <a:pt x="177" y="64"/>
                    </a:lnTo>
                    <a:lnTo>
                      <a:pt x="147" y="65"/>
                    </a:lnTo>
                    <a:lnTo>
                      <a:pt x="125" y="65"/>
                    </a:lnTo>
                    <a:lnTo>
                      <a:pt x="114" y="64"/>
                    </a:lnTo>
                    <a:lnTo>
                      <a:pt x="91" y="46"/>
                    </a:lnTo>
                    <a:lnTo>
                      <a:pt x="81" y="41"/>
                    </a:lnTo>
                    <a:lnTo>
                      <a:pt x="61" y="38"/>
                    </a:lnTo>
                    <a:lnTo>
                      <a:pt x="24" y="28"/>
                    </a:lnTo>
                    <a:lnTo>
                      <a:pt x="0" y="1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60" name="Freeform 120"/>
              <p:cNvSpPr>
                <a:spLocks/>
              </p:cNvSpPr>
              <p:nvPr/>
            </p:nvSpPr>
            <p:spPr bwMode="auto">
              <a:xfrm>
                <a:off x="4850" y="2970"/>
                <a:ext cx="73" cy="48"/>
              </a:xfrm>
              <a:custGeom>
                <a:avLst/>
                <a:gdLst/>
                <a:ahLst/>
                <a:cxnLst>
                  <a:cxn ang="0">
                    <a:pos x="21" y="47"/>
                  </a:cxn>
                  <a:cxn ang="0">
                    <a:pos x="45" y="47"/>
                  </a:cxn>
                  <a:cxn ang="0">
                    <a:pos x="64" y="42"/>
                  </a:cxn>
                  <a:cxn ang="0">
                    <a:pos x="69" y="39"/>
                  </a:cxn>
                  <a:cxn ang="0">
                    <a:pos x="72" y="29"/>
                  </a:cxn>
                  <a:cxn ang="0">
                    <a:pos x="70" y="15"/>
                  </a:cxn>
                  <a:cxn ang="0">
                    <a:pos x="64" y="0"/>
                  </a:cxn>
                  <a:cxn ang="0">
                    <a:pos x="43" y="4"/>
                  </a:cxn>
                  <a:cxn ang="0">
                    <a:pos x="24" y="5"/>
                  </a:cxn>
                  <a:cxn ang="0">
                    <a:pos x="11" y="14"/>
                  </a:cxn>
                  <a:cxn ang="0">
                    <a:pos x="6" y="26"/>
                  </a:cxn>
                  <a:cxn ang="0">
                    <a:pos x="0" y="42"/>
                  </a:cxn>
                  <a:cxn ang="0">
                    <a:pos x="21" y="47"/>
                  </a:cxn>
                </a:cxnLst>
                <a:rect l="0" t="0" r="r" b="b"/>
                <a:pathLst>
                  <a:path w="73" h="48">
                    <a:moveTo>
                      <a:pt x="21" y="47"/>
                    </a:moveTo>
                    <a:lnTo>
                      <a:pt x="45" y="47"/>
                    </a:lnTo>
                    <a:lnTo>
                      <a:pt x="64" y="42"/>
                    </a:lnTo>
                    <a:lnTo>
                      <a:pt x="69" y="39"/>
                    </a:lnTo>
                    <a:lnTo>
                      <a:pt x="72" y="29"/>
                    </a:lnTo>
                    <a:lnTo>
                      <a:pt x="70" y="15"/>
                    </a:lnTo>
                    <a:lnTo>
                      <a:pt x="64" y="0"/>
                    </a:lnTo>
                    <a:lnTo>
                      <a:pt x="43" y="4"/>
                    </a:lnTo>
                    <a:lnTo>
                      <a:pt x="24" y="5"/>
                    </a:lnTo>
                    <a:lnTo>
                      <a:pt x="11" y="14"/>
                    </a:lnTo>
                    <a:lnTo>
                      <a:pt x="6" y="26"/>
                    </a:lnTo>
                    <a:lnTo>
                      <a:pt x="0" y="42"/>
                    </a:lnTo>
                    <a:lnTo>
                      <a:pt x="21" y="47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61" name="Freeform 121"/>
              <p:cNvSpPr>
                <a:spLocks/>
              </p:cNvSpPr>
              <p:nvPr/>
            </p:nvSpPr>
            <p:spPr bwMode="auto">
              <a:xfrm>
                <a:off x="4757" y="2956"/>
                <a:ext cx="47" cy="32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3" y="3"/>
                  </a:cxn>
                  <a:cxn ang="0">
                    <a:pos x="27" y="3"/>
                  </a:cxn>
                  <a:cxn ang="0">
                    <a:pos x="46" y="0"/>
                  </a:cxn>
                  <a:cxn ang="0">
                    <a:pos x="37" y="14"/>
                  </a:cxn>
                  <a:cxn ang="0">
                    <a:pos x="41" y="31"/>
                  </a:cxn>
                  <a:cxn ang="0">
                    <a:pos x="10" y="23"/>
                  </a:cxn>
                  <a:cxn ang="0">
                    <a:pos x="0" y="17"/>
                  </a:cxn>
                </a:cxnLst>
                <a:rect l="0" t="0" r="r" b="b"/>
                <a:pathLst>
                  <a:path w="47" h="32">
                    <a:moveTo>
                      <a:pt x="0" y="17"/>
                    </a:moveTo>
                    <a:lnTo>
                      <a:pt x="13" y="3"/>
                    </a:lnTo>
                    <a:lnTo>
                      <a:pt x="27" y="3"/>
                    </a:lnTo>
                    <a:lnTo>
                      <a:pt x="46" y="0"/>
                    </a:lnTo>
                    <a:lnTo>
                      <a:pt x="37" y="14"/>
                    </a:lnTo>
                    <a:lnTo>
                      <a:pt x="41" y="31"/>
                    </a:lnTo>
                    <a:lnTo>
                      <a:pt x="10" y="23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62" name="Oval 122"/>
              <p:cNvSpPr>
                <a:spLocks noChangeArrowheads="1"/>
              </p:cNvSpPr>
              <p:nvPr/>
            </p:nvSpPr>
            <p:spPr bwMode="auto">
              <a:xfrm>
                <a:off x="4818" y="2967"/>
                <a:ext cx="20" cy="29"/>
              </a:xfrm>
              <a:prstGeom prst="ellipse">
                <a:avLst/>
              </a:prstGeom>
              <a:solidFill>
                <a:srgbClr val="8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6109" name="Group 128"/>
            <p:cNvGrpSpPr>
              <a:grpSpLocks/>
            </p:cNvGrpSpPr>
            <p:nvPr/>
          </p:nvGrpSpPr>
          <p:grpSpPr bwMode="auto">
            <a:xfrm>
              <a:off x="4886" y="1444"/>
              <a:ext cx="183" cy="247"/>
              <a:chOff x="4886" y="1444"/>
              <a:chExt cx="183" cy="247"/>
            </a:xfrm>
          </p:grpSpPr>
          <p:sp>
            <p:nvSpPr>
              <p:cNvPr id="35964" name="Freeform 124"/>
              <p:cNvSpPr>
                <a:spLocks/>
              </p:cNvSpPr>
              <p:nvPr/>
            </p:nvSpPr>
            <p:spPr bwMode="auto">
              <a:xfrm>
                <a:off x="4890" y="1444"/>
                <a:ext cx="179" cy="247"/>
              </a:xfrm>
              <a:custGeom>
                <a:avLst/>
                <a:gdLst/>
                <a:ahLst/>
                <a:cxnLst>
                  <a:cxn ang="0">
                    <a:pos x="10" y="246"/>
                  </a:cxn>
                  <a:cxn ang="0">
                    <a:pos x="22" y="230"/>
                  </a:cxn>
                  <a:cxn ang="0">
                    <a:pos x="27" y="211"/>
                  </a:cxn>
                  <a:cxn ang="0">
                    <a:pos x="26" y="193"/>
                  </a:cxn>
                  <a:cxn ang="0">
                    <a:pos x="10" y="187"/>
                  </a:cxn>
                  <a:cxn ang="0">
                    <a:pos x="0" y="165"/>
                  </a:cxn>
                  <a:cxn ang="0">
                    <a:pos x="2" y="142"/>
                  </a:cxn>
                  <a:cxn ang="0">
                    <a:pos x="3" y="114"/>
                  </a:cxn>
                  <a:cxn ang="0">
                    <a:pos x="5" y="99"/>
                  </a:cxn>
                  <a:cxn ang="0">
                    <a:pos x="0" y="86"/>
                  </a:cxn>
                  <a:cxn ang="0">
                    <a:pos x="2" y="70"/>
                  </a:cxn>
                  <a:cxn ang="0">
                    <a:pos x="5" y="57"/>
                  </a:cxn>
                  <a:cxn ang="0">
                    <a:pos x="2" y="38"/>
                  </a:cxn>
                  <a:cxn ang="0">
                    <a:pos x="17" y="26"/>
                  </a:cxn>
                  <a:cxn ang="0">
                    <a:pos x="38" y="14"/>
                  </a:cxn>
                  <a:cxn ang="0">
                    <a:pos x="58" y="7"/>
                  </a:cxn>
                  <a:cxn ang="0">
                    <a:pos x="84" y="0"/>
                  </a:cxn>
                  <a:cxn ang="0">
                    <a:pos x="116" y="3"/>
                  </a:cxn>
                  <a:cxn ang="0">
                    <a:pos x="144" y="10"/>
                  </a:cxn>
                  <a:cxn ang="0">
                    <a:pos x="162" y="28"/>
                  </a:cxn>
                  <a:cxn ang="0">
                    <a:pos x="172" y="47"/>
                  </a:cxn>
                  <a:cxn ang="0">
                    <a:pos x="176" y="68"/>
                  </a:cxn>
                  <a:cxn ang="0">
                    <a:pos x="178" y="101"/>
                  </a:cxn>
                  <a:cxn ang="0">
                    <a:pos x="172" y="121"/>
                  </a:cxn>
                  <a:cxn ang="0">
                    <a:pos x="164" y="137"/>
                  </a:cxn>
                  <a:cxn ang="0">
                    <a:pos x="155" y="158"/>
                  </a:cxn>
                  <a:cxn ang="0">
                    <a:pos x="138" y="172"/>
                  </a:cxn>
                  <a:cxn ang="0">
                    <a:pos x="130" y="187"/>
                  </a:cxn>
                  <a:cxn ang="0">
                    <a:pos x="130" y="202"/>
                  </a:cxn>
                  <a:cxn ang="0">
                    <a:pos x="134" y="220"/>
                  </a:cxn>
                  <a:cxn ang="0">
                    <a:pos x="150" y="244"/>
                  </a:cxn>
                  <a:cxn ang="0">
                    <a:pos x="10" y="246"/>
                  </a:cxn>
                </a:cxnLst>
                <a:rect l="0" t="0" r="r" b="b"/>
                <a:pathLst>
                  <a:path w="179" h="247">
                    <a:moveTo>
                      <a:pt x="10" y="246"/>
                    </a:moveTo>
                    <a:lnTo>
                      <a:pt x="22" y="230"/>
                    </a:lnTo>
                    <a:lnTo>
                      <a:pt x="27" y="211"/>
                    </a:lnTo>
                    <a:lnTo>
                      <a:pt x="26" y="193"/>
                    </a:lnTo>
                    <a:lnTo>
                      <a:pt x="10" y="187"/>
                    </a:lnTo>
                    <a:lnTo>
                      <a:pt x="0" y="165"/>
                    </a:lnTo>
                    <a:lnTo>
                      <a:pt x="2" y="142"/>
                    </a:lnTo>
                    <a:lnTo>
                      <a:pt x="3" y="114"/>
                    </a:lnTo>
                    <a:lnTo>
                      <a:pt x="5" y="99"/>
                    </a:lnTo>
                    <a:lnTo>
                      <a:pt x="0" y="86"/>
                    </a:lnTo>
                    <a:lnTo>
                      <a:pt x="2" y="70"/>
                    </a:lnTo>
                    <a:lnTo>
                      <a:pt x="5" y="57"/>
                    </a:lnTo>
                    <a:lnTo>
                      <a:pt x="2" y="38"/>
                    </a:lnTo>
                    <a:lnTo>
                      <a:pt x="17" y="26"/>
                    </a:lnTo>
                    <a:lnTo>
                      <a:pt x="38" y="14"/>
                    </a:lnTo>
                    <a:lnTo>
                      <a:pt x="58" y="7"/>
                    </a:lnTo>
                    <a:lnTo>
                      <a:pt x="84" y="0"/>
                    </a:lnTo>
                    <a:lnTo>
                      <a:pt x="116" y="3"/>
                    </a:lnTo>
                    <a:lnTo>
                      <a:pt x="144" y="10"/>
                    </a:lnTo>
                    <a:lnTo>
                      <a:pt x="162" y="28"/>
                    </a:lnTo>
                    <a:lnTo>
                      <a:pt x="172" y="47"/>
                    </a:lnTo>
                    <a:lnTo>
                      <a:pt x="176" y="68"/>
                    </a:lnTo>
                    <a:lnTo>
                      <a:pt x="178" y="101"/>
                    </a:lnTo>
                    <a:lnTo>
                      <a:pt x="172" y="121"/>
                    </a:lnTo>
                    <a:lnTo>
                      <a:pt x="164" y="137"/>
                    </a:lnTo>
                    <a:lnTo>
                      <a:pt x="155" y="158"/>
                    </a:lnTo>
                    <a:lnTo>
                      <a:pt x="138" y="172"/>
                    </a:lnTo>
                    <a:lnTo>
                      <a:pt x="130" y="187"/>
                    </a:lnTo>
                    <a:lnTo>
                      <a:pt x="130" y="202"/>
                    </a:lnTo>
                    <a:lnTo>
                      <a:pt x="134" y="220"/>
                    </a:lnTo>
                    <a:lnTo>
                      <a:pt x="150" y="244"/>
                    </a:lnTo>
                    <a:lnTo>
                      <a:pt x="10" y="246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402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65" name="Freeform 125"/>
              <p:cNvSpPr>
                <a:spLocks/>
              </p:cNvSpPr>
              <p:nvPr/>
            </p:nvSpPr>
            <p:spPr bwMode="auto">
              <a:xfrm>
                <a:off x="4902" y="1541"/>
                <a:ext cx="17" cy="4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6"/>
                  </a:cxn>
                  <a:cxn ang="0">
                    <a:pos x="6" y="13"/>
                  </a:cxn>
                  <a:cxn ang="0">
                    <a:pos x="7" y="23"/>
                  </a:cxn>
                  <a:cxn ang="0">
                    <a:pos x="6" y="30"/>
                  </a:cxn>
                  <a:cxn ang="0">
                    <a:pos x="2" y="36"/>
                  </a:cxn>
                  <a:cxn ang="0">
                    <a:pos x="7" y="41"/>
                  </a:cxn>
                  <a:cxn ang="0">
                    <a:pos x="11" y="32"/>
                  </a:cxn>
                  <a:cxn ang="0">
                    <a:pos x="14" y="22"/>
                  </a:cxn>
                  <a:cxn ang="0">
                    <a:pos x="15" y="16"/>
                  </a:cxn>
                  <a:cxn ang="0">
                    <a:pos x="16" y="24"/>
                  </a:cxn>
                  <a:cxn ang="0">
                    <a:pos x="12" y="35"/>
                  </a:cxn>
                  <a:cxn ang="0">
                    <a:pos x="9" y="41"/>
                  </a:cxn>
                  <a:cxn ang="0">
                    <a:pos x="7" y="43"/>
                  </a:cxn>
                  <a:cxn ang="0">
                    <a:pos x="0" y="38"/>
                  </a:cxn>
                  <a:cxn ang="0">
                    <a:pos x="0" y="32"/>
                  </a:cxn>
                  <a:cxn ang="0">
                    <a:pos x="4" y="27"/>
                  </a:cxn>
                  <a:cxn ang="0">
                    <a:pos x="4" y="18"/>
                  </a:cxn>
                  <a:cxn ang="0">
                    <a:pos x="1" y="9"/>
                  </a:cxn>
                  <a:cxn ang="0">
                    <a:pos x="7" y="0"/>
                  </a:cxn>
                </a:cxnLst>
                <a:rect l="0" t="0" r="r" b="b"/>
                <a:pathLst>
                  <a:path w="17" h="44">
                    <a:moveTo>
                      <a:pt x="7" y="0"/>
                    </a:moveTo>
                    <a:lnTo>
                      <a:pt x="2" y="6"/>
                    </a:lnTo>
                    <a:lnTo>
                      <a:pt x="6" y="13"/>
                    </a:lnTo>
                    <a:lnTo>
                      <a:pt x="7" y="23"/>
                    </a:lnTo>
                    <a:lnTo>
                      <a:pt x="6" y="30"/>
                    </a:lnTo>
                    <a:lnTo>
                      <a:pt x="2" y="36"/>
                    </a:lnTo>
                    <a:lnTo>
                      <a:pt x="7" y="41"/>
                    </a:lnTo>
                    <a:lnTo>
                      <a:pt x="11" y="32"/>
                    </a:lnTo>
                    <a:lnTo>
                      <a:pt x="14" y="22"/>
                    </a:lnTo>
                    <a:lnTo>
                      <a:pt x="15" y="16"/>
                    </a:lnTo>
                    <a:lnTo>
                      <a:pt x="16" y="24"/>
                    </a:lnTo>
                    <a:lnTo>
                      <a:pt x="12" y="35"/>
                    </a:lnTo>
                    <a:lnTo>
                      <a:pt x="9" y="41"/>
                    </a:lnTo>
                    <a:lnTo>
                      <a:pt x="7" y="43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4" y="27"/>
                    </a:lnTo>
                    <a:lnTo>
                      <a:pt x="4" y="18"/>
                    </a:lnTo>
                    <a:lnTo>
                      <a:pt x="1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66" name="Freeform 126"/>
              <p:cNvSpPr>
                <a:spLocks/>
              </p:cNvSpPr>
              <p:nvPr/>
            </p:nvSpPr>
            <p:spPr bwMode="auto">
              <a:xfrm>
                <a:off x="4886" y="1445"/>
                <a:ext cx="182" cy="180"/>
              </a:xfrm>
              <a:custGeom>
                <a:avLst/>
                <a:gdLst/>
                <a:ahLst/>
                <a:cxnLst>
                  <a:cxn ang="0">
                    <a:pos x="11" y="52"/>
                  </a:cxn>
                  <a:cxn ang="0">
                    <a:pos x="21" y="61"/>
                  </a:cxn>
                  <a:cxn ang="0">
                    <a:pos x="19" y="78"/>
                  </a:cxn>
                  <a:cxn ang="0">
                    <a:pos x="17" y="100"/>
                  </a:cxn>
                  <a:cxn ang="0">
                    <a:pos x="24" y="95"/>
                  </a:cxn>
                  <a:cxn ang="0">
                    <a:pos x="34" y="100"/>
                  </a:cxn>
                  <a:cxn ang="0">
                    <a:pos x="34" y="113"/>
                  </a:cxn>
                  <a:cxn ang="0">
                    <a:pos x="43" y="129"/>
                  </a:cxn>
                  <a:cxn ang="0">
                    <a:pos x="56" y="150"/>
                  </a:cxn>
                  <a:cxn ang="0">
                    <a:pos x="54" y="169"/>
                  </a:cxn>
                  <a:cxn ang="0">
                    <a:pos x="85" y="169"/>
                  </a:cxn>
                  <a:cxn ang="0">
                    <a:pos x="102" y="179"/>
                  </a:cxn>
                  <a:cxn ang="0">
                    <a:pos x="113" y="172"/>
                  </a:cxn>
                  <a:cxn ang="0">
                    <a:pos x="134" y="176"/>
                  </a:cxn>
                  <a:cxn ang="0">
                    <a:pos x="138" y="167"/>
                  </a:cxn>
                  <a:cxn ang="0">
                    <a:pos x="154" y="154"/>
                  </a:cxn>
                  <a:cxn ang="0">
                    <a:pos x="166" y="133"/>
                  </a:cxn>
                  <a:cxn ang="0">
                    <a:pos x="172" y="112"/>
                  </a:cxn>
                  <a:cxn ang="0">
                    <a:pos x="178" y="97"/>
                  </a:cxn>
                  <a:cxn ang="0">
                    <a:pos x="181" y="74"/>
                  </a:cxn>
                  <a:cxn ang="0">
                    <a:pos x="180" y="52"/>
                  </a:cxn>
                  <a:cxn ang="0">
                    <a:pos x="175" y="26"/>
                  </a:cxn>
                  <a:cxn ang="0">
                    <a:pos x="162" y="10"/>
                  </a:cxn>
                  <a:cxn ang="0">
                    <a:pos x="125" y="1"/>
                  </a:cxn>
                  <a:cxn ang="0">
                    <a:pos x="85" y="0"/>
                  </a:cxn>
                  <a:cxn ang="0">
                    <a:pos x="70" y="2"/>
                  </a:cxn>
                  <a:cxn ang="0">
                    <a:pos x="33" y="11"/>
                  </a:cxn>
                  <a:cxn ang="0">
                    <a:pos x="10" y="23"/>
                  </a:cxn>
                  <a:cxn ang="0">
                    <a:pos x="0" y="38"/>
                  </a:cxn>
                  <a:cxn ang="0">
                    <a:pos x="11" y="52"/>
                  </a:cxn>
                </a:cxnLst>
                <a:rect l="0" t="0" r="r" b="b"/>
                <a:pathLst>
                  <a:path w="182" h="180">
                    <a:moveTo>
                      <a:pt x="11" y="52"/>
                    </a:moveTo>
                    <a:lnTo>
                      <a:pt x="21" y="61"/>
                    </a:lnTo>
                    <a:lnTo>
                      <a:pt x="19" y="78"/>
                    </a:lnTo>
                    <a:lnTo>
                      <a:pt x="17" y="100"/>
                    </a:lnTo>
                    <a:lnTo>
                      <a:pt x="24" y="95"/>
                    </a:lnTo>
                    <a:lnTo>
                      <a:pt x="34" y="100"/>
                    </a:lnTo>
                    <a:lnTo>
                      <a:pt x="34" y="113"/>
                    </a:lnTo>
                    <a:lnTo>
                      <a:pt x="43" y="129"/>
                    </a:lnTo>
                    <a:lnTo>
                      <a:pt x="56" y="150"/>
                    </a:lnTo>
                    <a:lnTo>
                      <a:pt x="54" y="169"/>
                    </a:lnTo>
                    <a:lnTo>
                      <a:pt x="85" y="169"/>
                    </a:lnTo>
                    <a:lnTo>
                      <a:pt x="102" y="179"/>
                    </a:lnTo>
                    <a:lnTo>
                      <a:pt x="113" y="172"/>
                    </a:lnTo>
                    <a:lnTo>
                      <a:pt x="134" y="176"/>
                    </a:lnTo>
                    <a:lnTo>
                      <a:pt x="138" y="167"/>
                    </a:lnTo>
                    <a:lnTo>
                      <a:pt x="154" y="154"/>
                    </a:lnTo>
                    <a:lnTo>
                      <a:pt x="166" y="133"/>
                    </a:lnTo>
                    <a:lnTo>
                      <a:pt x="172" y="112"/>
                    </a:lnTo>
                    <a:lnTo>
                      <a:pt x="178" y="97"/>
                    </a:lnTo>
                    <a:lnTo>
                      <a:pt x="181" y="74"/>
                    </a:lnTo>
                    <a:lnTo>
                      <a:pt x="180" y="52"/>
                    </a:lnTo>
                    <a:lnTo>
                      <a:pt x="175" y="26"/>
                    </a:lnTo>
                    <a:lnTo>
                      <a:pt x="162" y="10"/>
                    </a:lnTo>
                    <a:lnTo>
                      <a:pt x="125" y="1"/>
                    </a:lnTo>
                    <a:lnTo>
                      <a:pt x="85" y="0"/>
                    </a:lnTo>
                    <a:lnTo>
                      <a:pt x="70" y="2"/>
                    </a:lnTo>
                    <a:lnTo>
                      <a:pt x="33" y="11"/>
                    </a:lnTo>
                    <a:lnTo>
                      <a:pt x="10" y="23"/>
                    </a:lnTo>
                    <a:lnTo>
                      <a:pt x="0" y="38"/>
                    </a:lnTo>
                    <a:lnTo>
                      <a:pt x="11" y="52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67" name="Freeform 127"/>
              <p:cNvSpPr>
                <a:spLocks/>
              </p:cNvSpPr>
              <p:nvPr/>
            </p:nvSpPr>
            <p:spPr bwMode="auto">
              <a:xfrm>
                <a:off x="4892" y="1447"/>
                <a:ext cx="170" cy="7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2" y="48"/>
                  </a:cxn>
                  <a:cxn ang="0">
                    <a:pos x="24" y="54"/>
                  </a:cxn>
                  <a:cxn ang="0">
                    <a:pos x="50" y="66"/>
                  </a:cxn>
                  <a:cxn ang="0">
                    <a:pos x="34" y="54"/>
                  </a:cxn>
                  <a:cxn ang="0">
                    <a:pos x="29" y="46"/>
                  </a:cxn>
                  <a:cxn ang="0">
                    <a:pos x="41" y="54"/>
                  </a:cxn>
                  <a:cxn ang="0">
                    <a:pos x="56" y="64"/>
                  </a:cxn>
                  <a:cxn ang="0">
                    <a:pos x="60" y="60"/>
                  </a:cxn>
                  <a:cxn ang="0">
                    <a:pos x="64" y="52"/>
                  </a:cxn>
                  <a:cxn ang="0">
                    <a:pos x="75" y="45"/>
                  </a:cxn>
                  <a:cxn ang="0">
                    <a:pos x="78" y="54"/>
                  </a:cxn>
                  <a:cxn ang="0">
                    <a:pos x="66" y="68"/>
                  </a:cxn>
                  <a:cxn ang="0">
                    <a:pos x="85" y="59"/>
                  </a:cxn>
                  <a:cxn ang="0">
                    <a:pos x="93" y="44"/>
                  </a:cxn>
                  <a:cxn ang="0">
                    <a:pos x="94" y="58"/>
                  </a:cxn>
                  <a:cxn ang="0">
                    <a:pos x="89" y="70"/>
                  </a:cxn>
                  <a:cxn ang="0">
                    <a:pos x="107" y="58"/>
                  </a:cxn>
                  <a:cxn ang="0">
                    <a:pos x="110" y="42"/>
                  </a:cxn>
                  <a:cxn ang="0">
                    <a:pos x="114" y="53"/>
                  </a:cxn>
                  <a:cxn ang="0">
                    <a:pos x="108" y="66"/>
                  </a:cxn>
                  <a:cxn ang="0">
                    <a:pos x="101" y="75"/>
                  </a:cxn>
                  <a:cxn ang="0">
                    <a:pos x="113" y="65"/>
                  </a:cxn>
                  <a:cxn ang="0">
                    <a:pos x="119" y="57"/>
                  </a:cxn>
                  <a:cxn ang="0">
                    <a:pos x="122" y="44"/>
                  </a:cxn>
                  <a:cxn ang="0">
                    <a:pos x="127" y="60"/>
                  </a:cxn>
                  <a:cxn ang="0">
                    <a:pos x="120" y="76"/>
                  </a:cxn>
                  <a:cxn ang="0">
                    <a:pos x="134" y="64"/>
                  </a:cxn>
                  <a:cxn ang="0">
                    <a:pos x="138" y="53"/>
                  </a:cxn>
                  <a:cxn ang="0">
                    <a:pos x="140" y="61"/>
                  </a:cxn>
                  <a:cxn ang="0">
                    <a:pos x="140" y="72"/>
                  </a:cxn>
                  <a:cxn ang="0">
                    <a:pos x="144" y="62"/>
                  </a:cxn>
                  <a:cxn ang="0">
                    <a:pos x="146" y="52"/>
                  </a:cxn>
                  <a:cxn ang="0">
                    <a:pos x="150" y="61"/>
                  </a:cxn>
                  <a:cxn ang="0">
                    <a:pos x="151" y="70"/>
                  </a:cxn>
                  <a:cxn ang="0">
                    <a:pos x="156" y="63"/>
                  </a:cxn>
                  <a:cxn ang="0">
                    <a:pos x="157" y="54"/>
                  </a:cxn>
                  <a:cxn ang="0">
                    <a:pos x="164" y="58"/>
                  </a:cxn>
                  <a:cxn ang="0">
                    <a:pos x="169" y="69"/>
                  </a:cxn>
                  <a:cxn ang="0">
                    <a:pos x="169" y="52"/>
                  </a:cxn>
                  <a:cxn ang="0">
                    <a:pos x="164" y="28"/>
                  </a:cxn>
                  <a:cxn ang="0">
                    <a:pos x="151" y="15"/>
                  </a:cxn>
                  <a:cxn ang="0">
                    <a:pos x="132" y="7"/>
                  </a:cxn>
                  <a:cxn ang="0">
                    <a:pos x="97" y="2"/>
                  </a:cxn>
                  <a:cxn ang="0">
                    <a:pos x="80" y="0"/>
                  </a:cxn>
                  <a:cxn ang="0">
                    <a:pos x="58" y="6"/>
                  </a:cxn>
                  <a:cxn ang="0">
                    <a:pos x="91" y="8"/>
                  </a:cxn>
                  <a:cxn ang="0">
                    <a:pos x="102" y="13"/>
                  </a:cxn>
                  <a:cxn ang="0">
                    <a:pos x="85" y="12"/>
                  </a:cxn>
                  <a:cxn ang="0">
                    <a:pos x="66" y="10"/>
                  </a:cxn>
                  <a:cxn ang="0">
                    <a:pos x="52" y="8"/>
                  </a:cxn>
                  <a:cxn ang="0">
                    <a:pos x="38" y="12"/>
                  </a:cxn>
                  <a:cxn ang="0">
                    <a:pos x="54" y="16"/>
                  </a:cxn>
                  <a:cxn ang="0">
                    <a:pos x="25" y="15"/>
                  </a:cxn>
                  <a:cxn ang="0">
                    <a:pos x="10" y="20"/>
                  </a:cxn>
                  <a:cxn ang="0">
                    <a:pos x="0" y="33"/>
                  </a:cxn>
                </a:cxnLst>
                <a:rect l="0" t="0" r="r" b="b"/>
                <a:pathLst>
                  <a:path w="170" h="77">
                    <a:moveTo>
                      <a:pt x="0" y="33"/>
                    </a:moveTo>
                    <a:lnTo>
                      <a:pt x="12" y="48"/>
                    </a:lnTo>
                    <a:lnTo>
                      <a:pt x="24" y="54"/>
                    </a:lnTo>
                    <a:lnTo>
                      <a:pt x="50" y="66"/>
                    </a:lnTo>
                    <a:lnTo>
                      <a:pt x="34" y="54"/>
                    </a:lnTo>
                    <a:lnTo>
                      <a:pt x="29" y="46"/>
                    </a:lnTo>
                    <a:lnTo>
                      <a:pt x="41" y="54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52"/>
                    </a:lnTo>
                    <a:lnTo>
                      <a:pt x="75" y="45"/>
                    </a:lnTo>
                    <a:lnTo>
                      <a:pt x="78" y="54"/>
                    </a:lnTo>
                    <a:lnTo>
                      <a:pt x="66" y="68"/>
                    </a:lnTo>
                    <a:lnTo>
                      <a:pt x="85" y="59"/>
                    </a:lnTo>
                    <a:lnTo>
                      <a:pt x="93" y="44"/>
                    </a:lnTo>
                    <a:lnTo>
                      <a:pt x="94" y="58"/>
                    </a:lnTo>
                    <a:lnTo>
                      <a:pt x="89" y="70"/>
                    </a:lnTo>
                    <a:lnTo>
                      <a:pt x="107" y="58"/>
                    </a:lnTo>
                    <a:lnTo>
                      <a:pt x="110" y="42"/>
                    </a:lnTo>
                    <a:lnTo>
                      <a:pt x="114" y="53"/>
                    </a:lnTo>
                    <a:lnTo>
                      <a:pt x="108" y="66"/>
                    </a:lnTo>
                    <a:lnTo>
                      <a:pt x="101" y="75"/>
                    </a:lnTo>
                    <a:lnTo>
                      <a:pt x="113" y="65"/>
                    </a:lnTo>
                    <a:lnTo>
                      <a:pt x="119" y="57"/>
                    </a:lnTo>
                    <a:lnTo>
                      <a:pt x="122" y="44"/>
                    </a:lnTo>
                    <a:lnTo>
                      <a:pt x="127" y="60"/>
                    </a:lnTo>
                    <a:lnTo>
                      <a:pt x="120" y="76"/>
                    </a:lnTo>
                    <a:lnTo>
                      <a:pt x="134" y="64"/>
                    </a:lnTo>
                    <a:lnTo>
                      <a:pt x="138" y="53"/>
                    </a:lnTo>
                    <a:lnTo>
                      <a:pt x="140" y="61"/>
                    </a:lnTo>
                    <a:lnTo>
                      <a:pt x="140" y="72"/>
                    </a:lnTo>
                    <a:lnTo>
                      <a:pt x="144" y="62"/>
                    </a:lnTo>
                    <a:lnTo>
                      <a:pt x="146" y="52"/>
                    </a:lnTo>
                    <a:lnTo>
                      <a:pt x="150" y="61"/>
                    </a:lnTo>
                    <a:lnTo>
                      <a:pt x="151" y="70"/>
                    </a:lnTo>
                    <a:lnTo>
                      <a:pt x="156" y="63"/>
                    </a:lnTo>
                    <a:lnTo>
                      <a:pt x="157" y="54"/>
                    </a:lnTo>
                    <a:lnTo>
                      <a:pt x="164" y="58"/>
                    </a:lnTo>
                    <a:lnTo>
                      <a:pt x="169" y="69"/>
                    </a:lnTo>
                    <a:lnTo>
                      <a:pt x="169" y="52"/>
                    </a:lnTo>
                    <a:lnTo>
                      <a:pt x="164" y="28"/>
                    </a:lnTo>
                    <a:lnTo>
                      <a:pt x="151" y="15"/>
                    </a:lnTo>
                    <a:lnTo>
                      <a:pt x="132" y="7"/>
                    </a:lnTo>
                    <a:lnTo>
                      <a:pt x="97" y="2"/>
                    </a:lnTo>
                    <a:lnTo>
                      <a:pt x="80" y="0"/>
                    </a:lnTo>
                    <a:lnTo>
                      <a:pt x="58" y="6"/>
                    </a:lnTo>
                    <a:lnTo>
                      <a:pt x="91" y="8"/>
                    </a:lnTo>
                    <a:lnTo>
                      <a:pt x="102" y="13"/>
                    </a:lnTo>
                    <a:lnTo>
                      <a:pt x="85" y="12"/>
                    </a:lnTo>
                    <a:lnTo>
                      <a:pt x="66" y="10"/>
                    </a:lnTo>
                    <a:lnTo>
                      <a:pt x="52" y="8"/>
                    </a:lnTo>
                    <a:lnTo>
                      <a:pt x="38" y="12"/>
                    </a:lnTo>
                    <a:lnTo>
                      <a:pt x="54" y="16"/>
                    </a:lnTo>
                    <a:lnTo>
                      <a:pt x="25" y="15"/>
                    </a:lnTo>
                    <a:lnTo>
                      <a:pt x="10" y="20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603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110" name="Group 152"/>
            <p:cNvGrpSpPr>
              <a:grpSpLocks/>
            </p:cNvGrpSpPr>
            <p:nvPr/>
          </p:nvGrpSpPr>
          <p:grpSpPr bwMode="auto">
            <a:xfrm>
              <a:off x="4768" y="2093"/>
              <a:ext cx="410" cy="879"/>
              <a:chOff x="4768" y="2093"/>
              <a:chExt cx="410" cy="879"/>
            </a:xfrm>
          </p:grpSpPr>
          <p:sp>
            <p:nvSpPr>
              <p:cNvPr id="35969" name="Freeform 129"/>
              <p:cNvSpPr>
                <a:spLocks/>
              </p:cNvSpPr>
              <p:nvPr/>
            </p:nvSpPr>
            <p:spPr bwMode="auto">
              <a:xfrm>
                <a:off x="4768" y="2093"/>
                <a:ext cx="410" cy="879"/>
              </a:xfrm>
              <a:custGeom>
                <a:avLst/>
                <a:gdLst/>
                <a:ahLst/>
                <a:cxnLst>
                  <a:cxn ang="0">
                    <a:pos x="130" y="44"/>
                  </a:cxn>
                  <a:cxn ang="0">
                    <a:pos x="283" y="37"/>
                  </a:cxn>
                  <a:cxn ang="0">
                    <a:pos x="373" y="0"/>
                  </a:cxn>
                  <a:cxn ang="0">
                    <a:pos x="385" y="41"/>
                  </a:cxn>
                  <a:cxn ang="0">
                    <a:pos x="395" y="84"/>
                  </a:cxn>
                  <a:cxn ang="0">
                    <a:pos x="409" y="156"/>
                  </a:cxn>
                  <a:cxn ang="0">
                    <a:pos x="397" y="223"/>
                  </a:cxn>
                  <a:cxn ang="0">
                    <a:pos x="391" y="262"/>
                  </a:cxn>
                  <a:cxn ang="0">
                    <a:pos x="369" y="421"/>
                  </a:cxn>
                  <a:cxn ang="0">
                    <a:pos x="359" y="468"/>
                  </a:cxn>
                  <a:cxn ang="0">
                    <a:pos x="355" y="506"/>
                  </a:cxn>
                  <a:cxn ang="0">
                    <a:pos x="353" y="549"/>
                  </a:cxn>
                  <a:cxn ang="0">
                    <a:pos x="349" y="648"/>
                  </a:cxn>
                  <a:cxn ang="0">
                    <a:pos x="323" y="759"/>
                  </a:cxn>
                  <a:cxn ang="0">
                    <a:pos x="321" y="839"/>
                  </a:cxn>
                  <a:cxn ang="0">
                    <a:pos x="245" y="852"/>
                  </a:cxn>
                  <a:cxn ang="0">
                    <a:pos x="197" y="784"/>
                  </a:cxn>
                  <a:cxn ang="0">
                    <a:pos x="200" y="682"/>
                  </a:cxn>
                  <a:cxn ang="0">
                    <a:pos x="212" y="593"/>
                  </a:cxn>
                  <a:cxn ang="0">
                    <a:pos x="210" y="514"/>
                  </a:cxn>
                  <a:cxn ang="0">
                    <a:pos x="210" y="456"/>
                  </a:cxn>
                  <a:cxn ang="0">
                    <a:pos x="210" y="285"/>
                  </a:cxn>
                  <a:cxn ang="0">
                    <a:pos x="162" y="490"/>
                  </a:cxn>
                  <a:cxn ang="0">
                    <a:pos x="156" y="539"/>
                  </a:cxn>
                  <a:cxn ang="0">
                    <a:pos x="168" y="604"/>
                  </a:cxn>
                  <a:cxn ang="0">
                    <a:pos x="161" y="728"/>
                  </a:cxn>
                  <a:cxn ang="0">
                    <a:pos x="164" y="862"/>
                  </a:cxn>
                  <a:cxn ang="0">
                    <a:pos x="105" y="878"/>
                  </a:cxn>
                  <a:cxn ang="0">
                    <a:pos x="32" y="842"/>
                  </a:cxn>
                  <a:cxn ang="0">
                    <a:pos x="38" y="755"/>
                  </a:cxn>
                  <a:cxn ang="0">
                    <a:pos x="18" y="593"/>
                  </a:cxn>
                  <a:cxn ang="0">
                    <a:pos x="0" y="506"/>
                  </a:cxn>
                  <a:cxn ang="0">
                    <a:pos x="8" y="389"/>
                  </a:cxn>
                  <a:cxn ang="0">
                    <a:pos x="12" y="279"/>
                  </a:cxn>
                  <a:cxn ang="0">
                    <a:pos x="32" y="186"/>
                  </a:cxn>
                  <a:cxn ang="0">
                    <a:pos x="40" y="140"/>
                  </a:cxn>
                  <a:cxn ang="0">
                    <a:pos x="44" y="91"/>
                  </a:cxn>
                  <a:cxn ang="0">
                    <a:pos x="60" y="36"/>
                  </a:cxn>
                </a:cxnLst>
                <a:rect l="0" t="0" r="r" b="b"/>
                <a:pathLst>
                  <a:path w="410" h="879">
                    <a:moveTo>
                      <a:pt x="60" y="36"/>
                    </a:moveTo>
                    <a:lnTo>
                      <a:pt x="130" y="44"/>
                    </a:lnTo>
                    <a:lnTo>
                      <a:pt x="197" y="46"/>
                    </a:lnTo>
                    <a:lnTo>
                      <a:pt x="283" y="37"/>
                    </a:lnTo>
                    <a:lnTo>
                      <a:pt x="349" y="16"/>
                    </a:lnTo>
                    <a:lnTo>
                      <a:pt x="373" y="0"/>
                    </a:lnTo>
                    <a:lnTo>
                      <a:pt x="375" y="26"/>
                    </a:lnTo>
                    <a:lnTo>
                      <a:pt x="385" y="41"/>
                    </a:lnTo>
                    <a:lnTo>
                      <a:pt x="383" y="60"/>
                    </a:lnTo>
                    <a:lnTo>
                      <a:pt x="395" y="84"/>
                    </a:lnTo>
                    <a:lnTo>
                      <a:pt x="405" y="117"/>
                    </a:lnTo>
                    <a:lnTo>
                      <a:pt x="409" y="156"/>
                    </a:lnTo>
                    <a:lnTo>
                      <a:pt x="403" y="197"/>
                    </a:lnTo>
                    <a:lnTo>
                      <a:pt x="397" y="223"/>
                    </a:lnTo>
                    <a:lnTo>
                      <a:pt x="389" y="242"/>
                    </a:lnTo>
                    <a:lnTo>
                      <a:pt x="391" y="262"/>
                    </a:lnTo>
                    <a:lnTo>
                      <a:pt x="385" y="279"/>
                    </a:lnTo>
                    <a:lnTo>
                      <a:pt x="369" y="421"/>
                    </a:lnTo>
                    <a:lnTo>
                      <a:pt x="369" y="447"/>
                    </a:lnTo>
                    <a:lnTo>
                      <a:pt x="359" y="468"/>
                    </a:lnTo>
                    <a:lnTo>
                      <a:pt x="363" y="486"/>
                    </a:lnTo>
                    <a:lnTo>
                      <a:pt x="355" y="506"/>
                    </a:lnTo>
                    <a:lnTo>
                      <a:pt x="359" y="525"/>
                    </a:lnTo>
                    <a:lnTo>
                      <a:pt x="353" y="549"/>
                    </a:lnTo>
                    <a:lnTo>
                      <a:pt x="357" y="597"/>
                    </a:lnTo>
                    <a:lnTo>
                      <a:pt x="349" y="648"/>
                    </a:lnTo>
                    <a:lnTo>
                      <a:pt x="335" y="698"/>
                    </a:lnTo>
                    <a:lnTo>
                      <a:pt x="323" y="759"/>
                    </a:lnTo>
                    <a:lnTo>
                      <a:pt x="327" y="788"/>
                    </a:lnTo>
                    <a:lnTo>
                      <a:pt x="321" y="839"/>
                    </a:lnTo>
                    <a:lnTo>
                      <a:pt x="277" y="854"/>
                    </a:lnTo>
                    <a:lnTo>
                      <a:pt x="245" y="852"/>
                    </a:lnTo>
                    <a:lnTo>
                      <a:pt x="204" y="844"/>
                    </a:lnTo>
                    <a:lnTo>
                      <a:pt x="197" y="784"/>
                    </a:lnTo>
                    <a:lnTo>
                      <a:pt x="206" y="745"/>
                    </a:lnTo>
                    <a:lnTo>
                      <a:pt x="200" y="682"/>
                    </a:lnTo>
                    <a:lnTo>
                      <a:pt x="206" y="642"/>
                    </a:lnTo>
                    <a:lnTo>
                      <a:pt x="212" y="593"/>
                    </a:lnTo>
                    <a:lnTo>
                      <a:pt x="206" y="562"/>
                    </a:lnTo>
                    <a:lnTo>
                      <a:pt x="210" y="514"/>
                    </a:lnTo>
                    <a:lnTo>
                      <a:pt x="205" y="494"/>
                    </a:lnTo>
                    <a:lnTo>
                      <a:pt x="210" y="456"/>
                    </a:lnTo>
                    <a:lnTo>
                      <a:pt x="206" y="421"/>
                    </a:lnTo>
                    <a:lnTo>
                      <a:pt x="210" y="285"/>
                    </a:lnTo>
                    <a:lnTo>
                      <a:pt x="174" y="463"/>
                    </a:lnTo>
                    <a:lnTo>
                      <a:pt x="162" y="490"/>
                    </a:lnTo>
                    <a:lnTo>
                      <a:pt x="162" y="514"/>
                    </a:lnTo>
                    <a:lnTo>
                      <a:pt x="156" y="539"/>
                    </a:lnTo>
                    <a:lnTo>
                      <a:pt x="164" y="566"/>
                    </a:lnTo>
                    <a:lnTo>
                      <a:pt x="168" y="604"/>
                    </a:lnTo>
                    <a:lnTo>
                      <a:pt x="170" y="648"/>
                    </a:lnTo>
                    <a:lnTo>
                      <a:pt x="161" y="728"/>
                    </a:lnTo>
                    <a:lnTo>
                      <a:pt x="168" y="763"/>
                    </a:lnTo>
                    <a:lnTo>
                      <a:pt x="164" y="862"/>
                    </a:lnTo>
                    <a:lnTo>
                      <a:pt x="149" y="874"/>
                    </a:lnTo>
                    <a:lnTo>
                      <a:pt x="105" y="878"/>
                    </a:lnTo>
                    <a:lnTo>
                      <a:pt x="52" y="860"/>
                    </a:lnTo>
                    <a:lnTo>
                      <a:pt x="32" y="842"/>
                    </a:lnTo>
                    <a:lnTo>
                      <a:pt x="30" y="789"/>
                    </a:lnTo>
                    <a:lnTo>
                      <a:pt x="38" y="755"/>
                    </a:lnTo>
                    <a:lnTo>
                      <a:pt x="24" y="680"/>
                    </a:lnTo>
                    <a:lnTo>
                      <a:pt x="18" y="593"/>
                    </a:lnTo>
                    <a:lnTo>
                      <a:pt x="5" y="547"/>
                    </a:lnTo>
                    <a:lnTo>
                      <a:pt x="0" y="506"/>
                    </a:lnTo>
                    <a:lnTo>
                      <a:pt x="10" y="454"/>
                    </a:lnTo>
                    <a:lnTo>
                      <a:pt x="8" y="389"/>
                    </a:lnTo>
                    <a:lnTo>
                      <a:pt x="8" y="317"/>
                    </a:lnTo>
                    <a:lnTo>
                      <a:pt x="12" y="279"/>
                    </a:lnTo>
                    <a:lnTo>
                      <a:pt x="18" y="241"/>
                    </a:lnTo>
                    <a:lnTo>
                      <a:pt x="32" y="186"/>
                    </a:lnTo>
                    <a:lnTo>
                      <a:pt x="32" y="160"/>
                    </a:lnTo>
                    <a:lnTo>
                      <a:pt x="40" y="140"/>
                    </a:lnTo>
                    <a:lnTo>
                      <a:pt x="46" y="112"/>
                    </a:lnTo>
                    <a:lnTo>
                      <a:pt x="44" y="91"/>
                    </a:lnTo>
                    <a:lnTo>
                      <a:pt x="58" y="69"/>
                    </a:lnTo>
                    <a:lnTo>
                      <a:pt x="60" y="36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70" name="Freeform 130"/>
              <p:cNvSpPr>
                <a:spLocks/>
              </p:cNvSpPr>
              <p:nvPr/>
            </p:nvSpPr>
            <p:spPr bwMode="auto">
              <a:xfrm>
                <a:off x="4786" y="2116"/>
                <a:ext cx="380" cy="845"/>
              </a:xfrm>
              <a:custGeom>
                <a:avLst/>
                <a:gdLst/>
                <a:ahLst/>
                <a:cxnLst>
                  <a:cxn ang="0">
                    <a:pos x="69" y="40"/>
                  </a:cxn>
                  <a:cxn ang="0">
                    <a:pos x="47" y="77"/>
                  </a:cxn>
                  <a:cxn ang="0">
                    <a:pos x="39" y="164"/>
                  </a:cxn>
                  <a:cxn ang="0">
                    <a:pos x="6" y="369"/>
                  </a:cxn>
                  <a:cxn ang="0">
                    <a:pos x="0" y="486"/>
                  </a:cxn>
                  <a:cxn ang="0">
                    <a:pos x="7" y="600"/>
                  </a:cxn>
                  <a:cxn ang="0">
                    <a:pos x="18" y="765"/>
                  </a:cxn>
                  <a:cxn ang="0">
                    <a:pos x="89" y="844"/>
                  </a:cxn>
                  <a:cxn ang="0">
                    <a:pos x="131" y="709"/>
                  </a:cxn>
                  <a:cxn ang="0">
                    <a:pos x="91" y="540"/>
                  </a:cxn>
                  <a:cxn ang="0">
                    <a:pos x="69" y="538"/>
                  </a:cxn>
                  <a:cxn ang="0">
                    <a:pos x="91" y="524"/>
                  </a:cxn>
                  <a:cxn ang="0">
                    <a:pos x="27" y="520"/>
                  </a:cxn>
                  <a:cxn ang="0">
                    <a:pos x="135" y="502"/>
                  </a:cxn>
                  <a:cxn ang="0">
                    <a:pos x="33" y="502"/>
                  </a:cxn>
                  <a:cxn ang="0">
                    <a:pos x="85" y="485"/>
                  </a:cxn>
                  <a:cxn ang="0">
                    <a:pos x="101" y="478"/>
                  </a:cxn>
                  <a:cxn ang="0">
                    <a:pos x="71" y="424"/>
                  </a:cxn>
                  <a:cxn ang="0">
                    <a:pos x="65" y="405"/>
                  </a:cxn>
                  <a:cxn ang="0">
                    <a:pos x="141" y="438"/>
                  </a:cxn>
                  <a:cxn ang="0">
                    <a:pos x="174" y="276"/>
                  </a:cxn>
                  <a:cxn ang="0">
                    <a:pos x="200" y="263"/>
                  </a:cxn>
                  <a:cxn ang="0">
                    <a:pos x="202" y="418"/>
                  </a:cxn>
                  <a:cxn ang="0">
                    <a:pos x="200" y="432"/>
                  </a:cxn>
                  <a:cxn ang="0">
                    <a:pos x="232" y="457"/>
                  </a:cxn>
                  <a:cxn ang="0">
                    <a:pos x="228" y="480"/>
                  </a:cxn>
                  <a:cxn ang="0">
                    <a:pos x="242" y="483"/>
                  </a:cxn>
                  <a:cxn ang="0">
                    <a:pos x="194" y="541"/>
                  </a:cxn>
                  <a:cxn ang="0">
                    <a:pos x="186" y="648"/>
                  </a:cxn>
                  <a:cxn ang="0">
                    <a:pos x="192" y="811"/>
                  </a:cxn>
                  <a:cxn ang="0">
                    <a:pos x="294" y="805"/>
                  </a:cxn>
                  <a:cxn ang="0">
                    <a:pos x="317" y="620"/>
                  </a:cxn>
                  <a:cxn ang="0">
                    <a:pos x="321" y="527"/>
                  </a:cxn>
                  <a:cxn ang="0">
                    <a:pos x="245" y="525"/>
                  </a:cxn>
                  <a:cxn ang="0">
                    <a:pos x="319" y="485"/>
                  </a:cxn>
                  <a:cxn ang="0">
                    <a:pos x="337" y="426"/>
                  </a:cxn>
                  <a:cxn ang="0">
                    <a:pos x="363" y="240"/>
                  </a:cxn>
                  <a:cxn ang="0">
                    <a:pos x="372" y="166"/>
                  </a:cxn>
                  <a:cxn ang="0">
                    <a:pos x="371" y="68"/>
                  </a:cxn>
                  <a:cxn ang="0">
                    <a:pos x="337" y="21"/>
                  </a:cxn>
                  <a:cxn ang="0">
                    <a:pos x="321" y="26"/>
                  </a:cxn>
                  <a:cxn ang="0">
                    <a:pos x="268" y="19"/>
                  </a:cxn>
                  <a:cxn ang="0">
                    <a:pos x="224" y="58"/>
                  </a:cxn>
                  <a:cxn ang="0">
                    <a:pos x="151" y="33"/>
                  </a:cxn>
                  <a:cxn ang="0">
                    <a:pos x="83" y="58"/>
                  </a:cxn>
                </a:cxnLst>
                <a:rect l="0" t="0" r="r" b="b"/>
                <a:pathLst>
                  <a:path w="380" h="845">
                    <a:moveTo>
                      <a:pt x="81" y="28"/>
                    </a:moveTo>
                    <a:lnTo>
                      <a:pt x="65" y="24"/>
                    </a:lnTo>
                    <a:lnTo>
                      <a:pt x="69" y="40"/>
                    </a:lnTo>
                    <a:lnTo>
                      <a:pt x="67" y="58"/>
                    </a:lnTo>
                    <a:lnTo>
                      <a:pt x="42" y="52"/>
                    </a:lnTo>
                    <a:lnTo>
                      <a:pt x="47" y="77"/>
                    </a:lnTo>
                    <a:lnTo>
                      <a:pt x="45" y="109"/>
                    </a:lnTo>
                    <a:lnTo>
                      <a:pt x="36" y="140"/>
                    </a:lnTo>
                    <a:lnTo>
                      <a:pt x="39" y="164"/>
                    </a:lnTo>
                    <a:lnTo>
                      <a:pt x="22" y="228"/>
                    </a:lnTo>
                    <a:lnTo>
                      <a:pt x="7" y="291"/>
                    </a:lnTo>
                    <a:lnTo>
                      <a:pt x="6" y="369"/>
                    </a:lnTo>
                    <a:lnTo>
                      <a:pt x="7" y="422"/>
                    </a:lnTo>
                    <a:lnTo>
                      <a:pt x="1" y="455"/>
                    </a:lnTo>
                    <a:lnTo>
                      <a:pt x="0" y="486"/>
                    </a:lnTo>
                    <a:lnTo>
                      <a:pt x="16" y="522"/>
                    </a:lnTo>
                    <a:lnTo>
                      <a:pt x="10" y="546"/>
                    </a:lnTo>
                    <a:lnTo>
                      <a:pt x="7" y="600"/>
                    </a:lnTo>
                    <a:lnTo>
                      <a:pt x="16" y="667"/>
                    </a:lnTo>
                    <a:lnTo>
                      <a:pt x="27" y="727"/>
                    </a:lnTo>
                    <a:lnTo>
                      <a:pt x="18" y="765"/>
                    </a:lnTo>
                    <a:lnTo>
                      <a:pt x="22" y="813"/>
                    </a:lnTo>
                    <a:lnTo>
                      <a:pt x="57" y="834"/>
                    </a:lnTo>
                    <a:lnTo>
                      <a:pt x="89" y="844"/>
                    </a:lnTo>
                    <a:lnTo>
                      <a:pt x="136" y="839"/>
                    </a:lnTo>
                    <a:lnTo>
                      <a:pt x="139" y="741"/>
                    </a:lnTo>
                    <a:lnTo>
                      <a:pt x="131" y="709"/>
                    </a:lnTo>
                    <a:lnTo>
                      <a:pt x="139" y="597"/>
                    </a:lnTo>
                    <a:lnTo>
                      <a:pt x="133" y="530"/>
                    </a:lnTo>
                    <a:lnTo>
                      <a:pt x="91" y="540"/>
                    </a:lnTo>
                    <a:lnTo>
                      <a:pt x="56" y="543"/>
                    </a:lnTo>
                    <a:lnTo>
                      <a:pt x="42" y="541"/>
                    </a:lnTo>
                    <a:lnTo>
                      <a:pt x="69" y="538"/>
                    </a:lnTo>
                    <a:lnTo>
                      <a:pt x="111" y="530"/>
                    </a:lnTo>
                    <a:lnTo>
                      <a:pt x="133" y="515"/>
                    </a:lnTo>
                    <a:lnTo>
                      <a:pt x="91" y="524"/>
                    </a:lnTo>
                    <a:lnTo>
                      <a:pt x="57" y="530"/>
                    </a:lnTo>
                    <a:lnTo>
                      <a:pt x="31" y="527"/>
                    </a:lnTo>
                    <a:lnTo>
                      <a:pt x="27" y="520"/>
                    </a:lnTo>
                    <a:lnTo>
                      <a:pt x="44" y="522"/>
                    </a:lnTo>
                    <a:lnTo>
                      <a:pt x="93" y="517"/>
                    </a:lnTo>
                    <a:lnTo>
                      <a:pt x="135" y="502"/>
                    </a:lnTo>
                    <a:lnTo>
                      <a:pt x="103" y="506"/>
                    </a:lnTo>
                    <a:lnTo>
                      <a:pt x="62" y="509"/>
                    </a:lnTo>
                    <a:lnTo>
                      <a:pt x="33" y="502"/>
                    </a:lnTo>
                    <a:lnTo>
                      <a:pt x="119" y="496"/>
                    </a:lnTo>
                    <a:lnTo>
                      <a:pt x="133" y="485"/>
                    </a:lnTo>
                    <a:lnTo>
                      <a:pt x="85" y="485"/>
                    </a:lnTo>
                    <a:lnTo>
                      <a:pt x="42" y="481"/>
                    </a:lnTo>
                    <a:lnTo>
                      <a:pt x="33" y="473"/>
                    </a:lnTo>
                    <a:lnTo>
                      <a:pt x="101" y="478"/>
                    </a:lnTo>
                    <a:lnTo>
                      <a:pt x="136" y="471"/>
                    </a:lnTo>
                    <a:lnTo>
                      <a:pt x="101" y="449"/>
                    </a:lnTo>
                    <a:lnTo>
                      <a:pt x="71" y="424"/>
                    </a:lnTo>
                    <a:lnTo>
                      <a:pt x="50" y="395"/>
                    </a:lnTo>
                    <a:lnTo>
                      <a:pt x="39" y="376"/>
                    </a:lnTo>
                    <a:lnTo>
                      <a:pt x="65" y="405"/>
                    </a:lnTo>
                    <a:lnTo>
                      <a:pt x="91" y="420"/>
                    </a:lnTo>
                    <a:lnTo>
                      <a:pt x="122" y="439"/>
                    </a:lnTo>
                    <a:lnTo>
                      <a:pt x="141" y="438"/>
                    </a:lnTo>
                    <a:lnTo>
                      <a:pt x="151" y="394"/>
                    </a:lnTo>
                    <a:lnTo>
                      <a:pt x="165" y="333"/>
                    </a:lnTo>
                    <a:lnTo>
                      <a:pt x="174" y="276"/>
                    </a:lnTo>
                    <a:lnTo>
                      <a:pt x="184" y="255"/>
                    </a:lnTo>
                    <a:lnTo>
                      <a:pt x="236" y="233"/>
                    </a:lnTo>
                    <a:lnTo>
                      <a:pt x="200" y="263"/>
                    </a:lnTo>
                    <a:lnTo>
                      <a:pt x="198" y="352"/>
                    </a:lnTo>
                    <a:lnTo>
                      <a:pt x="198" y="408"/>
                    </a:lnTo>
                    <a:lnTo>
                      <a:pt x="202" y="418"/>
                    </a:lnTo>
                    <a:lnTo>
                      <a:pt x="244" y="426"/>
                    </a:lnTo>
                    <a:lnTo>
                      <a:pt x="210" y="427"/>
                    </a:lnTo>
                    <a:lnTo>
                      <a:pt x="200" y="432"/>
                    </a:lnTo>
                    <a:lnTo>
                      <a:pt x="192" y="459"/>
                    </a:lnTo>
                    <a:lnTo>
                      <a:pt x="220" y="460"/>
                    </a:lnTo>
                    <a:lnTo>
                      <a:pt x="232" y="457"/>
                    </a:lnTo>
                    <a:lnTo>
                      <a:pt x="188" y="469"/>
                    </a:lnTo>
                    <a:lnTo>
                      <a:pt x="194" y="481"/>
                    </a:lnTo>
                    <a:lnTo>
                      <a:pt x="228" y="480"/>
                    </a:lnTo>
                    <a:lnTo>
                      <a:pt x="248" y="473"/>
                    </a:lnTo>
                    <a:lnTo>
                      <a:pt x="275" y="473"/>
                    </a:lnTo>
                    <a:lnTo>
                      <a:pt x="242" y="483"/>
                    </a:lnTo>
                    <a:lnTo>
                      <a:pt x="198" y="494"/>
                    </a:lnTo>
                    <a:lnTo>
                      <a:pt x="192" y="519"/>
                    </a:lnTo>
                    <a:lnTo>
                      <a:pt x="194" y="541"/>
                    </a:lnTo>
                    <a:lnTo>
                      <a:pt x="200" y="557"/>
                    </a:lnTo>
                    <a:lnTo>
                      <a:pt x="196" y="589"/>
                    </a:lnTo>
                    <a:lnTo>
                      <a:pt x="186" y="648"/>
                    </a:lnTo>
                    <a:lnTo>
                      <a:pt x="194" y="704"/>
                    </a:lnTo>
                    <a:lnTo>
                      <a:pt x="182" y="756"/>
                    </a:lnTo>
                    <a:lnTo>
                      <a:pt x="192" y="811"/>
                    </a:lnTo>
                    <a:lnTo>
                      <a:pt x="230" y="818"/>
                    </a:lnTo>
                    <a:lnTo>
                      <a:pt x="262" y="820"/>
                    </a:lnTo>
                    <a:lnTo>
                      <a:pt x="294" y="805"/>
                    </a:lnTo>
                    <a:lnTo>
                      <a:pt x="300" y="756"/>
                    </a:lnTo>
                    <a:lnTo>
                      <a:pt x="291" y="725"/>
                    </a:lnTo>
                    <a:lnTo>
                      <a:pt x="317" y="620"/>
                    </a:lnTo>
                    <a:lnTo>
                      <a:pt x="323" y="590"/>
                    </a:lnTo>
                    <a:lnTo>
                      <a:pt x="323" y="555"/>
                    </a:lnTo>
                    <a:lnTo>
                      <a:pt x="321" y="527"/>
                    </a:lnTo>
                    <a:lnTo>
                      <a:pt x="300" y="532"/>
                    </a:lnTo>
                    <a:lnTo>
                      <a:pt x="269" y="534"/>
                    </a:lnTo>
                    <a:lnTo>
                      <a:pt x="245" y="525"/>
                    </a:lnTo>
                    <a:lnTo>
                      <a:pt x="289" y="520"/>
                    </a:lnTo>
                    <a:lnTo>
                      <a:pt x="327" y="511"/>
                    </a:lnTo>
                    <a:lnTo>
                      <a:pt x="319" y="485"/>
                    </a:lnTo>
                    <a:lnTo>
                      <a:pt x="329" y="462"/>
                    </a:lnTo>
                    <a:lnTo>
                      <a:pt x="323" y="441"/>
                    </a:lnTo>
                    <a:lnTo>
                      <a:pt x="337" y="426"/>
                    </a:lnTo>
                    <a:lnTo>
                      <a:pt x="341" y="357"/>
                    </a:lnTo>
                    <a:lnTo>
                      <a:pt x="351" y="261"/>
                    </a:lnTo>
                    <a:lnTo>
                      <a:pt x="363" y="240"/>
                    </a:lnTo>
                    <a:lnTo>
                      <a:pt x="353" y="223"/>
                    </a:lnTo>
                    <a:lnTo>
                      <a:pt x="365" y="198"/>
                    </a:lnTo>
                    <a:lnTo>
                      <a:pt x="372" y="166"/>
                    </a:lnTo>
                    <a:lnTo>
                      <a:pt x="379" y="133"/>
                    </a:lnTo>
                    <a:lnTo>
                      <a:pt x="377" y="100"/>
                    </a:lnTo>
                    <a:lnTo>
                      <a:pt x="371" y="68"/>
                    </a:lnTo>
                    <a:lnTo>
                      <a:pt x="353" y="41"/>
                    </a:lnTo>
                    <a:lnTo>
                      <a:pt x="353" y="11"/>
                    </a:lnTo>
                    <a:lnTo>
                      <a:pt x="337" y="21"/>
                    </a:lnTo>
                    <a:lnTo>
                      <a:pt x="337" y="0"/>
                    </a:lnTo>
                    <a:lnTo>
                      <a:pt x="319" y="3"/>
                    </a:lnTo>
                    <a:lnTo>
                      <a:pt x="321" y="26"/>
                    </a:lnTo>
                    <a:lnTo>
                      <a:pt x="297" y="37"/>
                    </a:lnTo>
                    <a:lnTo>
                      <a:pt x="274" y="45"/>
                    </a:lnTo>
                    <a:lnTo>
                      <a:pt x="268" y="19"/>
                    </a:lnTo>
                    <a:lnTo>
                      <a:pt x="250" y="23"/>
                    </a:lnTo>
                    <a:lnTo>
                      <a:pt x="260" y="52"/>
                    </a:lnTo>
                    <a:lnTo>
                      <a:pt x="224" y="58"/>
                    </a:lnTo>
                    <a:lnTo>
                      <a:pt x="188" y="62"/>
                    </a:lnTo>
                    <a:lnTo>
                      <a:pt x="156" y="62"/>
                    </a:lnTo>
                    <a:lnTo>
                      <a:pt x="151" y="33"/>
                    </a:lnTo>
                    <a:lnTo>
                      <a:pt x="136" y="31"/>
                    </a:lnTo>
                    <a:lnTo>
                      <a:pt x="139" y="62"/>
                    </a:lnTo>
                    <a:lnTo>
                      <a:pt x="83" y="58"/>
                    </a:lnTo>
                    <a:lnTo>
                      <a:pt x="81" y="28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71" name="Freeform 131"/>
              <p:cNvSpPr>
                <a:spLocks/>
              </p:cNvSpPr>
              <p:nvPr/>
            </p:nvSpPr>
            <p:spPr bwMode="auto">
              <a:xfrm>
                <a:off x="4989" y="2348"/>
                <a:ext cx="145" cy="3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3" y="14"/>
                  </a:cxn>
                  <a:cxn ang="0">
                    <a:pos x="84" y="2"/>
                  </a:cxn>
                  <a:cxn ang="0">
                    <a:pos x="144" y="0"/>
                  </a:cxn>
                  <a:cxn ang="0">
                    <a:pos x="78" y="11"/>
                  </a:cxn>
                  <a:cxn ang="0">
                    <a:pos x="0" y="33"/>
                  </a:cxn>
                </a:cxnLst>
                <a:rect l="0" t="0" r="r" b="b"/>
                <a:pathLst>
                  <a:path w="145" h="34">
                    <a:moveTo>
                      <a:pt x="0" y="33"/>
                    </a:moveTo>
                    <a:lnTo>
                      <a:pt x="43" y="14"/>
                    </a:lnTo>
                    <a:lnTo>
                      <a:pt x="84" y="2"/>
                    </a:lnTo>
                    <a:lnTo>
                      <a:pt x="144" y="0"/>
                    </a:lnTo>
                    <a:lnTo>
                      <a:pt x="78" y="11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72" name="Freeform 132"/>
              <p:cNvSpPr>
                <a:spLocks/>
              </p:cNvSpPr>
              <p:nvPr/>
            </p:nvSpPr>
            <p:spPr bwMode="auto">
              <a:xfrm>
                <a:off x="5015" y="2556"/>
                <a:ext cx="81" cy="14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32" y="8"/>
                  </a:cxn>
                  <a:cxn ang="0">
                    <a:pos x="0" y="11"/>
                  </a:cxn>
                  <a:cxn ang="0">
                    <a:pos x="32" y="13"/>
                  </a:cxn>
                  <a:cxn ang="0">
                    <a:pos x="80" y="0"/>
                  </a:cxn>
                </a:cxnLst>
                <a:rect l="0" t="0" r="r" b="b"/>
                <a:pathLst>
                  <a:path w="81" h="14">
                    <a:moveTo>
                      <a:pt x="80" y="0"/>
                    </a:moveTo>
                    <a:lnTo>
                      <a:pt x="32" y="8"/>
                    </a:lnTo>
                    <a:lnTo>
                      <a:pt x="0" y="11"/>
                    </a:lnTo>
                    <a:lnTo>
                      <a:pt x="32" y="13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73" name="Freeform 133"/>
              <p:cNvSpPr>
                <a:spLocks/>
              </p:cNvSpPr>
              <p:nvPr/>
            </p:nvSpPr>
            <p:spPr bwMode="auto">
              <a:xfrm>
                <a:off x="4987" y="2605"/>
                <a:ext cx="103" cy="45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40" y="14"/>
                  </a:cxn>
                  <a:cxn ang="0">
                    <a:pos x="9" y="28"/>
                  </a:cxn>
                  <a:cxn ang="0">
                    <a:pos x="0" y="44"/>
                  </a:cxn>
                  <a:cxn ang="0">
                    <a:pos x="22" y="31"/>
                  </a:cxn>
                  <a:cxn ang="0">
                    <a:pos x="52" y="19"/>
                  </a:cxn>
                  <a:cxn ang="0">
                    <a:pos x="102" y="0"/>
                  </a:cxn>
                </a:cxnLst>
                <a:rect l="0" t="0" r="r" b="b"/>
                <a:pathLst>
                  <a:path w="103" h="45">
                    <a:moveTo>
                      <a:pt x="102" y="0"/>
                    </a:moveTo>
                    <a:lnTo>
                      <a:pt x="40" y="14"/>
                    </a:lnTo>
                    <a:lnTo>
                      <a:pt x="9" y="28"/>
                    </a:lnTo>
                    <a:lnTo>
                      <a:pt x="0" y="44"/>
                    </a:lnTo>
                    <a:lnTo>
                      <a:pt x="22" y="31"/>
                    </a:lnTo>
                    <a:lnTo>
                      <a:pt x="52" y="19"/>
                    </a:lnTo>
                    <a:lnTo>
                      <a:pt x="102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74" name="Freeform 134"/>
              <p:cNvSpPr>
                <a:spLocks/>
              </p:cNvSpPr>
              <p:nvPr/>
            </p:nvSpPr>
            <p:spPr bwMode="auto">
              <a:xfrm>
                <a:off x="5005" y="2366"/>
                <a:ext cx="93" cy="99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65" y="37"/>
                  </a:cxn>
                  <a:cxn ang="0">
                    <a:pos x="23" y="78"/>
                  </a:cxn>
                  <a:cxn ang="0">
                    <a:pos x="0" y="98"/>
                  </a:cxn>
                  <a:cxn ang="0">
                    <a:pos x="40" y="76"/>
                  </a:cxn>
                  <a:cxn ang="0">
                    <a:pos x="63" y="49"/>
                  </a:cxn>
                  <a:cxn ang="0">
                    <a:pos x="92" y="0"/>
                  </a:cxn>
                </a:cxnLst>
                <a:rect l="0" t="0" r="r" b="b"/>
                <a:pathLst>
                  <a:path w="93" h="99">
                    <a:moveTo>
                      <a:pt x="92" y="0"/>
                    </a:moveTo>
                    <a:lnTo>
                      <a:pt x="65" y="37"/>
                    </a:lnTo>
                    <a:lnTo>
                      <a:pt x="23" y="78"/>
                    </a:lnTo>
                    <a:lnTo>
                      <a:pt x="0" y="98"/>
                    </a:lnTo>
                    <a:lnTo>
                      <a:pt x="40" y="76"/>
                    </a:lnTo>
                    <a:lnTo>
                      <a:pt x="63" y="49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75" name="Freeform 135"/>
              <p:cNvSpPr>
                <a:spLocks/>
              </p:cNvSpPr>
              <p:nvPr/>
            </p:nvSpPr>
            <p:spPr bwMode="auto">
              <a:xfrm>
                <a:off x="4873" y="2218"/>
                <a:ext cx="146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9"/>
                  </a:cxn>
                  <a:cxn ang="0">
                    <a:pos x="102" y="10"/>
                  </a:cxn>
                  <a:cxn ang="0">
                    <a:pos x="145" y="5"/>
                  </a:cxn>
                  <a:cxn ang="0">
                    <a:pos x="101" y="5"/>
                  </a:cxn>
                  <a:cxn ang="0">
                    <a:pos x="0" y="0"/>
                  </a:cxn>
                </a:cxnLst>
                <a:rect l="0" t="0" r="r" b="b"/>
                <a:pathLst>
                  <a:path w="146" h="11">
                    <a:moveTo>
                      <a:pt x="0" y="0"/>
                    </a:moveTo>
                    <a:lnTo>
                      <a:pt x="50" y="9"/>
                    </a:lnTo>
                    <a:lnTo>
                      <a:pt x="102" y="10"/>
                    </a:lnTo>
                    <a:lnTo>
                      <a:pt x="145" y="5"/>
                    </a:lnTo>
                    <a:lnTo>
                      <a:pt x="101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76" name="Freeform 136"/>
              <p:cNvSpPr>
                <a:spLocks/>
              </p:cNvSpPr>
              <p:nvPr/>
            </p:nvSpPr>
            <p:spPr bwMode="auto">
              <a:xfrm>
                <a:off x="4879" y="2200"/>
                <a:ext cx="188" cy="177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180" y="45"/>
                  </a:cxn>
                  <a:cxn ang="0">
                    <a:pos x="162" y="92"/>
                  </a:cxn>
                  <a:cxn ang="0">
                    <a:pos x="134" y="133"/>
                  </a:cxn>
                  <a:cxn ang="0">
                    <a:pos x="107" y="142"/>
                  </a:cxn>
                  <a:cxn ang="0">
                    <a:pos x="66" y="155"/>
                  </a:cxn>
                  <a:cxn ang="0">
                    <a:pos x="0" y="176"/>
                  </a:cxn>
                  <a:cxn ang="0">
                    <a:pos x="68" y="162"/>
                  </a:cxn>
                  <a:cxn ang="0">
                    <a:pos x="105" y="148"/>
                  </a:cxn>
                  <a:cxn ang="0">
                    <a:pos x="152" y="130"/>
                  </a:cxn>
                  <a:cxn ang="0">
                    <a:pos x="166" y="97"/>
                  </a:cxn>
                  <a:cxn ang="0">
                    <a:pos x="181" y="64"/>
                  </a:cxn>
                  <a:cxn ang="0">
                    <a:pos x="187" y="45"/>
                  </a:cxn>
                  <a:cxn ang="0">
                    <a:pos x="180" y="0"/>
                  </a:cxn>
                </a:cxnLst>
                <a:rect l="0" t="0" r="r" b="b"/>
                <a:pathLst>
                  <a:path w="188" h="177">
                    <a:moveTo>
                      <a:pt x="180" y="0"/>
                    </a:moveTo>
                    <a:lnTo>
                      <a:pt x="180" y="45"/>
                    </a:lnTo>
                    <a:lnTo>
                      <a:pt x="162" y="92"/>
                    </a:lnTo>
                    <a:lnTo>
                      <a:pt x="134" y="133"/>
                    </a:lnTo>
                    <a:lnTo>
                      <a:pt x="107" y="142"/>
                    </a:lnTo>
                    <a:lnTo>
                      <a:pt x="66" y="155"/>
                    </a:lnTo>
                    <a:lnTo>
                      <a:pt x="0" y="176"/>
                    </a:lnTo>
                    <a:lnTo>
                      <a:pt x="68" y="162"/>
                    </a:lnTo>
                    <a:lnTo>
                      <a:pt x="105" y="148"/>
                    </a:lnTo>
                    <a:lnTo>
                      <a:pt x="152" y="130"/>
                    </a:lnTo>
                    <a:lnTo>
                      <a:pt x="166" y="97"/>
                    </a:lnTo>
                    <a:lnTo>
                      <a:pt x="181" y="64"/>
                    </a:lnTo>
                    <a:lnTo>
                      <a:pt x="187" y="45"/>
                    </a:lnTo>
                    <a:lnTo>
                      <a:pt x="180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77" name="Freeform 137"/>
              <p:cNvSpPr>
                <a:spLocks/>
              </p:cNvSpPr>
              <p:nvPr/>
            </p:nvSpPr>
            <p:spPr bwMode="auto">
              <a:xfrm>
                <a:off x="4862" y="2253"/>
                <a:ext cx="107" cy="8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44"/>
                  </a:cxn>
                  <a:cxn ang="0">
                    <a:pos x="25" y="71"/>
                  </a:cxn>
                  <a:cxn ang="0">
                    <a:pos x="106" y="76"/>
                  </a:cxn>
                  <a:cxn ang="0">
                    <a:pos x="60" y="79"/>
                  </a:cxn>
                  <a:cxn ang="0">
                    <a:pos x="6" y="78"/>
                  </a:cxn>
                  <a:cxn ang="0">
                    <a:pos x="0" y="51"/>
                  </a:cxn>
                  <a:cxn ang="0">
                    <a:pos x="17" y="0"/>
                  </a:cxn>
                </a:cxnLst>
                <a:rect l="0" t="0" r="r" b="b"/>
                <a:pathLst>
                  <a:path w="107" h="80">
                    <a:moveTo>
                      <a:pt x="17" y="0"/>
                    </a:moveTo>
                    <a:lnTo>
                      <a:pt x="10" y="44"/>
                    </a:lnTo>
                    <a:lnTo>
                      <a:pt x="25" y="71"/>
                    </a:lnTo>
                    <a:lnTo>
                      <a:pt x="106" y="76"/>
                    </a:lnTo>
                    <a:lnTo>
                      <a:pt x="60" y="79"/>
                    </a:lnTo>
                    <a:lnTo>
                      <a:pt x="6" y="78"/>
                    </a:lnTo>
                    <a:lnTo>
                      <a:pt x="0" y="51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78" name="Freeform 138"/>
              <p:cNvSpPr>
                <a:spLocks/>
              </p:cNvSpPr>
              <p:nvPr/>
            </p:nvSpPr>
            <p:spPr bwMode="auto">
              <a:xfrm>
                <a:off x="5093" y="2183"/>
                <a:ext cx="54" cy="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35" y="22"/>
                  </a:cxn>
                  <a:cxn ang="0">
                    <a:pos x="53" y="0"/>
                  </a:cxn>
                  <a:cxn ang="0">
                    <a:pos x="35" y="8"/>
                  </a:cxn>
                  <a:cxn ang="0">
                    <a:pos x="0" y="28"/>
                  </a:cxn>
                </a:cxnLst>
                <a:rect l="0" t="0" r="r" b="b"/>
                <a:pathLst>
                  <a:path w="54" h="29">
                    <a:moveTo>
                      <a:pt x="0" y="28"/>
                    </a:moveTo>
                    <a:lnTo>
                      <a:pt x="35" y="22"/>
                    </a:lnTo>
                    <a:lnTo>
                      <a:pt x="53" y="0"/>
                    </a:lnTo>
                    <a:lnTo>
                      <a:pt x="35" y="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79" name="Freeform 139"/>
              <p:cNvSpPr>
                <a:spLocks/>
              </p:cNvSpPr>
              <p:nvPr/>
            </p:nvSpPr>
            <p:spPr bwMode="auto">
              <a:xfrm>
                <a:off x="5079" y="2209"/>
                <a:ext cx="71" cy="115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70" y="44"/>
                  </a:cxn>
                  <a:cxn ang="0">
                    <a:pos x="55" y="80"/>
                  </a:cxn>
                  <a:cxn ang="0">
                    <a:pos x="30" y="107"/>
                  </a:cxn>
                  <a:cxn ang="0">
                    <a:pos x="0" y="114"/>
                  </a:cxn>
                  <a:cxn ang="0">
                    <a:pos x="40" y="90"/>
                  </a:cxn>
                  <a:cxn ang="0">
                    <a:pos x="61" y="53"/>
                  </a:cxn>
                  <a:cxn ang="0">
                    <a:pos x="68" y="0"/>
                  </a:cxn>
                </a:cxnLst>
                <a:rect l="0" t="0" r="r" b="b"/>
                <a:pathLst>
                  <a:path w="71" h="115">
                    <a:moveTo>
                      <a:pt x="68" y="0"/>
                    </a:moveTo>
                    <a:lnTo>
                      <a:pt x="70" y="44"/>
                    </a:lnTo>
                    <a:lnTo>
                      <a:pt x="55" y="80"/>
                    </a:lnTo>
                    <a:lnTo>
                      <a:pt x="30" y="107"/>
                    </a:lnTo>
                    <a:lnTo>
                      <a:pt x="0" y="114"/>
                    </a:lnTo>
                    <a:lnTo>
                      <a:pt x="40" y="90"/>
                    </a:lnTo>
                    <a:lnTo>
                      <a:pt x="61" y="53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0" name="Freeform 140"/>
              <p:cNvSpPr>
                <a:spLocks/>
              </p:cNvSpPr>
              <p:nvPr/>
            </p:nvSpPr>
            <p:spPr bwMode="auto">
              <a:xfrm>
                <a:off x="4936" y="2184"/>
                <a:ext cx="85" cy="13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44" y="8"/>
                  </a:cxn>
                  <a:cxn ang="0">
                    <a:pos x="0" y="12"/>
                  </a:cxn>
                  <a:cxn ang="0">
                    <a:pos x="42" y="4"/>
                  </a:cxn>
                  <a:cxn ang="0">
                    <a:pos x="84" y="0"/>
                  </a:cxn>
                </a:cxnLst>
                <a:rect l="0" t="0" r="r" b="b"/>
                <a:pathLst>
                  <a:path w="85" h="13">
                    <a:moveTo>
                      <a:pt x="84" y="0"/>
                    </a:moveTo>
                    <a:lnTo>
                      <a:pt x="44" y="8"/>
                    </a:lnTo>
                    <a:lnTo>
                      <a:pt x="0" y="12"/>
                    </a:lnTo>
                    <a:lnTo>
                      <a:pt x="42" y="4"/>
                    </a:lnTo>
                    <a:lnTo>
                      <a:pt x="84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1" name="Freeform 141"/>
              <p:cNvSpPr>
                <a:spLocks/>
              </p:cNvSpPr>
              <p:nvPr/>
            </p:nvSpPr>
            <p:spPr bwMode="auto">
              <a:xfrm>
                <a:off x="4820" y="2397"/>
                <a:ext cx="135" cy="42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99" y="18"/>
                  </a:cxn>
                  <a:cxn ang="0">
                    <a:pos x="46" y="32"/>
                  </a:cxn>
                  <a:cxn ang="0">
                    <a:pos x="0" y="37"/>
                  </a:cxn>
                  <a:cxn ang="0">
                    <a:pos x="43" y="41"/>
                  </a:cxn>
                  <a:cxn ang="0">
                    <a:pos x="95" y="32"/>
                  </a:cxn>
                  <a:cxn ang="0">
                    <a:pos x="134" y="0"/>
                  </a:cxn>
                </a:cxnLst>
                <a:rect l="0" t="0" r="r" b="b"/>
                <a:pathLst>
                  <a:path w="135" h="42">
                    <a:moveTo>
                      <a:pt x="134" y="0"/>
                    </a:moveTo>
                    <a:lnTo>
                      <a:pt x="99" y="18"/>
                    </a:lnTo>
                    <a:lnTo>
                      <a:pt x="46" y="32"/>
                    </a:lnTo>
                    <a:lnTo>
                      <a:pt x="0" y="37"/>
                    </a:lnTo>
                    <a:lnTo>
                      <a:pt x="43" y="41"/>
                    </a:lnTo>
                    <a:lnTo>
                      <a:pt x="95" y="3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2" name="Freeform 142"/>
              <p:cNvSpPr>
                <a:spLocks/>
              </p:cNvSpPr>
              <p:nvPr/>
            </p:nvSpPr>
            <p:spPr bwMode="auto">
              <a:xfrm>
                <a:off x="4774" y="2178"/>
                <a:ext cx="51" cy="477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0" y="21"/>
                  </a:cxn>
                  <a:cxn ang="0">
                    <a:pos x="50" y="52"/>
                  </a:cxn>
                  <a:cxn ang="0">
                    <a:pos x="35" y="78"/>
                  </a:cxn>
                  <a:cxn ang="0">
                    <a:pos x="40" y="110"/>
                  </a:cxn>
                  <a:cxn ang="0">
                    <a:pos x="22" y="177"/>
                  </a:cxn>
                  <a:cxn ang="0">
                    <a:pos x="11" y="237"/>
                  </a:cxn>
                  <a:cxn ang="0">
                    <a:pos x="11" y="300"/>
                  </a:cxn>
                  <a:cxn ang="0">
                    <a:pos x="11" y="352"/>
                  </a:cxn>
                  <a:cxn ang="0">
                    <a:pos x="9" y="371"/>
                  </a:cxn>
                  <a:cxn ang="0">
                    <a:pos x="7" y="399"/>
                  </a:cxn>
                  <a:cxn ang="0">
                    <a:pos x="6" y="428"/>
                  </a:cxn>
                  <a:cxn ang="0">
                    <a:pos x="15" y="453"/>
                  </a:cxn>
                  <a:cxn ang="0">
                    <a:pos x="11" y="476"/>
                  </a:cxn>
                  <a:cxn ang="0">
                    <a:pos x="0" y="450"/>
                  </a:cxn>
                  <a:cxn ang="0">
                    <a:pos x="1" y="418"/>
                  </a:cxn>
                  <a:cxn ang="0">
                    <a:pos x="7" y="371"/>
                  </a:cxn>
                  <a:cxn ang="0">
                    <a:pos x="7" y="322"/>
                  </a:cxn>
                  <a:cxn ang="0">
                    <a:pos x="6" y="268"/>
                  </a:cxn>
                  <a:cxn ang="0">
                    <a:pos x="7" y="214"/>
                  </a:cxn>
                  <a:cxn ang="0">
                    <a:pos x="20" y="156"/>
                  </a:cxn>
                  <a:cxn ang="0">
                    <a:pos x="31" y="115"/>
                  </a:cxn>
                  <a:cxn ang="0">
                    <a:pos x="29" y="78"/>
                  </a:cxn>
                  <a:cxn ang="0">
                    <a:pos x="44" y="50"/>
                  </a:cxn>
                  <a:cxn ang="0">
                    <a:pos x="44" y="0"/>
                  </a:cxn>
                </a:cxnLst>
                <a:rect l="0" t="0" r="r" b="b"/>
                <a:pathLst>
                  <a:path w="51" h="477">
                    <a:moveTo>
                      <a:pt x="44" y="0"/>
                    </a:moveTo>
                    <a:lnTo>
                      <a:pt x="50" y="21"/>
                    </a:lnTo>
                    <a:lnTo>
                      <a:pt x="50" y="52"/>
                    </a:lnTo>
                    <a:lnTo>
                      <a:pt x="35" y="78"/>
                    </a:lnTo>
                    <a:lnTo>
                      <a:pt x="40" y="110"/>
                    </a:lnTo>
                    <a:lnTo>
                      <a:pt x="22" y="177"/>
                    </a:lnTo>
                    <a:lnTo>
                      <a:pt x="11" y="237"/>
                    </a:lnTo>
                    <a:lnTo>
                      <a:pt x="11" y="300"/>
                    </a:lnTo>
                    <a:lnTo>
                      <a:pt x="11" y="352"/>
                    </a:lnTo>
                    <a:lnTo>
                      <a:pt x="9" y="371"/>
                    </a:lnTo>
                    <a:lnTo>
                      <a:pt x="7" y="399"/>
                    </a:lnTo>
                    <a:lnTo>
                      <a:pt x="6" y="428"/>
                    </a:lnTo>
                    <a:lnTo>
                      <a:pt x="15" y="453"/>
                    </a:lnTo>
                    <a:lnTo>
                      <a:pt x="11" y="476"/>
                    </a:lnTo>
                    <a:lnTo>
                      <a:pt x="0" y="450"/>
                    </a:lnTo>
                    <a:lnTo>
                      <a:pt x="1" y="418"/>
                    </a:lnTo>
                    <a:lnTo>
                      <a:pt x="7" y="371"/>
                    </a:lnTo>
                    <a:lnTo>
                      <a:pt x="7" y="322"/>
                    </a:lnTo>
                    <a:lnTo>
                      <a:pt x="6" y="268"/>
                    </a:lnTo>
                    <a:lnTo>
                      <a:pt x="7" y="214"/>
                    </a:lnTo>
                    <a:lnTo>
                      <a:pt x="20" y="156"/>
                    </a:lnTo>
                    <a:lnTo>
                      <a:pt x="31" y="115"/>
                    </a:lnTo>
                    <a:lnTo>
                      <a:pt x="29" y="78"/>
                    </a:lnTo>
                    <a:lnTo>
                      <a:pt x="44" y="50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3" name="Freeform 143"/>
              <p:cNvSpPr>
                <a:spLocks/>
              </p:cNvSpPr>
              <p:nvPr/>
            </p:nvSpPr>
            <p:spPr bwMode="auto">
              <a:xfrm>
                <a:off x="4989" y="2848"/>
                <a:ext cx="80" cy="35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56" y="16"/>
                  </a:cxn>
                  <a:cxn ang="0">
                    <a:pos x="20" y="29"/>
                  </a:cxn>
                  <a:cxn ang="0">
                    <a:pos x="0" y="34"/>
                  </a:cxn>
                  <a:cxn ang="0">
                    <a:pos x="47" y="31"/>
                  </a:cxn>
                  <a:cxn ang="0">
                    <a:pos x="54" y="25"/>
                  </a:cxn>
                  <a:cxn ang="0">
                    <a:pos x="79" y="0"/>
                  </a:cxn>
                </a:cxnLst>
                <a:rect l="0" t="0" r="r" b="b"/>
                <a:pathLst>
                  <a:path w="80" h="35">
                    <a:moveTo>
                      <a:pt x="79" y="0"/>
                    </a:moveTo>
                    <a:lnTo>
                      <a:pt x="56" y="16"/>
                    </a:lnTo>
                    <a:lnTo>
                      <a:pt x="20" y="29"/>
                    </a:lnTo>
                    <a:lnTo>
                      <a:pt x="0" y="34"/>
                    </a:lnTo>
                    <a:lnTo>
                      <a:pt x="47" y="31"/>
                    </a:lnTo>
                    <a:lnTo>
                      <a:pt x="54" y="25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4" name="Freeform 144"/>
              <p:cNvSpPr>
                <a:spLocks/>
              </p:cNvSpPr>
              <p:nvPr/>
            </p:nvSpPr>
            <p:spPr bwMode="auto">
              <a:xfrm>
                <a:off x="4972" y="2742"/>
                <a:ext cx="124" cy="130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01" y="36"/>
                  </a:cxn>
                  <a:cxn ang="0">
                    <a:pos x="78" y="64"/>
                  </a:cxn>
                  <a:cxn ang="0">
                    <a:pos x="49" y="87"/>
                  </a:cxn>
                  <a:cxn ang="0">
                    <a:pos x="20" y="103"/>
                  </a:cxn>
                  <a:cxn ang="0">
                    <a:pos x="8" y="108"/>
                  </a:cxn>
                  <a:cxn ang="0">
                    <a:pos x="0" y="129"/>
                  </a:cxn>
                  <a:cxn ang="0">
                    <a:pos x="33" y="114"/>
                  </a:cxn>
                  <a:cxn ang="0">
                    <a:pos x="68" y="86"/>
                  </a:cxn>
                  <a:cxn ang="0">
                    <a:pos x="98" y="51"/>
                  </a:cxn>
                  <a:cxn ang="0">
                    <a:pos x="123" y="0"/>
                  </a:cxn>
                </a:cxnLst>
                <a:rect l="0" t="0" r="r" b="b"/>
                <a:pathLst>
                  <a:path w="124" h="130">
                    <a:moveTo>
                      <a:pt x="123" y="0"/>
                    </a:moveTo>
                    <a:lnTo>
                      <a:pt x="101" y="36"/>
                    </a:lnTo>
                    <a:lnTo>
                      <a:pt x="78" y="64"/>
                    </a:lnTo>
                    <a:lnTo>
                      <a:pt x="49" y="87"/>
                    </a:lnTo>
                    <a:lnTo>
                      <a:pt x="20" y="103"/>
                    </a:lnTo>
                    <a:lnTo>
                      <a:pt x="8" y="108"/>
                    </a:lnTo>
                    <a:lnTo>
                      <a:pt x="0" y="129"/>
                    </a:lnTo>
                    <a:lnTo>
                      <a:pt x="33" y="114"/>
                    </a:lnTo>
                    <a:lnTo>
                      <a:pt x="68" y="86"/>
                    </a:lnTo>
                    <a:lnTo>
                      <a:pt x="98" y="51"/>
                    </a:lnTo>
                    <a:lnTo>
                      <a:pt x="123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5" name="Freeform 145"/>
              <p:cNvSpPr>
                <a:spLocks/>
              </p:cNvSpPr>
              <p:nvPr/>
            </p:nvSpPr>
            <p:spPr bwMode="auto">
              <a:xfrm>
                <a:off x="4981" y="2663"/>
                <a:ext cx="50" cy="82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16" y="27"/>
                  </a:cxn>
                  <a:cxn ang="0">
                    <a:pos x="5" y="53"/>
                  </a:cxn>
                  <a:cxn ang="0">
                    <a:pos x="0" y="81"/>
                  </a:cxn>
                  <a:cxn ang="0">
                    <a:pos x="20" y="39"/>
                  </a:cxn>
                  <a:cxn ang="0">
                    <a:pos x="49" y="0"/>
                  </a:cxn>
                </a:cxnLst>
                <a:rect l="0" t="0" r="r" b="b"/>
                <a:pathLst>
                  <a:path w="50" h="82">
                    <a:moveTo>
                      <a:pt x="49" y="0"/>
                    </a:moveTo>
                    <a:lnTo>
                      <a:pt x="16" y="27"/>
                    </a:lnTo>
                    <a:lnTo>
                      <a:pt x="5" y="53"/>
                    </a:lnTo>
                    <a:lnTo>
                      <a:pt x="0" y="81"/>
                    </a:lnTo>
                    <a:lnTo>
                      <a:pt x="20" y="39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6" name="Freeform 146"/>
              <p:cNvSpPr>
                <a:spLocks/>
              </p:cNvSpPr>
              <p:nvPr/>
            </p:nvSpPr>
            <p:spPr bwMode="auto">
              <a:xfrm>
                <a:off x="4828" y="2786"/>
                <a:ext cx="7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26"/>
                  </a:cxn>
                  <a:cxn ang="0">
                    <a:pos x="38" y="37"/>
                  </a:cxn>
                  <a:cxn ang="0">
                    <a:pos x="71" y="41"/>
                  </a:cxn>
                  <a:cxn ang="0">
                    <a:pos x="78" y="41"/>
                  </a:cxn>
                  <a:cxn ang="0">
                    <a:pos x="61" y="49"/>
                  </a:cxn>
                  <a:cxn ang="0">
                    <a:pos x="31" y="46"/>
                  </a:cxn>
                  <a:cxn ang="0">
                    <a:pos x="15" y="42"/>
                  </a:cxn>
                  <a:cxn ang="0">
                    <a:pos x="0" y="0"/>
                  </a:cxn>
                </a:cxnLst>
                <a:rect l="0" t="0" r="r" b="b"/>
                <a:pathLst>
                  <a:path w="79" h="50">
                    <a:moveTo>
                      <a:pt x="0" y="0"/>
                    </a:moveTo>
                    <a:lnTo>
                      <a:pt x="17" y="26"/>
                    </a:lnTo>
                    <a:lnTo>
                      <a:pt x="38" y="37"/>
                    </a:lnTo>
                    <a:lnTo>
                      <a:pt x="71" y="41"/>
                    </a:lnTo>
                    <a:lnTo>
                      <a:pt x="78" y="41"/>
                    </a:lnTo>
                    <a:lnTo>
                      <a:pt x="61" y="49"/>
                    </a:lnTo>
                    <a:lnTo>
                      <a:pt x="31" y="46"/>
                    </a:lnTo>
                    <a:lnTo>
                      <a:pt x="15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7" name="Freeform 147"/>
              <p:cNvSpPr>
                <a:spLocks/>
              </p:cNvSpPr>
              <p:nvPr/>
            </p:nvSpPr>
            <p:spPr bwMode="auto">
              <a:xfrm>
                <a:off x="4814" y="2829"/>
                <a:ext cx="97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23"/>
                  </a:cxn>
                  <a:cxn ang="0">
                    <a:pos x="46" y="28"/>
                  </a:cxn>
                  <a:cxn ang="0">
                    <a:pos x="90" y="30"/>
                  </a:cxn>
                  <a:cxn ang="0">
                    <a:pos x="96" y="28"/>
                  </a:cxn>
                  <a:cxn ang="0">
                    <a:pos x="79" y="34"/>
                  </a:cxn>
                  <a:cxn ang="0">
                    <a:pos x="34" y="36"/>
                  </a:cxn>
                  <a:cxn ang="0">
                    <a:pos x="11" y="28"/>
                  </a:cxn>
                  <a:cxn ang="0">
                    <a:pos x="0" y="0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25" y="23"/>
                    </a:lnTo>
                    <a:lnTo>
                      <a:pt x="46" y="28"/>
                    </a:lnTo>
                    <a:lnTo>
                      <a:pt x="90" y="30"/>
                    </a:lnTo>
                    <a:lnTo>
                      <a:pt x="96" y="28"/>
                    </a:lnTo>
                    <a:lnTo>
                      <a:pt x="79" y="34"/>
                    </a:lnTo>
                    <a:lnTo>
                      <a:pt x="34" y="36"/>
                    </a:lnTo>
                    <a:lnTo>
                      <a:pt x="11" y="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8" name="Freeform 148"/>
              <p:cNvSpPr>
                <a:spLocks/>
              </p:cNvSpPr>
              <p:nvPr/>
            </p:nvSpPr>
            <p:spPr bwMode="auto">
              <a:xfrm>
                <a:off x="4816" y="2890"/>
                <a:ext cx="97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23"/>
                  </a:cxn>
                  <a:cxn ang="0">
                    <a:pos x="71" y="26"/>
                  </a:cxn>
                  <a:cxn ang="0">
                    <a:pos x="96" y="18"/>
                  </a:cxn>
                  <a:cxn ang="0">
                    <a:pos x="75" y="36"/>
                  </a:cxn>
                  <a:cxn ang="0">
                    <a:pos x="49" y="39"/>
                  </a:cxn>
                  <a:cxn ang="0">
                    <a:pos x="27" y="30"/>
                  </a:cxn>
                  <a:cxn ang="0">
                    <a:pos x="0" y="0"/>
                  </a:cxn>
                </a:cxnLst>
                <a:rect l="0" t="0" r="r" b="b"/>
                <a:pathLst>
                  <a:path w="97" h="40">
                    <a:moveTo>
                      <a:pt x="0" y="0"/>
                    </a:moveTo>
                    <a:lnTo>
                      <a:pt x="42" y="23"/>
                    </a:lnTo>
                    <a:lnTo>
                      <a:pt x="71" y="26"/>
                    </a:lnTo>
                    <a:lnTo>
                      <a:pt x="96" y="18"/>
                    </a:lnTo>
                    <a:lnTo>
                      <a:pt x="75" y="36"/>
                    </a:lnTo>
                    <a:lnTo>
                      <a:pt x="49" y="39"/>
                    </a:lnTo>
                    <a:lnTo>
                      <a:pt x="27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9" name="Freeform 149"/>
              <p:cNvSpPr>
                <a:spLocks/>
              </p:cNvSpPr>
              <p:nvPr/>
            </p:nvSpPr>
            <p:spPr bwMode="auto">
              <a:xfrm>
                <a:off x="4796" y="2695"/>
                <a:ext cx="29" cy="12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44"/>
                  </a:cxn>
                  <a:cxn ang="0">
                    <a:pos x="12" y="68"/>
                  </a:cxn>
                  <a:cxn ang="0">
                    <a:pos x="28" y="121"/>
                  </a:cxn>
                  <a:cxn ang="0">
                    <a:pos x="14" y="106"/>
                  </a:cxn>
                  <a:cxn ang="0">
                    <a:pos x="7" y="61"/>
                  </a:cxn>
                  <a:cxn ang="0">
                    <a:pos x="0" y="39"/>
                  </a:cxn>
                  <a:cxn ang="0">
                    <a:pos x="5" y="0"/>
                  </a:cxn>
                </a:cxnLst>
                <a:rect l="0" t="0" r="r" b="b"/>
                <a:pathLst>
                  <a:path w="29" h="122">
                    <a:moveTo>
                      <a:pt x="5" y="0"/>
                    </a:moveTo>
                    <a:lnTo>
                      <a:pt x="7" y="44"/>
                    </a:lnTo>
                    <a:lnTo>
                      <a:pt x="12" y="68"/>
                    </a:lnTo>
                    <a:lnTo>
                      <a:pt x="28" y="121"/>
                    </a:lnTo>
                    <a:lnTo>
                      <a:pt x="14" y="106"/>
                    </a:lnTo>
                    <a:lnTo>
                      <a:pt x="7" y="61"/>
                    </a:lnTo>
                    <a:lnTo>
                      <a:pt x="0" y="3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0" name="Freeform 150"/>
              <p:cNvSpPr>
                <a:spLocks/>
              </p:cNvSpPr>
              <p:nvPr/>
            </p:nvSpPr>
            <p:spPr bwMode="auto">
              <a:xfrm>
                <a:off x="5061" y="2482"/>
                <a:ext cx="56" cy="4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28" y="45"/>
                  </a:cxn>
                  <a:cxn ang="0">
                    <a:pos x="48" y="32"/>
                  </a:cxn>
                  <a:cxn ang="0">
                    <a:pos x="50" y="19"/>
                  </a:cxn>
                  <a:cxn ang="0">
                    <a:pos x="55" y="0"/>
                  </a:cxn>
                  <a:cxn ang="0">
                    <a:pos x="43" y="23"/>
                  </a:cxn>
                  <a:cxn ang="0">
                    <a:pos x="0" y="48"/>
                  </a:cxn>
                </a:cxnLst>
                <a:rect l="0" t="0" r="r" b="b"/>
                <a:pathLst>
                  <a:path w="56" h="49">
                    <a:moveTo>
                      <a:pt x="0" y="48"/>
                    </a:moveTo>
                    <a:lnTo>
                      <a:pt x="28" y="45"/>
                    </a:lnTo>
                    <a:lnTo>
                      <a:pt x="48" y="32"/>
                    </a:lnTo>
                    <a:lnTo>
                      <a:pt x="50" y="19"/>
                    </a:lnTo>
                    <a:lnTo>
                      <a:pt x="55" y="0"/>
                    </a:lnTo>
                    <a:lnTo>
                      <a:pt x="43" y="23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1" name="Freeform 151"/>
              <p:cNvSpPr>
                <a:spLocks/>
              </p:cNvSpPr>
              <p:nvPr/>
            </p:nvSpPr>
            <p:spPr bwMode="auto">
              <a:xfrm>
                <a:off x="4806" y="2519"/>
                <a:ext cx="83" cy="5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1" y="24"/>
                  </a:cxn>
                  <a:cxn ang="0">
                    <a:pos x="46" y="38"/>
                  </a:cxn>
                  <a:cxn ang="0">
                    <a:pos x="71" y="52"/>
                  </a:cxn>
                  <a:cxn ang="0">
                    <a:pos x="82" y="57"/>
                  </a:cxn>
                  <a:cxn ang="0">
                    <a:pos x="69" y="57"/>
                  </a:cxn>
                  <a:cxn ang="0">
                    <a:pos x="48" y="57"/>
                  </a:cxn>
                  <a:cxn ang="0">
                    <a:pos x="0" y="50"/>
                  </a:cxn>
                  <a:cxn ang="0">
                    <a:pos x="35" y="50"/>
                  </a:cxn>
                  <a:cxn ang="0">
                    <a:pos x="46" y="49"/>
                  </a:cxn>
                  <a:cxn ang="0">
                    <a:pos x="25" y="33"/>
                  </a:cxn>
                  <a:cxn ang="0">
                    <a:pos x="10" y="0"/>
                  </a:cxn>
                </a:cxnLst>
                <a:rect l="0" t="0" r="r" b="b"/>
                <a:pathLst>
                  <a:path w="83" h="58">
                    <a:moveTo>
                      <a:pt x="10" y="0"/>
                    </a:moveTo>
                    <a:lnTo>
                      <a:pt x="31" y="24"/>
                    </a:lnTo>
                    <a:lnTo>
                      <a:pt x="46" y="38"/>
                    </a:lnTo>
                    <a:lnTo>
                      <a:pt x="71" y="52"/>
                    </a:lnTo>
                    <a:lnTo>
                      <a:pt x="82" y="57"/>
                    </a:lnTo>
                    <a:lnTo>
                      <a:pt x="69" y="57"/>
                    </a:lnTo>
                    <a:lnTo>
                      <a:pt x="48" y="57"/>
                    </a:lnTo>
                    <a:lnTo>
                      <a:pt x="0" y="50"/>
                    </a:lnTo>
                    <a:lnTo>
                      <a:pt x="35" y="50"/>
                    </a:lnTo>
                    <a:lnTo>
                      <a:pt x="46" y="49"/>
                    </a:lnTo>
                    <a:lnTo>
                      <a:pt x="25" y="33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115" name="Group 167"/>
            <p:cNvGrpSpPr>
              <a:grpSpLocks/>
            </p:cNvGrpSpPr>
            <p:nvPr/>
          </p:nvGrpSpPr>
          <p:grpSpPr bwMode="auto">
            <a:xfrm>
              <a:off x="4644" y="1671"/>
              <a:ext cx="600" cy="475"/>
              <a:chOff x="4644" y="1671"/>
              <a:chExt cx="600" cy="475"/>
            </a:xfrm>
          </p:grpSpPr>
          <p:sp>
            <p:nvSpPr>
              <p:cNvPr id="35993" name="Freeform 153"/>
              <p:cNvSpPr>
                <a:spLocks/>
              </p:cNvSpPr>
              <p:nvPr/>
            </p:nvSpPr>
            <p:spPr bwMode="auto">
              <a:xfrm>
                <a:off x="4644" y="1671"/>
                <a:ext cx="600" cy="475"/>
              </a:xfrm>
              <a:custGeom>
                <a:avLst/>
                <a:gdLst/>
                <a:ahLst/>
                <a:cxnLst>
                  <a:cxn ang="0">
                    <a:pos x="126" y="60"/>
                  </a:cxn>
                  <a:cxn ang="0">
                    <a:pos x="158" y="49"/>
                  </a:cxn>
                  <a:cxn ang="0">
                    <a:pos x="205" y="41"/>
                  </a:cxn>
                  <a:cxn ang="0">
                    <a:pos x="260" y="9"/>
                  </a:cxn>
                  <a:cxn ang="0">
                    <a:pos x="295" y="2"/>
                  </a:cxn>
                  <a:cxn ang="0">
                    <a:pos x="337" y="0"/>
                  </a:cxn>
                  <a:cxn ang="0">
                    <a:pos x="389" y="5"/>
                  </a:cxn>
                  <a:cxn ang="0">
                    <a:pos x="439" y="37"/>
                  </a:cxn>
                  <a:cxn ang="0">
                    <a:pos x="499" y="55"/>
                  </a:cxn>
                  <a:cxn ang="0">
                    <a:pos x="526" y="72"/>
                  </a:cxn>
                  <a:cxn ang="0">
                    <a:pos x="533" y="92"/>
                  </a:cxn>
                  <a:cxn ang="0">
                    <a:pos x="553" y="127"/>
                  </a:cxn>
                  <a:cxn ang="0">
                    <a:pos x="577" y="161"/>
                  </a:cxn>
                  <a:cxn ang="0">
                    <a:pos x="592" y="219"/>
                  </a:cxn>
                  <a:cxn ang="0">
                    <a:pos x="599" y="263"/>
                  </a:cxn>
                  <a:cxn ang="0">
                    <a:pos x="593" y="308"/>
                  </a:cxn>
                  <a:cxn ang="0">
                    <a:pos x="568" y="328"/>
                  </a:cxn>
                  <a:cxn ang="0">
                    <a:pos x="509" y="310"/>
                  </a:cxn>
                  <a:cxn ang="0">
                    <a:pos x="503" y="333"/>
                  </a:cxn>
                  <a:cxn ang="0">
                    <a:pos x="509" y="369"/>
                  </a:cxn>
                  <a:cxn ang="0">
                    <a:pos x="518" y="395"/>
                  </a:cxn>
                  <a:cxn ang="0">
                    <a:pos x="509" y="423"/>
                  </a:cxn>
                  <a:cxn ang="0">
                    <a:pos x="483" y="441"/>
                  </a:cxn>
                  <a:cxn ang="0">
                    <a:pos x="441" y="457"/>
                  </a:cxn>
                  <a:cxn ang="0">
                    <a:pos x="377" y="467"/>
                  </a:cxn>
                  <a:cxn ang="0">
                    <a:pos x="322" y="474"/>
                  </a:cxn>
                  <a:cxn ang="0">
                    <a:pos x="253" y="473"/>
                  </a:cxn>
                  <a:cxn ang="0">
                    <a:pos x="170" y="458"/>
                  </a:cxn>
                  <a:cxn ang="0">
                    <a:pos x="162" y="433"/>
                  </a:cxn>
                  <a:cxn ang="0">
                    <a:pos x="168" y="407"/>
                  </a:cxn>
                  <a:cxn ang="0">
                    <a:pos x="168" y="365"/>
                  </a:cxn>
                  <a:cxn ang="0">
                    <a:pos x="164" y="308"/>
                  </a:cxn>
                  <a:cxn ang="0">
                    <a:pos x="118" y="361"/>
                  </a:cxn>
                  <a:cxn ang="0">
                    <a:pos x="76" y="371"/>
                  </a:cxn>
                  <a:cxn ang="0">
                    <a:pos x="44" y="379"/>
                  </a:cxn>
                  <a:cxn ang="0">
                    <a:pos x="16" y="366"/>
                  </a:cxn>
                  <a:cxn ang="0">
                    <a:pos x="0" y="334"/>
                  </a:cxn>
                  <a:cxn ang="0">
                    <a:pos x="1" y="290"/>
                  </a:cxn>
                  <a:cxn ang="0">
                    <a:pos x="26" y="266"/>
                  </a:cxn>
                  <a:cxn ang="0">
                    <a:pos x="50" y="229"/>
                  </a:cxn>
                  <a:cxn ang="0">
                    <a:pos x="78" y="157"/>
                  </a:cxn>
                  <a:cxn ang="0">
                    <a:pos x="90" y="123"/>
                  </a:cxn>
                  <a:cxn ang="0">
                    <a:pos x="100" y="93"/>
                  </a:cxn>
                  <a:cxn ang="0">
                    <a:pos x="126" y="60"/>
                  </a:cxn>
                </a:cxnLst>
                <a:rect l="0" t="0" r="r" b="b"/>
                <a:pathLst>
                  <a:path w="600" h="475">
                    <a:moveTo>
                      <a:pt x="126" y="60"/>
                    </a:moveTo>
                    <a:lnTo>
                      <a:pt x="158" y="49"/>
                    </a:lnTo>
                    <a:lnTo>
                      <a:pt x="205" y="41"/>
                    </a:lnTo>
                    <a:lnTo>
                      <a:pt x="260" y="9"/>
                    </a:lnTo>
                    <a:lnTo>
                      <a:pt x="295" y="2"/>
                    </a:lnTo>
                    <a:lnTo>
                      <a:pt x="337" y="0"/>
                    </a:lnTo>
                    <a:lnTo>
                      <a:pt x="389" y="5"/>
                    </a:lnTo>
                    <a:lnTo>
                      <a:pt x="439" y="37"/>
                    </a:lnTo>
                    <a:lnTo>
                      <a:pt x="499" y="55"/>
                    </a:lnTo>
                    <a:lnTo>
                      <a:pt x="526" y="72"/>
                    </a:lnTo>
                    <a:lnTo>
                      <a:pt x="533" y="92"/>
                    </a:lnTo>
                    <a:lnTo>
                      <a:pt x="553" y="127"/>
                    </a:lnTo>
                    <a:lnTo>
                      <a:pt x="577" y="161"/>
                    </a:lnTo>
                    <a:lnTo>
                      <a:pt x="592" y="219"/>
                    </a:lnTo>
                    <a:lnTo>
                      <a:pt x="599" y="263"/>
                    </a:lnTo>
                    <a:lnTo>
                      <a:pt x="593" y="308"/>
                    </a:lnTo>
                    <a:lnTo>
                      <a:pt x="568" y="328"/>
                    </a:lnTo>
                    <a:lnTo>
                      <a:pt x="509" y="310"/>
                    </a:lnTo>
                    <a:lnTo>
                      <a:pt x="503" y="333"/>
                    </a:lnTo>
                    <a:lnTo>
                      <a:pt x="509" y="369"/>
                    </a:lnTo>
                    <a:lnTo>
                      <a:pt x="518" y="395"/>
                    </a:lnTo>
                    <a:lnTo>
                      <a:pt x="509" y="423"/>
                    </a:lnTo>
                    <a:lnTo>
                      <a:pt x="483" y="441"/>
                    </a:lnTo>
                    <a:lnTo>
                      <a:pt x="441" y="457"/>
                    </a:lnTo>
                    <a:lnTo>
                      <a:pt x="377" y="467"/>
                    </a:lnTo>
                    <a:lnTo>
                      <a:pt x="322" y="474"/>
                    </a:lnTo>
                    <a:lnTo>
                      <a:pt x="253" y="473"/>
                    </a:lnTo>
                    <a:lnTo>
                      <a:pt x="170" y="458"/>
                    </a:lnTo>
                    <a:lnTo>
                      <a:pt x="162" y="433"/>
                    </a:lnTo>
                    <a:lnTo>
                      <a:pt x="168" y="407"/>
                    </a:lnTo>
                    <a:lnTo>
                      <a:pt x="168" y="365"/>
                    </a:lnTo>
                    <a:lnTo>
                      <a:pt x="164" y="308"/>
                    </a:lnTo>
                    <a:lnTo>
                      <a:pt x="118" y="361"/>
                    </a:lnTo>
                    <a:lnTo>
                      <a:pt x="76" y="371"/>
                    </a:lnTo>
                    <a:lnTo>
                      <a:pt x="44" y="379"/>
                    </a:lnTo>
                    <a:lnTo>
                      <a:pt x="16" y="366"/>
                    </a:lnTo>
                    <a:lnTo>
                      <a:pt x="0" y="334"/>
                    </a:lnTo>
                    <a:lnTo>
                      <a:pt x="1" y="290"/>
                    </a:lnTo>
                    <a:lnTo>
                      <a:pt x="26" y="266"/>
                    </a:lnTo>
                    <a:lnTo>
                      <a:pt x="50" y="229"/>
                    </a:lnTo>
                    <a:lnTo>
                      <a:pt x="78" y="157"/>
                    </a:lnTo>
                    <a:lnTo>
                      <a:pt x="90" y="123"/>
                    </a:lnTo>
                    <a:lnTo>
                      <a:pt x="100" y="93"/>
                    </a:lnTo>
                    <a:lnTo>
                      <a:pt x="126" y="6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4" name="Freeform 154"/>
              <p:cNvSpPr>
                <a:spLocks/>
              </p:cNvSpPr>
              <p:nvPr/>
            </p:nvSpPr>
            <p:spPr bwMode="auto">
              <a:xfrm>
                <a:off x="4654" y="1678"/>
                <a:ext cx="580" cy="449"/>
              </a:xfrm>
              <a:custGeom>
                <a:avLst/>
                <a:gdLst/>
                <a:ahLst/>
                <a:cxnLst>
                  <a:cxn ang="0">
                    <a:pos x="120" y="61"/>
                  </a:cxn>
                  <a:cxn ang="0">
                    <a:pos x="77" y="146"/>
                  </a:cxn>
                  <a:cxn ang="0">
                    <a:pos x="28" y="277"/>
                  </a:cxn>
                  <a:cxn ang="0">
                    <a:pos x="24" y="260"/>
                  </a:cxn>
                  <a:cxn ang="0">
                    <a:pos x="2" y="323"/>
                  </a:cxn>
                  <a:cxn ang="0">
                    <a:pos x="82" y="350"/>
                  </a:cxn>
                  <a:cxn ang="0">
                    <a:pos x="147" y="291"/>
                  </a:cxn>
                  <a:cxn ang="0">
                    <a:pos x="114" y="153"/>
                  </a:cxn>
                  <a:cxn ang="0">
                    <a:pos x="121" y="209"/>
                  </a:cxn>
                  <a:cxn ang="0">
                    <a:pos x="150" y="244"/>
                  </a:cxn>
                  <a:cxn ang="0">
                    <a:pos x="150" y="129"/>
                  </a:cxn>
                  <a:cxn ang="0">
                    <a:pos x="153" y="244"/>
                  </a:cxn>
                  <a:cxn ang="0">
                    <a:pos x="169" y="202"/>
                  </a:cxn>
                  <a:cxn ang="0">
                    <a:pos x="163" y="295"/>
                  </a:cxn>
                  <a:cxn ang="0">
                    <a:pos x="161" y="389"/>
                  </a:cxn>
                  <a:cxn ang="0">
                    <a:pos x="245" y="282"/>
                  </a:cxn>
                  <a:cxn ang="0">
                    <a:pos x="171" y="396"/>
                  </a:cxn>
                  <a:cxn ang="0">
                    <a:pos x="185" y="445"/>
                  </a:cxn>
                  <a:cxn ang="0">
                    <a:pos x="279" y="383"/>
                  </a:cxn>
                  <a:cxn ang="0">
                    <a:pos x="253" y="448"/>
                  </a:cxn>
                  <a:cxn ang="0">
                    <a:pos x="359" y="417"/>
                  </a:cxn>
                  <a:cxn ang="0">
                    <a:pos x="371" y="290"/>
                  </a:cxn>
                  <a:cxn ang="0">
                    <a:pos x="368" y="328"/>
                  </a:cxn>
                  <a:cxn ang="0">
                    <a:pos x="366" y="403"/>
                  </a:cxn>
                  <a:cxn ang="0">
                    <a:pos x="392" y="443"/>
                  </a:cxn>
                  <a:cxn ang="0">
                    <a:pos x="448" y="373"/>
                  </a:cxn>
                  <a:cxn ang="0">
                    <a:pos x="450" y="305"/>
                  </a:cxn>
                  <a:cxn ang="0">
                    <a:pos x="454" y="387"/>
                  </a:cxn>
                  <a:cxn ang="0">
                    <a:pos x="466" y="411"/>
                  </a:cxn>
                  <a:cxn ang="0">
                    <a:pos x="496" y="380"/>
                  </a:cxn>
                  <a:cxn ang="0">
                    <a:pos x="480" y="352"/>
                  </a:cxn>
                  <a:cxn ang="0">
                    <a:pos x="470" y="314"/>
                  </a:cxn>
                  <a:cxn ang="0">
                    <a:pos x="484" y="350"/>
                  </a:cxn>
                  <a:cxn ang="0">
                    <a:pos x="480" y="279"/>
                  </a:cxn>
                  <a:cxn ang="0">
                    <a:pos x="468" y="230"/>
                  </a:cxn>
                  <a:cxn ang="0">
                    <a:pos x="496" y="265"/>
                  </a:cxn>
                  <a:cxn ang="0">
                    <a:pos x="464" y="171"/>
                  </a:cxn>
                  <a:cxn ang="0">
                    <a:pos x="482" y="190"/>
                  </a:cxn>
                  <a:cxn ang="0">
                    <a:pos x="508" y="258"/>
                  </a:cxn>
                  <a:cxn ang="0">
                    <a:pos x="502" y="263"/>
                  </a:cxn>
                  <a:cxn ang="0">
                    <a:pos x="548" y="307"/>
                  </a:cxn>
                  <a:cxn ang="0">
                    <a:pos x="575" y="244"/>
                  </a:cxn>
                  <a:cxn ang="0">
                    <a:pos x="557" y="157"/>
                  </a:cxn>
                  <a:cxn ang="0">
                    <a:pos x="525" y="113"/>
                  </a:cxn>
                  <a:cxn ang="0">
                    <a:pos x="480" y="54"/>
                  </a:cxn>
                  <a:cxn ang="0">
                    <a:pos x="400" y="24"/>
                  </a:cxn>
                  <a:cxn ang="0">
                    <a:pos x="277" y="18"/>
                  </a:cxn>
                  <a:cxn ang="0">
                    <a:pos x="319" y="2"/>
                  </a:cxn>
                  <a:cxn ang="0">
                    <a:pos x="243" y="12"/>
                  </a:cxn>
                </a:cxnLst>
                <a:rect l="0" t="0" r="r" b="b"/>
                <a:pathLst>
                  <a:path w="580" h="449">
                    <a:moveTo>
                      <a:pt x="195" y="42"/>
                    </a:moveTo>
                    <a:lnTo>
                      <a:pt x="145" y="50"/>
                    </a:lnTo>
                    <a:lnTo>
                      <a:pt x="120" y="61"/>
                    </a:lnTo>
                    <a:lnTo>
                      <a:pt x="100" y="85"/>
                    </a:lnTo>
                    <a:lnTo>
                      <a:pt x="94" y="106"/>
                    </a:lnTo>
                    <a:lnTo>
                      <a:pt x="77" y="146"/>
                    </a:lnTo>
                    <a:lnTo>
                      <a:pt x="50" y="232"/>
                    </a:lnTo>
                    <a:lnTo>
                      <a:pt x="32" y="253"/>
                    </a:lnTo>
                    <a:lnTo>
                      <a:pt x="28" y="277"/>
                    </a:lnTo>
                    <a:lnTo>
                      <a:pt x="30" y="302"/>
                    </a:lnTo>
                    <a:lnTo>
                      <a:pt x="22" y="274"/>
                    </a:lnTo>
                    <a:lnTo>
                      <a:pt x="24" y="260"/>
                    </a:lnTo>
                    <a:lnTo>
                      <a:pt x="8" y="277"/>
                    </a:lnTo>
                    <a:lnTo>
                      <a:pt x="0" y="293"/>
                    </a:lnTo>
                    <a:lnTo>
                      <a:pt x="2" y="323"/>
                    </a:lnTo>
                    <a:lnTo>
                      <a:pt x="16" y="349"/>
                    </a:lnTo>
                    <a:lnTo>
                      <a:pt x="34" y="354"/>
                    </a:lnTo>
                    <a:lnTo>
                      <a:pt x="82" y="350"/>
                    </a:lnTo>
                    <a:lnTo>
                      <a:pt x="100" y="342"/>
                    </a:lnTo>
                    <a:lnTo>
                      <a:pt x="127" y="314"/>
                    </a:lnTo>
                    <a:lnTo>
                      <a:pt x="147" y="291"/>
                    </a:lnTo>
                    <a:lnTo>
                      <a:pt x="126" y="246"/>
                    </a:lnTo>
                    <a:lnTo>
                      <a:pt x="115" y="216"/>
                    </a:lnTo>
                    <a:lnTo>
                      <a:pt x="114" y="153"/>
                    </a:lnTo>
                    <a:lnTo>
                      <a:pt x="118" y="129"/>
                    </a:lnTo>
                    <a:lnTo>
                      <a:pt x="121" y="169"/>
                    </a:lnTo>
                    <a:lnTo>
                      <a:pt x="121" y="209"/>
                    </a:lnTo>
                    <a:lnTo>
                      <a:pt x="135" y="243"/>
                    </a:lnTo>
                    <a:lnTo>
                      <a:pt x="153" y="286"/>
                    </a:lnTo>
                    <a:lnTo>
                      <a:pt x="150" y="244"/>
                    </a:lnTo>
                    <a:lnTo>
                      <a:pt x="141" y="195"/>
                    </a:lnTo>
                    <a:lnTo>
                      <a:pt x="144" y="164"/>
                    </a:lnTo>
                    <a:lnTo>
                      <a:pt x="150" y="129"/>
                    </a:lnTo>
                    <a:lnTo>
                      <a:pt x="150" y="178"/>
                    </a:lnTo>
                    <a:lnTo>
                      <a:pt x="151" y="223"/>
                    </a:lnTo>
                    <a:lnTo>
                      <a:pt x="153" y="244"/>
                    </a:lnTo>
                    <a:lnTo>
                      <a:pt x="161" y="197"/>
                    </a:lnTo>
                    <a:lnTo>
                      <a:pt x="173" y="157"/>
                    </a:lnTo>
                    <a:lnTo>
                      <a:pt x="169" y="202"/>
                    </a:lnTo>
                    <a:lnTo>
                      <a:pt x="163" y="237"/>
                    </a:lnTo>
                    <a:lnTo>
                      <a:pt x="159" y="267"/>
                    </a:lnTo>
                    <a:lnTo>
                      <a:pt x="163" y="295"/>
                    </a:lnTo>
                    <a:lnTo>
                      <a:pt x="165" y="331"/>
                    </a:lnTo>
                    <a:lnTo>
                      <a:pt x="165" y="363"/>
                    </a:lnTo>
                    <a:lnTo>
                      <a:pt x="161" y="389"/>
                    </a:lnTo>
                    <a:lnTo>
                      <a:pt x="188" y="368"/>
                    </a:lnTo>
                    <a:lnTo>
                      <a:pt x="215" y="326"/>
                    </a:lnTo>
                    <a:lnTo>
                      <a:pt x="245" y="282"/>
                    </a:lnTo>
                    <a:lnTo>
                      <a:pt x="225" y="329"/>
                    </a:lnTo>
                    <a:lnTo>
                      <a:pt x="197" y="378"/>
                    </a:lnTo>
                    <a:lnTo>
                      <a:pt x="171" y="396"/>
                    </a:lnTo>
                    <a:lnTo>
                      <a:pt x="161" y="406"/>
                    </a:lnTo>
                    <a:lnTo>
                      <a:pt x="163" y="427"/>
                    </a:lnTo>
                    <a:lnTo>
                      <a:pt x="185" y="445"/>
                    </a:lnTo>
                    <a:lnTo>
                      <a:pt x="215" y="438"/>
                    </a:lnTo>
                    <a:lnTo>
                      <a:pt x="243" y="427"/>
                    </a:lnTo>
                    <a:lnTo>
                      <a:pt x="279" y="383"/>
                    </a:lnTo>
                    <a:lnTo>
                      <a:pt x="257" y="425"/>
                    </a:lnTo>
                    <a:lnTo>
                      <a:pt x="223" y="445"/>
                    </a:lnTo>
                    <a:lnTo>
                      <a:pt x="253" y="448"/>
                    </a:lnTo>
                    <a:lnTo>
                      <a:pt x="330" y="445"/>
                    </a:lnTo>
                    <a:lnTo>
                      <a:pt x="348" y="434"/>
                    </a:lnTo>
                    <a:lnTo>
                      <a:pt x="359" y="417"/>
                    </a:lnTo>
                    <a:lnTo>
                      <a:pt x="356" y="375"/>
                    </a:lnTo>
                    <a:lnTo>
                      <a:pt x="356" y="342"/>
                    </a:lnTo>
                    <a:lnTo>
                      <a:pt x="371" y="290"/>
                    </a:lnTo>
                    <a:lnTo>
                      <a:pt x="398" y="256"/>
                    </a:lnTo>
                    <a:lnTo>
                      <a:pt x="378" y="291"/>
                    </a:lnTo>
                    <a:lnTo>
                      <a:pt x="368" y="328"/>
                    </a:lnTo>
                    <a:lnTo>
                      <a:pt x="366" y="352"/>
                    </a:lnTo>
                    <a:lnTo>
                      <a:pt x="366" y="382"/>
                    </a:lnTo>
                    <a:lnTo>
                      <a:pt x="366" y="403"/>
                    </a:lnTo>
                    <a:lnTo>
                      <a:pt x="366" y="424"/>
                    </a:lnTo>
                    <a:lnTo>
                      <a:pt x="351" y="443"/>
                    </a:lnTo>
                    <a:lnTo>
                      <a:pt x="392" y="443"/>
                    </a:lnTo>
                    <a:lnTo>
                      <a:pt x="430" y="427"/>
                    </a:lnTo>
                    <a:lnTo>
                      <a:pt x="442" y="413"/>
                    </a:lnTo>
                    <a:lnTo>
                      <a:pt x="448" y="373"/>
                    </a:lnTo>
                    <a:lnTo>
                      <a:pt x="444" y="335"/>
                    </a:lnTo>
                    <a:lnTo>
                      <a:pt x="444" y="326"/>
                    </a:lnTo>
                    <a:lnTo>
                      <a:pt x="450" y="305"/>
                    </a:lnTo>
                    <a:lnTo>
                      <a:pt x="450" y="338"/>
                    </a:lnTo>
                    <a:lnTo>
                      <a:pt x="456" y="359"/>
                    </a:lnTo>
                    <a:lnTo>
                      <a:pt x="454" y="387"/>
                    </a:lnTo>
                    <a:lnTo>
                      <a:pt x="450" y="410"/>
                    </a:lnTo>
                    <a:lnTo>
                      <a:pt x="442" y="427"/>
                    </a:lnTo>
                    <a:lnTo>
                      <a:pt x="466" y="411"/>
                    </a:lnTo>
                    <a:lnTo>
                      <a:pt x="484" y="399"/>
                    </a:lnTo>
                    <a:lnTo>
                      <a:pt x="492" y="399"/>
                    </a:lnTo>
                    <a:lnTo>
                      <a:pt x="496" y="380"/>
                    </a:lnTo>
                    <a:lnTo>
                      <a:pt x="476" y="357"/>
                    </a:lnTo>
                    <a:lnTo>
                      <a:pt x="464" y="335"/>
                    </a:lnTo>
                    <a:lnTo>
                      <a:pt x="480" y="352"/>
                    </a:lnTo>
                    <a:lnTo>
                      <a:pt x="487" y="365"/>
                    </a:lnTo>
                    <a:lnTo>
                      <a:pt x="476" y="342"/>
                    </a:lnTo>
                    <a:lnTo>
                      <a:pt x="470" y="314"/>
                    </a:lnTo>
                    <a:lnTo>
                      <a:pt x="468" y="297"/>
                    </a:lnTo>
                    <a:lnTo>
                      <a:pt x="478" y="316"/>
                    </a:lnTo>
                    <a:lnTo>
                      <a:pt x="484" y="350"/>
                    </a:lnTo>
                    <a:lnTo>
                      <a:pt x="484" y="307"/>
                    </a:lnTo>
                    <a:lnTo>
                      <a:pt x="487" y="298"/>
                    </a:lnTo>
                    <a:lnTo>
                      <a:pt x="480" y="279"/>
                    </a:lnTo>
                    <a:lnTo>
                      <a:pt x="468" y="251"/>
                    </a:lnTo>
                    <a:lnTo>
                      <a:pt x="456" y="207"/>
                    </a:lnTo>
                    <a:lnTo>
                      <a:pt x="468" y="230"/>
                    </a:lnTo>
                    <a:lnTo>
                      <a:pt x="482" y="272"/>
                    </a:lnTo>
                    <a:lnTo>
                      <a:pt x="493" y="293"/>
                    </a:lnTo>
                    <a:lnTo>
                      <a:pt x="496" y="265"/>
                    </a:lnTo>
                    <a:lnTo>
                      <a:pt x="487" y="230"/>
                    </a:lnTo>
                    <a:lnTo>
                      <a:pt x="476" y="199"/>
                    </a:lnTo>
                    <a:lnTo>
                      <a:pt x="464" y="171"/>
                    </a:lnTo>
                    <a:lnTo>
                      <a:pt x="452" y="141"/>
                    </a:lnTo>
                    <a:lnTo>
                      <a:pt x="468" y="164"/>
                    </a:lnTo>
                    <a:lnTo>
                      <a:pt x="482" y="190"/>
                    </a:lnTo>
                    <a:lnTo>
                      <a:pt x="486" y="204"/>
                    </a:lnTo>
                    <a:lnTo>
                      <a:pt x="493" y="235"/>
                    </a:lnTo>
                    <a:lnTo>
                      <a:pt x="508" y="258"/>
                    </a:lnTo>
                    <a:lnTo>
                      <a:pt x="540" y="277"/>
                    </a:lnTo>
                    <a:lnTo>
                      <a:pt x="514" y="270"/>
                    </a:lnTo>
                    <a:lnTo>
                      <a:pt x="502" y="263"/>
                    </a:lnTo>
                    <a:lnTo>
                      <a:pt x="498" y="293"/>
                    </a:lnTo>
                    <a:lnTo>
                      <a:pt x="531" y="298"/>
                    </a:lnTo>
                    <a:lnTo>
                      <a:pt x="548" y="307"/>
                    </a:lnTo>
                    <a:lnTo>
                      <a:pt x="573" y="295"/>
                    </a:lnTo>
                    <a:lnTo>
                      <a:pt x="579" y="261"/>
                    </a:lnTo>
                    <a:lnTo>
                      <a:pt x="575" y="244"/>
                    </a:lnTo>
                    <a:lnTo>
                      <a:pt x="573" y="228"/>
                    </a:lnTo>
                    <a:lnTo>
                      <a:pt x="569" y="197"/>
                    </a:lnTo>
                    <a:lnTo>
                      <a:pt x="557" y="157"/>
                    </a:lnTo>
                    <a:lnTo>
                      <a:pt x="549" y="152"/>
                    </a:lnTo>
                    <a:lnTo>
                      <a:pt x="537" y="130"/>
                    </a:lnTo>
                    <a:lnTo>
                      <a:pt x="525" y="113"/>
                    </a:lnTo>
                    <a:lnTo>
                      <a:pt x="512" y="89"/>
                    </a:lnTo>
                    <a:lnTo>
                      <a:pt x="505" y="71"/>
                    </a:lnTo>
                    <a:lnTo>
                      <a:pt x="480" y="54"/>
                    </a:lnTo>
                    <a:lnTo>
                      <a:pt x="452" y="44"/>
                    </a:lnTo>
                    <a:lnTo>
                      <a:pt x="412" y="35"/>
                    </a:lnTo>
                    <a:lnTo>
                      <a:pt x="400" y="24"/>
                    </a:lnTo>
                    <a:lnTo>
                      <a:pt x="377" y="18"/>
                    </a:lnTo>
                    <a:lnTo>
                      <a:pt x="334" y="16"/>
                    </a:lnTo>
                    <a:lnTo>
                      <a:pt x="277" y="18"/>
                    </a:lnTo>
                    <a:lnTo>
                      <a:pt x="377" y="5"/>
                    </a:lnTo>
                    <a:lnTo>
                      <a:pt x="366" y="0"/>
                    </a:lnTo>
                    <a:lnTo>
                      <a:pt x="319" y="2"/>
                    </a:lnTo>
                    <a:lnTo>
                      <a:pt x="281" y="0"/>
                    </a:lnTo>
                    <a:lnTo>
                      <a:pt x="257" y="5"/>
                    </a:lnTo>
                    <a:lnTo>
                      <a:pt x="243" y="12"/>
                    </a:lnTo>
                    <a:lnTo>
                      <a:pt x="225" y="26"/>
                    </a:lnTo>
                    <a:lnTo>
                      <a:pt x="195" y="42"/>
                    </a:lnTo>
                  </a:path>
                </a:pathLst>
              </a:custGeom>
              <a:solidFill>
                <a:srgbClr val="C000C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5" name="Freeform 155"/>
              <p:cNvSpPr>
                <a:spLocks/>
              </p:cNvSpPr>
              <p:nvPr/>
            </p:nvSpPr>
            <p:spPr bwMode="auto">
              <a:xfrm>
                <a:off x="4935" y="1756"/>
                <a:ext cx="52" cy="19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0" y="67"/>
                  </a:cxn>
                  <a:cxn ang="0">
                    <a:pos x="29" y="129"/>
                  </a:cxn>
                  <a:cxn ang="0">
                    <a:pos x="0" y="195"/>
                  </a:cxn>
                  <a:cxn ang="0">
                    <a:pos x="33" y="141"/>
                  </a:cxn>
                  <a:cxn ang="0">
                    <a:pos x="50" y="95"/>
                  </a:cxn>
                  <a:cxn ang="0">
                    <a:pos x="51" y="57"/>
                  </a:cxn>
                  <a:cxn ang="0">
                    <a:pos x="48" y="0"/>
                  </a:cxn>
                </a:cxnLst>
                <a:rect l="0" t="0" r="r" b="b"/>
                <a:pathLst>
                  <a:path w="52" h="196">
                    <a:moveTo>
                      <a:pt x="48" y="0"/>
                    </a:moveTo>
                    <a:lnTo>
                      <a:pt x="40" y="67"/>
                    </a:lnTo>
                    <a:lnTo>
                      <a:pt x="29" y="129"/>
                    </a:lnTo>
                    <a:lnTo>
                      <a:pt x="0" y="195"/>
                    </a:lnTo>
                    <a:lnTo>
                      <a:pt x="33" y="141"/>
                    </a:lnTo>
                    <a:lnTo>
                      <a:pt x="50" y="95"/>
                    </a:lnTo>
                    <a:lnTo>
                      <a:pt x="51" y="57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6" name="Freeform 156"/>
              <p:cNvSpPr>
                <a:spLocks/>
              </p:cNvSpPr>
              <p:nvPr/>
            </p:nvSpPr>
            <p:spPr bwMode="auto">
              <a:xfrm>
                <a:off x="4840" y="1724"/>
                <a:ext cx="69" cy="226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0" y="54"/>
                  </a:cxn>
                  <a:cxn ang="0">
                    <a:pos x="45" y="128"/>
                  </a:cxn>
                  <a:cxn ang="0">
                    <a:pos x="30" y="177"/>
                  </a:cxn>
                  <a:cxn ang="0">
                    <a:pos x="0" y="225"/>
                  </a:cxn>
                  <a:cxn ang="0">
                    <a:pos x="43" y="164"/>
                  </a:cxn>
                  <a:cxn ang="0">
                    <a:pos x="59" y="116"/>
                  </a:cxn>
                  <a:cxn ang="0">
                    <a:pos x="62" y="87"/>
                  </a:cxn>
                  <a:cxn ang="0">
                    <a:pos x="68" y="0"/>
                  </a:cxn>
                </a:cxnLst>
                <a:rect l="0" t="0" r="r" b="b"/>
                <a:pathLst>
                  <a:path w="69" h="226">
                    <a:moveTo>
                      <a:pt x="68" y="0"/>
                    </a:moveTo>
                    <a:lnTo>
                      <a:pt x="60" y="54"/>
                    </a:lnTo>
                    <a:lnTo>
                      <a:pt x="45" y="128"/>
                    </a:lnTo>
                    <a:lnTo>
                      <a:pt x="30" y="177"/>
                    </a:lnTo>
                    <a:lnTo>
                      <a:pt x="0" y="225"/>
                    </a:lnTo>
                    <a:lnTo>
                      <a:pt x="43" y="164"/>
                    </a:lnTo>
                    <a:lnTo>
                      <a:pt x="59" y="116"/>
                    </a:lnTo>
                    <a:lnTo>
                      <a:pt x="62" y="87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7" name="Freeform 157"/>
              <p:cNvSpPr>
                <a:spLocks/>
              </p:cNvSpPr>
              <p:nvPr/>
            </p:nvSpPr>
            <p:spPr bwMode="auto">
              <a:xfrm>
                <a:off x="4742" y="1928"/>
                <a:ext cx="23" cy="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0" y="35"/>
                  </a:cxn>
                  <a:cxn ang="0">
                    <a:pos x="10" y="73"/>
                  </a:cxn>
                  <a:cxn ang="0">
                    <a:pos x="0" y="86"/>
                  </a:cxn>
                  <a:cxn ang="0">
                    <a:pos x="10" y="52"/>
                  </a:cxn>
                  <a:cxn ang="0">
                    <a:pos x="22" y="0"/>
                  </a:cxn>
                </a:cxnLst>
                <a:rect l="0" t="0" r="r" b="b"/>
                <a:pathLst>
                  <a:path w="23" h="87">
                    <a:moveTo>
                      <a:pt x="22" y="0"/>
                    </a:moveTo>
                    <a:lnTo>
                      <a:pt x="20" y="35"/>
                    </a:lnTo>
                    <a:lnTo>
                      <a:pt x="10" y="73"/>
                    </a:lnTo>
                    <a:lnTo>
                      <a:pt x="0" y="86"/>
                    </a:lnTo>
                    <a:lnTo>
                      <a:pt x="10" y="52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8" name="Freeform 158"/>
              <p:cNvSpPr>
                <a:spLocks/>
              </p:cNvSpPr>
              <p:nvPr/>
            </p:nvSpPr>
            <p:spPr bwMode="auto">
              <a:xfrm>
                <a:off x="4714" y="1830"/>
                <a:ext cx="19" cy="15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1" y="48"/>
                  </a:cxn>
                  <a:cxn ang="0">
                    <a:pos x="5" y="98"/>
                  </a:cxn>
                  <a:cxn ang="0">
                    <a:pos x="5" y="123"/>
                  </a:cxn>
                  <a:cxn ang="0">
                    <a:pos x="7" y="156"/>
                  </a:cxn>
                  <a:cxn ang="0">
                    <a:pos x="0" y="118"/>
                  </a:cxn>
                  <a:cxn ang="0">
                    <a:pos x="0" y="82"/>
                  </a:cxn>
                  <a:cxn ang="0">
                    <a:pos x="7" y="55"/>
                  </a:cxn>
                  <a:cxn ang="0">
                    <a:pos x="18" y="0"/>
                  </a:cxn>
                </a:cxnLst>
                <a:rect l="0" t="0" r="r" b="b"/>
                <a:pathLst>
                  <a:path w="19" h="157">
                    <a:moveTo>
                      <a:pt x="18" y="0"/>
                    </a:moveTo>
                    <a:lnTo>
                      <a:pt x="11" y="48"/>
                    </a:lnTo>
                    <a:lnTo>
                      <a:pt x="5" y="98"/>
                    </a:lnTo>
                    <a:lnTo>
                      <a:pt x="5" y="123"/>
                    </a:lnTo>
                    <a:lnTo>
                      <a:pt x="7" y="156"/>
                    </a:lnTo>
                    <a:lnTo>
                      <a:pt x="0" y="118"/>
                    </a:lnTo>
                    <a:lnTo>
                      <a:pt x="0" y="82"/>
                    </a:lnTo>
                    <a:lnTo>
                      <a:pt x="7" y="55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9" name="Freeform 159"/>
              <p:cNvSpPr>
                <a:spLocks/>
              </p:cNvSpPr>
              <p:nvPr/>
            </p:nvSpPr>
            <p:spPr bwMode="auto">
              <a:xfrm>
                <a:off x="4812" y="1734"/>
                <a:ext cx="13" cy="10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31"/>
                  </a:cxn>
                  <a:cxn ang="0">
                    <a:pos x="0" y="60"/>
                  </a:cxn>
                  <a:cxn ang="0">
                    <a:pos x="0" y="104"/>
                  </a:cxn>
                  <a:cxn ang="0">
                    <a:pos x="6" y="55"/>
                  </a:cxn>
                  <a:cxn ang="0">
                    <a:pos x="10" y="32"/>
                  </a:cxn>
                  <a:cxn ang="0">
                    <a:pos x="12" y="0"/>
                  </a:cxn>
                </a:cxnLst>
                <a:rect l="0" t="0" r="r" b="b"/>
                <a:pathLst>
                  <a:path w="13" h="105">
                    <a:moveTo>
                      <a:pt x="12" y="0"/>
                    </a:moveTo>
                    <a:lnTo>
                      <a:pt x="4" y="31"/>
                    </a:lnTo>
                    <a:lnTo>
                      <a:pt x="0" y="60"/>
                    </a:lnTo>
                    <a:lnTo>
                      <a:pt x="0" y="104"/>
                    </a:lnTo>
                    <a:lnTo>
                      <a:pt x="6" y="55"/>
                    </a:lnTo>
                    <a:lnTo>
                      <a:pt x="10" y="3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00" name="Freeform 160"/>
              <p:cNvSpPr>
                <a:spLocks/>
              </p:cNvSpPr>
              <p:nvPr/>
            </p:nvSpPr>
            <p:spPr bwMode="auto">
              <a:xfrm>
                <a:off x="4831" y="1787"/>
                <a:ext cx="26" cy="117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3" y="69"/>
                  </a:cxn>
                  <a:cxn ang="0">
                    <a:pos x="21" y="34"/>
                  </a:cxn>
                  <a:cxn ang="0">
                    <a:pos x="25" y="0"/>
                  </a:cxn>
                  <a:cxn ang="0">
                    <a:pos x="25" y="54"/>
                  </a:cxn>
                  <a:cxn ang="0">
                    <a:pos x="16" y="89"/>
                  </a:cxn>
                  <a:cxn ang="0">
                    <a:pos x="0" y="116"/>
                  </a:cxn>
                </a:cxnLst>
                <a:rect l="0" t="0" r="r" b="b"/>
                <a:pathLst>
                  <a:path w="26" h="117">
                    <a:moveTo>
                      <a:pt x="0" y="116"/>
                    </a:moveTo>
                    <a:lnTo>
                      <a:pt x="13" y="69"/>
                    </a:lnTo>
                    <a:lnTo>
                      <a:pt x="21" y="34"/>
                    </a:lnTo>
                    <a:lnTo>
                      <a:pt x="25" y="0"/>
                    </a:lnTo>
                    <a:lnTo>
                      <a:pt x="25" y="54"/>
                    </a:lnTo>
                    <a:lnTo>
                      <a:pt x="16" y="89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01" name="Freeform 161"/>
              <p:cNvSpPr>
                <a:spLocks/>
              </p:cNvSpPr>
              <p:nvPr/>
            </p:nvSpPr>
            <p:spPr bwMode="auto">
              <a:xfrm>
                <a:off x="4824" y="1914"/>
                <a:ext cx="69" cy="101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51" y="24"/>
                  </a:cxn>
                  <a:cxn ang="0">
                    <a:pos x="30" y="46"/>
                  </a:cxn>
                  <a:cxn ang="0">
                    <a:pos x="12" y="73"/>
                  </a:cxn>
                  <a:cxn ang="0">
                    <a:pos x="0" y="100"/>
                  </a:cxn>
                  <a:cxn ang="0">
                    <a:pos x="25" y="66"/>
                  </a:cxn>
                  <a:cxn ang="0">
                    <a:pos x="49" y="37"/>
                  </a:cxn>
                  <a:cxn ang="0">
                    <a:pos x="68" y="0"/>
                  </a:cxn>
                </a:cxnLst>
                <a:rect l="0" t="0" r="r" b="b"/>
                <a:pathLst>
                  <a:path w="69" h="101">
                    <a:moveTo>
                      <a:pt x="68" y="0"/>
                    </a:moveTo>
                    <a:lnTo>
                      <a:pt x="51" y="24"/>
                    </a:lnTo>
                    <a:lnTo>
                      <a:pt x="30" y="46"/>
                    </a:lnTo>
                    <a:lnTo>
                      <a:pt x="12" y="73"/>
                    </a:lnTo>
                    <a:lnTo>
                      <a:pt x="0" y="100"/>
                    </a:lnTo>
                    <a:lnTo>
                      <a:pt x="25" y="66"/>
                    </a:lnTo>
                    <a:lnTo>
                      <a:pt x="49" y="37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02" name="Freeform 162"/>
              <p:cNvSpPr>
                <a:spLocks/>
              </p:cNvSpPr>
              <p:nvPr/>
            </p:nvSpPr>
            <p:spPr bwMode="auto">
              <a:xfrm>
                <a:off x="4971" y="1819"/>
                <a:ext cx="89" cy="247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24" y="183"/>
                  </a:cxn>
                  <a:cxn ang="0">
                    <a:pos x="36" y="135"/>
                  </a:cxn>
                  <a:cxn ang="0">
                    <a:pos x="61" y="97"/>
                  </a:cxn>
                  <a:cxn ang="0">
                    <a:pos x="88" y="34"/>
                  </a:cxn>
                  <a:cxn ang="0">
                    <a:pos x="88" y="0"/>
                  </a:cxn>
                  <a:cxn ang="0">
                    <a:pos x="54" y="85"/>
                  </a:cxn>
                  <a:cxn ang="0">
                    <a:pos x="26" y="139"/>
                  </a:cxn>
                  <a:cxn ang="0">
                    <a:pos x="23" y="180"/>
                  </a:cxn>
                  <a:cxn ang="0">
                    <a:pos x="0" y="246"/>
                  </a:cxn>
                </a:cxnLst>
                <a:rect l="0" t="0" r="r" b="b"/>
                <a:pathLst>
                  <a:path w="89" h="247">
                    <a:moveTo>
                      <a:pt x="0" y="246"/>
                    </a:moveTo>
                    <a:lnTo>
                      <a:pt x="24" y="183"/>
                    </a:lnTo>
                    <a:lnTo>
                      <a:pt x="36" y="135"/>
                    </a:lnTo>
                    <a:lnTo>
                      <a:pt x="61" y="97"/>
                    </a:lnTo>
                    <a:lnTo>
                      <a:pt x="88" y="34"/>
                    </a:lnTo>
                    <a:lnTo>
                      <a:pt x="88" y="0"/>
                    </a:lnTo>
                    <a:lnTo>
                      <a:pt x="54" y="85"/>
                    </a:lnTo>
                    <a:lnTo>
                      <a:pt x="26" y="139"/>
                    </a:lnTo>
                    <a:lnTo>
                      <a:pt x="23" y="180"/>
                    </a:lnTo>
                    <a:lnTo>
                      <a:pt x="0" y="246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03" name="Freeform 163"/>
              <p:cNvSpPr>
                <a:spLocks/>
              </p:cNvSpPr>
              <p:nvPr/>
            </p:nvSpPr>
            <p:spPr bwMode="auto">
              <a:xfrm>
                <a:off x="5127" y="1770"/>
                <a:ext cx="14" cy="10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51"/>
                  </a:cxn>
                  <a:cxn ang="0">
                    <a:pos x="12" y="83"/>
                  </a:cxn>
                  <a:cxn ang="0">
                    <a:pos x="13" y="103"/>
                  </a:cxn>
                  <a:cxn ang="0">
                    <a:pos x="4" y="70"/>
                  </a:cxn>
                  <a:cxn ang="0">
                    <a:pos x="0" y="42"/>
                  </a:cxn>
                  <a:cxn ang="0">
                    <a:pos x="4" y="0"/>
                  </a:cxn>
                </a:cxnLst>
                <a:rect l="0" t="0" r="r" b="b"/>
                <a:pathLst>
                  <a:path w="14" h="104">
                    <a:moveTo>
                      <a:pt x="4" y="0"/>
                    </a:moveTo>
                    <a:lnTo>
                      <a:pt x="6" y="51"/>
                    </a:lnTo>
                    <a:lnTo>
                      <a:pt x="12" y="83"/>
                    </a:lnTo>
                    <a:lnTo>
                      <a:pt x="13" y="103"/>
                    </a:lnTo>
                    <a:lnTo>
                      <a:pt x="4" y="70"/>
                    </a:lnTo>
                    <a:lnTo>
                      <a:pt x="0" y="4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04" name="Freeform 164"/>
              <p:cNvSpPr>
                <a:spLocks/>
              </p:cNvSpPr>
              <p:nvPr/>
            </p:nvSpPr>
            <p:spPr bwMode="auto">
              <a:xfrm>
                <a:off x="5149" y="1764"/>
                <a:ext cx="35" cy="1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51"/>
                  </a:cxn>
                  <a:cxn ang="0">
                    <a:pos x="18" y="87"/>
                  </a:cxn>
                  <a:cxn ang="0">
                    <a:pos x="34" y="130"/>
                  </a:cxn>
                  <a:cxn ang="0">
                    <a:pos x="18" y="63"/>
                  </a:cxn>
                  <a:cxn ang="0">
                    <a:pos x="0" y="0"/>
                  </a:cxn>
                </a:cxnLst>
                <a:rect l="0" t="0" r="r" b="b"/>
                <a:pathLst>
                  <a:path w="35" h="131">
                    <a:moveTo>
                      <a:pt x="0" y="0"/>
                    </a:moveTo>
                    <a:lnTo>
                      <a:pt x="7" y="51"/>
                    </a:lnTo>
                    <a:lnTo>
                      <a:pt x="18" y="87"/>
                    </a:lnTo>
                    <a:lnTo>
                      <a:pt x="34" y="130"/>
                    </a:lnTo>
                    <a:lnTo>
                      <a:pt x="18" y="6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05" name="Freeform 165"/>
              <p:cNvSpPr>
                <a:spLocks/>
              </p:cNvSpPr>
              <p:nvPr/>
            </p:nvSpPr>
            <p:spPr bwMode="auto">
              <a:xfrm>
                <a:off x="5153" y="1909"/>
                <a:ext cx="3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7"/>
                  </a:cxn>
                  <a:cxn ang="0">
                    <a:pos x="32" y="14"/>
                  </a:cxn>
                  <a:cxn ang="0">
                    <a:pos x="21" y="6"/>
                  </a:cxn>
                  <a:cxn ang="0">
                    <a:pos x="0" y="0"/>
                  </a:cxn>
                </a:cxnLst>
                <a:rect l="0" t="0" r="r" b="b"/>
                <a:pathLst>
                  <a:path w="33" h="18">
                    <a:moveTo>
                      <a:pt x="0" y="0"/>
                    </a:moveTo>
                    <a:lnTo>
                      <a:pt x="20" y="17"/>
                    </a:lnTo>
                    <a:lnTo>
                      <a:pt x="32" y="14"/>
                    </a:lnTo>
                    <a:lnTo>
                      <a:pt x="21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06" name="Freeform 166"/>
              <p:cNvSpPr>
                <a:spLocks/>
              </p:cNvSpPr>
              <p:nvPr/>
            </p:nvSpPr>
            <p:spPr bwMode="auto">
              <a:xfrm>
                <a:off x="5025" y="1708"/>
                <a:ext cx="17" cy="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47"/>
                  </a:cxn>
                  <a:cxn ang="0">
                    <a:pos x="7" y="80"/>
                  </a:cxn>
                  <a:cxn ang="0">
                    <a:pos x="0" y="112"/>
                  </a:cxn>
                  <a:cxn ang="0">
                    <a:pos x="14" y="63"/>
                  </a:cxn>
                  <a:cxn ang="0">
                    <a:pos x="16" y="35"/>
                  </a:cxn>
                  <a:cxn ang="0">
                    <a:pos x="8" y="0"/>
                  </a:cxn>
                </a:cxnLst>
                <a:rect l="0" t="0" r="r" b="b"/>
                <a:pathLst>
                  <a:path w="17" h="113">
                    <a:moveTo>
                      <a:pt x="8" y="0"/>
                    </a:moveTo>
                    <a:lnTo>
                      <a:pt x="9" y="47"/>
                    </a:lnTo>
                    <a:lnTo>
                      <a:pt x="7" y="80"/>
                    </a:lnTo>
                    <a:lnTo>
                      <a:pt x="0" y="112"/>
                    </a:lnTo>
                    <a:lnTo>
                      <a:pt x="14" y="63"/>
                    </a:lnTo>
                    <a:lnTo>
                      <a:pt x="16" y="3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236544" name="Object 10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229475" y="2085975"/>
          <a:ext cx="285750" cy="819150"/>
        </p:xfrm>
        <a:graphic>
          <a:graphicData uri="http://schemas.openxmlformats.org/presentationml/2006/ole">
            <p:oleObj spid="_x0000_s524351" name="Clip" r:id="rId4" imgW="1235075" imgH="3521075" progId="">
              <p:embed/>
            </p:oleObj>
          </a:graphicData>
        </a:graphic>
      </p:graphicFrame>
      <p:grpSp>
        <p:nvGrpSpPr>
          <p:cNvPr id="36122" name="Group 213"/>
          <p:cNvGrpSpPr>
            <a:grpSpLocks/>
          </p:cNvGrpSpPr>
          <p:nvPr/>
        </p:nvGrpSpPr>
        <p:grpSpPr bwMode="auto">
          <a:xfrm>
            <a:off x="4591050" y="3181350"/>
            <a:ext cx="1258888" cy="933450"/>
            <a:chOff x="2892" y="2004"/>
            <a:chExt cx="793" cy="588"/>
          </a:xfrm>
        </p:grpSpPr>
        <p:grpSp>
          <p:nvGrpSpPr>
            <p:cNvPr id="36127" name="Group 190"/>
            <p:cNvGrpSpPr>
              <a:grpSpLocks/>
            </p:cNvGrpSpPr>
            <p:nvPr/>
          </p:nvGrpSpPr>
          <p:grpSpPr bwMode="auto">
            <a:xfrm>
              <a:off x="2892" y="2004"/>
              <a:ext cx="793" cy="588"/>
              <a:chOff x="2892" y="2004"/>
              <a:chExt cx="793" cy="588"/>
            </a:xfrm>
          </p:grpSpPr>
          <p:grpSp>
            <p:nvGrpSpPr>
              <p:cNvPr id="36151" name="Group 187"/>
              <p:cNvGrpSpPr>
                <a:grpSpLocks/>
              </p:cNvGrpSpPr>
              <p:nvPr/>
            </p:nvGrpSpPr>
            <p:grpSpPr bwMode="auto">
              <a:xfrm>
                <a:off x="2892" y="2004"/>
                <a:ext cx="717" cy="588"/>
                <a:chOff x="2892" y="2004"/>
                <a:chExt cx="717" cy="588"/>
              </a:xfrm>
            </p:grpSpPr>
            <p:sp>
              <p:nvSpPr>
                <p:cNvPr id="36010" name="Freeform 170"/>
                <p:cNvSpPr>
                  <a:spLocks/>
                </p:cNvSpPr>
                <p:nvPr/>
              </p:nvSpPr>
              <p:spPr bwMode="auto">
                <a:xfrm>
                  <a:off x="3351" y="2082"/>
                  <a:ext cx="33" cy="71"/>
                </a:xfrm>
                <a:custGeom>
                  <a:avLst/>
                  <a:gdLst/>
                  <a:ahLst/>
                  <a:cxnLst>
                    <a:cxn ang="0">
                      <a:pos x="3" y="7"/>
                    </a:cxn>
                    <a:cxn ang="0">
                      <a:pos x="13" y="0"/>
                    </a:cxn>
                    <a:cxn ang="0">
                      <a:pos x="18" y="2"/>
                    </a:cxn>
                    <a:cxn ang="0">
                      <a:pos x="24" y="10"/>
                    </a:cxn>
                    <a:cxn ang="0">
                      <a:pos x="29" y="23"/>
                    </a:cxn>
                    <a:cxn ang="0">
                      <a:pos x="32" y="38"/>
                    </a:cxn>
                    <a:cxn ang="0">
                      <a:pos x="30" y="53"/>
                    </a:cxn>
                    <a:cxn ang="0">
                      <a:pos x="26" y="65"/>
                    </a:cxn>
                    <a:cxn ang="0">
                      <a:pos x="15" y="70"/>
                    </a:cxn>
                    <a:cxn ang="0">
                      <a:pos x="0" y="54"/>
                    </a:cxn>
                    <a:cxn ang="0">
                      <a:pos x="3" y="7"/>
                    </a:cxn>
                  </a:cxnLst>
                  <a:rect l="0" t="0" r="r" b="b"/>
                  <a:pathLst>
                    <a:path w="33" h="71">
                      <a:moveTo>
                        <a:pt x="3" y="7"/>
                      </a:moveTo>
                      <a:lnTo>
                        <a:pt x="13" y="0"/>
                      </a:lnTo>
                      <a:lnTo>
                        <a:pt x="18" y="2"/>
                      </a:lnTo>
                      <a:lnTo>
                        <a:pt x="24" y="10"/>
                      </a:lnTo>
                      <a:lnTo>
                        <a:pt x="29" y="23"/>
                      </a:lnTo>
                      <a:lnTo>
                        <a:pt x="32" y="38"/>
                      </a:lnTo>
                      <a:lnTo>
                        <a:pt x="30" y="53"/>
                      </a:lnTo>
                      <a:lnTo>
                        <a:pt x="26" y="65"/>
                      </a:lnTo>
                      <a:lnTo>
                        <a:pt x="15" y="70"/>
                      </a:lnTo>
                      <a:lnTo>
                        <a:pt x="0" y="54"/>
                      </a:lnTo>
                      <a:lnTo>
                        <a:pt x="3" y="7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011" name="Freeform 171"/>
                <p:cNvSpPr>
                  <a:spLocks/>
                </p:cNvSpPr>
                <p:nvPr/>
              </p:nvSpPr>
              <p:spPr bwMode="auto">
                <a:xfrm>
                  <a:off x="3120" y="2164"/>
                  <a:ext cx="42" cy="61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3" y="0"/>
                    </a:cxn>
                    <a:cxn ang="0">
                      <a:pos x="1" y="5"/>
                    </a:cxn>
                    <a:cxn ang="0">
                      <a:pos x="0" y="15"/>
                    </a:cxn>
                    <a:cxn ang="0">
                      <a:pos x="2" y="29"/>
                    </a:cxn>
                    <a:cxn ang="0">
                      <a:pos x="8" y="42"/>
                    </a:cxn>
                    <a:cxn ang="0">
                      <a:pos x="15" y="54"/>
                    </a:cxn>
                    <a:cxn ang="0">
                      <a:pos x="26" y="60"/>
                    </a:cxn>
                    <a:cxn ang="0">
                      <a:pos x="37" y="59"/>
                    </a:cxn>
                    <a:cxn ang="0">
                      <a:pos x="41" y="37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42" h="61">
                      <a:moveTo>
                        <a:pt x="14" y="0"/>
                      </a:moveTo>
                      <a:lnTo>
                        <a:pt x="3" y="0"/>
                      </a:lnTo>
                      <a:lnTo>
                        <a:pt x="1" y="5"/>
                      </a:lnTo>
                      <a:lnTo>
                        <a:pt x="0" y="15"/>
                      </a:lnTo>
                      <a:lnTo>
                        <a:pt x="2" y="29"/>
                      </a:lnTo>
                      <a:lnTo>
                        <a:pt x="8" y="42"/>
                      </a:lnTo>
                      <a:lnTo>
                        <a:pt x="15" y="54"/>
                      </a:lnTo>
                      <a:lnTo>
                        <a:pt x="26" y="60"/>
                      </a:lnTo>
                      <a:lnTo>
                        <a:pt x="37" y="59"/>
                      </a:lnTo>
                      <a:lnTo>
                        <a:pt x="41" y="37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6166" name="Group 176"/>
                <p:cNvGrpSpPr>
                  <a:grpSpLocks/>
                </p:cNvGrpSpPr>
                <p:nvPr/>
              </p:nvGrpSpPr>
              <p:grpSpPr bwMode="auto">
                <a:xfrm>
                  <a:off x="2892" y="2156"/>
                  <a:ext cx="717" cy="436"/>
                  <a:chOff x="2892" y="2156"/>
                  <a:chExt cx="717" cy="436"/>
                </a:xfrm>
              </p:grpSpPr>
              <p:sp>
                <p:nvSpPr>
                  <p:cNvPr id="36012" name="Freeform 172"/>
                  <p:cNvSpPr>
                    <a:spLocks/>
                  </p:cNvSpPr>
                  <p:nvPr/>
                </p:nvSpPr>
                <p:spPr bwMode="auto">
                  <a:xfrm>
                    <a:off x="2892" y="2170"/>
                    <a:ext cx="717" cy="383"/>
                  </a:xfrm>
                  <a:custGeom>
                    <a:avLst/>
                    <a:gdLst/>
                    <a:ahLst/>
                    <a:cxnLst>
                      <a:cxn ang="0">
                        <a:pos x="198" y="373"/>
                      </a:cxn>
                      <a:cxn ang="0">
                        <a:pos x="194" y="364"/>
                      </a:cxn>
                      <a:cxn ang="0">
                        <a:pos x="190" y="347"/>
                      </a:cxn>
                      <a:cxn ang="0">
                        <a:pos x="188" y="327"/>
                      </a:cxn>
                      <a:cxn ang="0">
                        <a:pos x="175" y="340"/>
                      </a:cxn>
                      <a:cxn ang="0">
                        <a:pos x="163" y="350"/>
                      </a:cxn>
                      <a:cxn ang="0">
                        <a:pos x="137" y="367"/>
                      </a:cxn>
                      <a:cxn ang="0">
                        <a:pos x="113" y="377"/>
                      </a:cxn>
                      <a:cxn ang="0">
                        <a:pos x="97" y="382"/>
                      </a:cxn>
                      <a:cxn ang="0">
                        <a:pos x="83" y="382"/>
                      </a:cxn>
                      <a:cxn ang="0">
                        <a:pos x="67" y="374"/>
                      </a:cxn>
                      <a:cxn ang="0">
                        <a:pos x="48" y="360"/>
                      </a:cxn>
                      <a:cxn ang="0">
                        <a:pos x="36" y="347"/>
                      </a:cxn>
                      <a:cxn ang="0">
                        <a:pos x="29" y="335"/>
                      </a:cxn>
                      <a:cxn ang="0">
                        <a:pos x="22" y="322"/>
                      </a:cxn>
                      <a:cxn ang="0">
                        <a:pos x="17" y="312"/>
                      </a:cxn>
                      <a:cxn ang="0">
                        <a:pos x="11" y="299"/>
                      </a:cxn>
                      <a:cxn ang="0">
                        <a:pos x="6" y="282"/>
                      </a:cxn>
                      <a:cxn ang="0">
                        <a:pos x="3" y="266"/>
                      </a:cxn>
                      <a:cxn ang="0">
                        <a:pos x="1" y="250"/>
                      </a:cxn>
                      <a:cxn ang="0">
                        <a:pos x="1" y="234"/>
                      </a:cxn>
                      <a:cxn ang="0">
                        <a:pos x="0" y="219"/>
                      </a:cxn>
                      <a:cxn ang="0">
                        <a:pos x="1" y="203"/>
                      </a:cxn>
                      <a:cxn ang="0">
                        <a:pos x="3" y="184"/>
                      </a:cxn>
                      <a:cxn ang="0">
                        <a:pos x="9" y="170"/>
                      </a:cxn>
                      <a:cxn ang="0">
                        <a:pos x="13" y="157"/>
                      </a:cxn>
                      <a:cxn ang="0">
                        <a:pos x="22" y="162"/>
                      </a:cxn>
                      <a:cxn ang="0">
                        <a:pos x="30" y="167"/>
                      </a:cxn>
                      <a:cxn ang="0">
                        <a:pos x="45" y="174"/>
                      </a:cxn>
                      <a:cxn ang="0">
                        <a:pos x="57" y="175"/>
                      </a:cxn>
                      <a:cxn ang="0">
                        <a:pos x="70" y="174"/>
                      </a:cxn>
                      <a:cxn ang="0">
                        <a:pos x="90" y="163"/>
                      </a:cxn>
                      <a:cxn ang="0">
                        <a:pos x="111" y="147"/>
                      </a:cxn>
                      <a:cxn ang="0">
                        <a:pos x="118" y="167"/>
                      </a:cxn>
                      <a:cxn ang="0">
                        <a:pos x="140" y="211"/>
                      </a:cxn>
                      <a:cxn ang="0">
                        <a:pos x="145" y="235"/>
                      </a:cxn>
                      <a:cxn ang="0">
                        <a:pos x="157" y="194"/>
                      </a:cxn>
                      <a:cxn ang="0">
                        <a:pos x="169" y="165"/>
                      </a:cxn>
                      <a:cxn ang="0">
                        <a:pos x="184" y="142"/>
                      </a:cxn>
                      <a:cxn ang="0">
                        <a:pos x="203" y="115"/>
                      </a:cxn>
                      <a:cxn ang="0">
                        <a:pos x="221" y="94"/>
                      </a:cxn>
                      <a:cxn ang="0">
                        <a:pos x="260" y="65"/>
                      </a:cxn>
                      <a:cxn ang="0">
                        <a:pos x="308" y="41"/>
                      </a:cxn>
                      <a:cxn ang="0">
                        <a:pos x="367" y="22"/>
                      </a:cxn>
                      <a:cxn ang="0">
                        <a:pos x="471" y="0"/>
                      </a:cxn>
                      <a:cxn ang="0">
                        <a:pos x="543" y="0"/>
                      </a:cxn>
                      <a:cxn ang="0">
                        <a:pos x="590" y="13"/>
                      </a:cxn>
                      <a:cxn ang="0">
                        <a:pos x="628" y="34"/>
                      </a:cxn>
                      <a:cxn ang="0">
                        <a:pos x="662" y="57"/>
                      </a:cxn>
                      <a:cxn ang="0">
                        <a:pos x="683" y="84"/>
                      </a:cxn>
                      <a:cxn ang="0">
                        <a:pos x="704" y="148"/>
                      </a:cxn>
                      <a:cxn ang="0">
                        <a:pos x="716" y="201"/>
                      </a:cxn>
                      <a:cxn ang="0">
                        <a:pos x="198" y="373"/>
                      </a:cxn>
                    </a:cxnLst>
                    <a:rect l="0" t="0" r="r" b="b"/>
                    <a:pathLst>
                      <a:path w="717" h="383">
                        <a:moveTo>
                          <a:pt x="198" y="373"/>
                        </a:moveTo>
                        <a:lnTo>
                          <a:pt x="194" y="364"/>
                        </a:lnTo>
                        <a:lnTo>
                          <a:pt x="190" y="347"/>
                        </a:lnTo>
                        <a:lnTo>
                          <a:pt x="188" y="327"/>
                        </a:lnTo>
                        <a:lnTo>
                          <a:pt x="175" y="340"/>
                        </a:lnTo>
                        <a:lnTo>
                          <a:pt x="163" y="350"/>
                        </a:lnTo>
                        <a:lnTo>
                          <a:pt x="137" y="367"/>
                        </a:lnTo>
                        <a:lnTo>
                          <a:pt x="113" y="377"/>
                        </a:lnTo>
                        <a:lnTo>
                          <a:pt x="97" y="382"/>
                        </a:lnTo>
                        <a:lnTo>
                          <a:pt x="83" y="382"/>
                        </a:lnTo>
                        <a:lnTo>
                          <a:pt x="67" y="374"/>
                        </a:lnTo>
                        <a:lnTo>
                          <a:pt x="48" y="360"/>
                        </a:lnTo>
                        <a:lnTo>
                          <a:pt x="36" y="347"/>
                        </a:lnTo>
                        <a:lnTo>
                          <a:pt x="29" y="335"/>
                        </a:lnTo>
                        <a:lnTo>
                          <a:pt x="22" y="322"/>
                        </a:lnTo>
                        <a:lnTo>
                          <a:pt x="17" y="312"/>
                        </a:lnTo>
                        <a:lnTo>
                          <a:pt x="11" y="299"/>
                        </a:lnTo>
                        <a:lnTo>
                          <a:pt x="6" y="282"/>
                        </a:lnTo>
                        <a:lnTo>
                          <a:pt x="3" y="266"/>
                        </a:lnTo>
                        <a:lnTo>
                          <a:pt x="1" y="250"/>
                        </a:lnTo>
                        <a:lnTo>
                          <a:pt x="1" y="234"/>
                        </a:lnTo>
                        <a:lnTo>
                          <a:pt x="0" y="219"/>
                        </a:lnTo>
                        <a:lnTo>
                          <a:pt x="1" y="203"/>
                        </a:lnTo>
                        <a:lnTo>
                          <a:pt x="3" y="184"/>
                        </a:lnTo>
                        <a:lnTo>
                          <a:pt x="9" y="170"/>
                        </a:lnTo>
                        <a:lnTo>
                          <a:pt x="13" y="157"/>
                        </a:lnTo>
                        <a:lnTo>
                          <a:pt x="22" y="162"/>
                        </a:lnTo>
                        <a:lnTo>
                          <a:pt x="30" y="167"/>
                        </a:lnTo>
                        <a:lnTo>
                          <a:pt x="45" y="174"/>
                        </a:lnTo>
                        <a:lnTo>
                          <a:pt x="57" y="175"/>
                        </a:lnTo>
                        <a:lnTo>
                          <a:pt x="70" y="174"/>
                        </a:lnTo>
                        <a:lnTo>
                          <a:pt x="90" y="163"/>
                        </a:lnTo>
                        <a:lnTo>
                          <a:pt x="111" y="147"/>
                        </a:lnTo>
                        <a:lnTo>
                          <a:pt x="118" y="167"/>
                        </a:lnTo>
                        <a:lnTo>
                          <a:pt x="140" y="211"/>
                        </a:lnTo>
                        <a:lnTo>
                          <a:pt x="145" y="235"/>
                        </a:lnTo>
                        <a:lnTo>
                          <a:pt x="157" y="194"/>
                        </a:lnTo>
                        <a:lnTo>
                          <a:pt x="169" y="165"/>
                        </a:lnTo>
                        <a:lnTo>
                          <a:pt x="184" y="142"/>
                        </a:lnTo>
                        <a:lnTo>
                          <a:pt x="203" y="115"/>
                        </a:lnTo>
                        <a:lnTo>
                          <a:pt x="221" y="94"/>
                        </a:lnTo>
                        <a:lnTo>
                          <a:pt x="260" y="65"/>
                        </a:lnTo>
                        <a:lnTo>
                          <a:pt x="308" y="41"/>
                        </a:lnTo>
                        <a:lnTo>
                          <a:pt x="367" y="22"/>
                        </a:lnTo>
                        <a:lnTo>
                          <a:pt x="471" y="0"/>
                        </a:lnTo>
                        <a:lnTo>
                          <a:pt x="543" y="0"/>
                        </a:lnTo>
                        <a:lnTo>
                          <a:pt x="590" y="13"/>
                        </a:lnTo>
                        <a:lnTo>
                          <a:pt x="628" y="34"/>
                        </a:lnTo>
                        <a:lnTo>
                          <a:pt x="662" y="57"/>
                        </a:lnTo>
                        <a:lnTo>
                          <a:pt x="683" y="84"/>
                        </a:lnTo>
                        <a:lnTo>
                          <a:pt x="704" y="148"/>
                        </a:lnTo>
                        <a:lnTo>
                          <a:pt x="716" y="201"/>
                        </a:lnTo>
                        <a:lnTo>
                          <a:pt x="198" y="373"/>
                        </a:lnTo>
                      </a:path>
                    </a:pathLst>
                  </a:custGeom>
                  <a:solidFill>
                    <a:srgbClr val="C0C0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6167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3152" y="2156"/>
                    <a:ext cx="262" cy="436"/>
                    <a:chOff x="3152" y="2156"/>
                    <a:chExt cx="262" cy="436"/>
                  </a:xfrm>
                </p:grpSpPr>
                <p:sp>
                  <p:nvSpPr>
                    <p:cNvPr id="36013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3152" y="2156"/>
                      <a:ext cx="237" cy="20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9"/>
                        </a:cxn>
                        <a:cxn ang="0">
                          <a:pos x="1" y="120"/>
                        </a:cxn>
                        <a:cxn ang="0">
                          <a:pos x="19" y="148"/>
                        </a:cxn>
                        <a:cxn ang="0">
                          <a:pos x="29" y="166"/>
                        </a:cxn>
                        <a:cxn ang="0">
                          <a:pos x="32" y="174"/>
                        </a:cxn>
                        <a:cxn ang="0">
                          <a:pos x="41" y="183"/>
                        </a:cxn>
                        <a:cxn ang="0">
                          <a:pos x="48" y="190"/>
                        </a:cxn>
                        <a:cxn ang="0">
                          <a:pos x="63" y="199"/>
                        </a:cxn>
                        <a:cxn ang="0">
                          <a:pos x="73" y="203"/>
                        </a:cxn>
                        <a:cxn ang="0">
                          <a:pos x="88" y="207"/>
                        </a:cxn>
                        <a:cxn ang="0">
                          <a:pos x="125" y="144"/>
                        </a:cxn>
                        <a:cxn ang="0">
                          <a:pos x="194" y="172"/>
                        </a:cxn>
                        <a:cxn ang="0">
                          <a:pos x="203" y="159"/>
                        </a:cxn>
                        <a:cxn ang="0">
                          <a:pos x="212" y="146"/>
                        </a:cxn>
                        <a:cxn ang="0">
                          <a:pos x="217" y="130"/>
                        </a:cxn>
                        <a:cxn ang="0">
                          <a:pos x="226" y="110"/>
                        </a:cxn>
                        <a:cxn ang="0">
                          <a:pos x="236" y="76"/>
                        </a:cxn>
                        <a:cxn ang="0">
                          <a:pos x="236" y="29"/>
                        </a:cxn>
                        <a:cxn ang="0">
                          <a:pos x="236" y="6"/>
                        </a:cxn>
                        <a:cxn ang="0">
                          <a:pos x="190" y="0"/>
                        </a:cxn>
                        <a:cxn ang="0">
                          <a:pos x="144" y="5"/>
                        </a:cxn>
                        <a:cxn ang="0">
                          <a:pos x="75" y="32"/>
                        </a:cxn>
                        <a:cxn ang="0">
                          <a:pos x="29" y="57"/>
                        </a:cxn>
                        <a:cxn ang="0">
                          <a:pos x="0" y="89"/>
                        </a:cxn>
                      </a:cxnLst>
                      <a:rect l="0" t="0" r="r" b="b"/>
                      <a:pathLst>
                        <a:path w="237" h="208">
                          <a:moveTo>
                            <a:pt x="0" y="89"/>
                          </a:moveTo>
                          <a:lnTo>
                            <a:pt x="1" y="120"/>
                          </a:lnTo>
                          <a:lnTo>
                            <a:pt x="19" y="148"/>
                          </a:lnTo>
                          <a:lnTo>
                            <a:pt x="29" y="166"/>
                          </a:lnTo>
                          <a:lnTo>
                            <a:pt x="32" y="174"/>
                          </a:lnTo>
                          <a:lnTo>
                            <a:pt x="41" y="183"/>
                          </a:lnTo>
                          <a:lnTo>
                            <a:pt x="48" y="190"/>
                          </a:lnTo>
                          <a:lnTo>
                            <a:pt x="63" y="199"/>
                          </a:lnTo>
                          <a:lnTo>
                            <a:pt x="73" y="203"/>
                          </a:lnTo>
                          <a:lnTo>
                            <a:pt x="88" y="207"/>
                          </a:lnTo>
                          <a:lnTo>
                            <a:pt x="125" y="144"/>
                          </a:lnTo>
                          <a:lnTo>
                            <a:pt x="194" y="172"/>
                          </a:lnTo>
                          <a:lnTo>
                            <a:pt x="203" y="159"/>
                          </a:lnTo>
                          <a:lnTo>
                            <a:pt x="212" y="146"/>
                          </a:lnTo>
                          <a:lnTo>
                            <a:pt x="217" y="130"/>
                          </a:lnTo>
                          <a:lnTo>
                            <a:pt x="226" y="110"/>
                          </a:lnTo>
                          <a:lnTo>
                            <a:pt x="236" y="76"/>
                          </a:lnTo>
                          <a:lnTo>
                            <a:pt x="236" y="29"/>
                          </a:lnTo>
                          <a:lnTo>
                            <a:pt x="236" y="6"/>
                          </a:lnTo>
                          <a:lnTo>
                            <a:pt x="190" y="0"/>
                          </a:lnTo>
                          <a:lnTo>
                            <a:pt x="144" y="5"/>
                          </a:lnTo>
                          <a:lnTo>
                            <a:pt x="75" y="32"/>
                          </a:lnTo>
                          <a:lnTo>
                            <a:pt x="29" y="57"/>
                          </a:lnTo>
                          <a:lnTo>
                            <a:pt x="0" y="89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014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3250" y="2301"/>
                      <a:ext cx="164" cy="291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45"/>
                        </a:cxn>
                        <a:cxn ang="0">
                          <a:pos x="22" y="66"/>
                        </a:cxn>
                        <a:cxn ang="0">
                          <a:pos x="6" y="110"/>
                        </a:cxn>
                        <a:cxn ang="0">
                          <a:pos x="5" y="165"/>
                        </a:cxn>
                        <a:cxn ang="0">
                          <a:pos x="8" y="200"/>
                        </a:cxn>
                        <a:cxn ang="0">
                          <a:pos x="23" y="228"/>
                        </a:cxn>
                        <a:cxn ang="0">
                          <a:pos x="47" y="262"/>
                        </a:cxn>
                        <a:cxn ang="0">
                          <a:pos x="120" y="290"/>
                        </a:cxn>
                        <a:cxn ang="0">
                          <a:pos x="163" y="213"/>
                        </a:cxn>
                        <a:cxn ang="0">
                          <a:pos x="161" y="157"/>
                        </a:cxn>
                        <a:cxn ang="0">
                          <a:pos x="137" y="110"/>
                        </a:cxn>
                        <a:cxn ang="0">
                          <a:pos x="109" y="74"/>
                        </a:cxn>
                        <a:cxn ang="0">
                          <a:pos x="75" y="47"/>
                        </a:cxn>
                        <a:cxn ang="0">
                          <a:pos x="88" y="24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64" h="291">
                          <a:moveTo>
                            <a:pt x="27" y="0"/>
                          </a:moveTo>
                          <a:lnTo>
                            <a:pt x="0" y="45"/>
                          </a:lnTo>
                          <a:lnTo>
                            <a:pt x="22" y="66"/>
                          </a:lnTo>
                          <a:lnTo>
                            <a:pt x="6" y="110"/>
                          </a:lnTo>
                          <a:lnTo>
                            <a:pt x="5" y="165"/>
                          </a:lnTo>
                          <a:lnTo>
                            <a:pt x="8" y="200"/>
                          </a:lnTo>
                          <a:lnTo>
                            <a:pt x="23" y="228"/>
                          </a:lnTo>
                          <a:lnTo>
                            <a:pt x="47" y="262"/>
                          </a:lnTo>
                          <a:lnTo>
                            <a:pt x="120" y="290"/>
                          </a:lnTo>
                          <a:lnTo>
                            <a:pt x="163" y="213"/>
                          </a:lnTo>
                          <a:lnTo>
                            <a:pt x="161" y="157"/>
                          </a:lnTo>
                          <a:lnTo>
                            <a:pt x="137" y="110"/>
                          </a:lnTo>
                          <a:lnTo>
                            <a:pt x="109" y="74"/>
                          </a:lnTo>
                          <a:lnTo>
                            <a:pt x="75" y="47"/>
                          </a:lnTo>
                          <a:lnTo>
                            <a:pt x="88" y="24"/>
                          </a:lnTo>
                          <a:lnTo>
                            <a:pt x="27" y="0"/>
                          </a:lnTo>
                        </a:path>
                      </a:pathLst>
                    </a:custGeom>
                    <a:solidFill>
                      <a:srgbClr val="A00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36017" name="Freeform 177"/>
                <p:cNvSpPr>
                  <a:spLocks/>
                </p:cNvSpPr>
                <p:nvPr/>
              </p:nvSpPr>
              <p:spPr bwMode="auto">
                <a:xfrm>
                  <a:off x="3308" y="2108"/>
                  <a:ext cx="193" cy="183"/>
                </a:xfrm>
                <a:custGeom>
                  <a:avLst/>
                  <a:gdLst/>
                  <a:ahLst/>
                  <a:cxnLst>
                    <a:cxn ang="0">
                      <a:pos x="53" y="15"/>
                    </a:cxn>
                    <a:cxn ang="0">
                      <a:pos x="58" y="7"/>
                    </a:cxn>
                    <a:cxn ang="0">
                      <a:pos x="67" y="2"/>
                    </a:cxn>
                    <a:cxn ang="0">
                      <a:pos x="73" y="0"/>
                    </a:cxn>
                    <a:cxn ang="0">
                      <a:pos x="77" y="2"/>
                    </a:cxn>
                    <a:cxn ang="0">
                      <a:pos x="82" y="8"/>
                    </a:cxn>
                    <a:cxn ang="0">
                      <a:pos x="86" y="20"/>
                    </a:cxn>
                    <a:cxn ang="0">
                      <a:pos x="89" y="33"/>
                    </a:cxn>
                    <a:cxn ang="0">
                      <a:pos x="90" y="41"/>
                    </a:cxn>
                    <a:cxn ang="0">
                      <a:pos x="99" y="59"/>
                    </a:cxn>
                    <a:cxn ang="0">
                      <a:pos x="107" y="70"/>
                    </a:cxn>
                    <a:cxn ang="0">
                      <a:pos x="111" y="74"/>
                    </a:cxn>
                    <a:cxn ang="0">
                      <a:pos x="119" y="80"/>
                    </a:cxn>
                    <a:cxn ang="0">
                      <a:pos x="138" y="104"/>
                    </a:cxn>
                    <a:cxn ang="0">
                      <a:pos x="149" y="108"/>
                    </a:cxn>
                    <a:cxn ang="0">
                      <a:pos x="166" y="114"/>
                    </a:cxn>
                    <a:cxn ang="0">
                      <a:pos x="192" y="123"/>
                    </a:cxn>
                    <a:cxn ang="0">
                      <a:pos x="127" y="177"/>
                    </a:cxn>
                    <a:cxn ang="0">
                      <a:pos x="72" y="155"/>
                    </a:cxn>
                    <a:cxn ang="0">
                      <a:pos x="56" y="166"/>
                    </a:cxn>
                    <a:cxn ang="0">
                      <a:pos x="30" y="178"/>
                    </a:cxn>
                    <a:cxn ang="0">
                      <a:pos x="13" y="182"/>
                    </a:cxn>
                    <a:cxn ang="0">
                      <a:pos x="1" y="180"/>
                    </a:cxn>
                    <a:cxn ang="0">
                      <a:pos x="0" y="174"/>
                    </a:cxn>
                    <a:cxn ang="0">
                      <a:pos x="3" y="164"/>
                    </a:cxn>
                    <a:cxn ang="0">
                      <a:pos x="17" y="156"/>
                    </a:cxn>
                    <a:cxn ang="0">
                      <a:pos x="38" y="144"/>
                    </a:cxn>
                    <a:cxn ang="0">
                      <a:pos x="53" y="135"/>
                    </a:cxn>
                    <a:cxn ang="0">
                      <a:pos x="59" y="126"/>
                    </a:cxn>
                    <a:cxn ang="0">
                      <a:pos x="66" y="116"/>
                    </a:cxn>
                    <a:cxn ang="0">
                      <a:pos x="72" y="108"/>
                    </a:cxn>
                    <a:cxn ang="0">
                      <a:pos x="75" y="99"/>
                    </a:cxn>
                    <a:cxn ang="0">
                      <a:pos x="72" y="85"/>
                    </a:cxn>
                    <a:cxn ang="0">
                      <a:pos x="65" y="70"/>
                    </a:cxn>
                    <a:cxn ang="0">
                      <a:pos x="56" y="54"/>
                    </a:cxn>
                    <a:cxn ang="0">
                      <a:pos x="53" y="29"/>
                    </a:cxn>
                    <a:cxn ang="0">
                      <a:pos x="53" y="15"/>
                    </a:cxn>
                  </a:cxnLst>
                  <a:rect l="0" t="0" r="r" b="b"/>
                  <a:pathLst>
                    <a:path w="193" h="183">
                      <a:moveTo>
                        <a:pt x="53" y="15"/>
                      </a:moveTo>
                      <a:lnTo>
                        <a:pt x="58" y="7"/>
                      </a:lnTo>
                      <a:lnTo>
                        <a:pt x="67" y="2"/>
                      </a:lnTo>
                      <a:lnTo>
                        <a:pt x="73" y="0"/>
                      </a:lnTo>
                      <a:lnTo>
                        <a:pt x="77" y="2"/>
                      </a:lnTo>
                      <a:lnTo>
                        <a:pt x="82" y="8"/>
                      </a:lnTo>
                      <a:lnTo>
                        <a:pt x="86" y="20"/>
                      </a:lnTo>
                      <a:lnTo>
                        <a:pt x="89" y="33"/>
                      </a:lnTo>
                      <a:lnTo>
                        <a:pt x="90" y="41"/>
                      </a:lnTo>
                      <a:lnTo>
                        <a:pt x="99" y="59"/>
                      </a:lnTo>
                      <a:lnTo>
                        <a:pt x="107" y="70"/>
                      </a:lnTo>
                      <a:lnTo>
                        <a:pt x="111" y="74"/>
                      </a:lnTo>
                      <a:lnTo>
                        <a:pt x="119" y="80"/>
                      </a:lnTo>
                      <a:lnTo>
                        <a:pt x="138" y="104"/>
                      </a:lnTo>
                      <a:lnTo>
                        <a:pt x="149" y="108"/>
                      </a:lnTo>
                      <a:lnTo>
                        <a:pt x="166" y="114"/>
                      </a:lnTo>
                      <a:lnTo>
                        <a:pt x="192" y="123"/>
                      </a:lnTo>
                      <a:lnTo>
                        <a:pt x="127" y="177"/>
                      </a:lnTo>
                      <a:lnTo>
                        <a:pt x="72" y="155"/>
                      </a:lnTo>
                      <a:lnTo>
                        <a:pt x="56" y="166"/>
                      </a:lnTo>
                      <a:lnTo>
                        <a:pt x="30" y="178"/>
                      </a:lnTo>
                      <a:lnTo>
                        <a:pt x="13" y="182"/>
                      </a:lnTo>
                      <a:lnTo>
                        <a:pt x="1" y="180"/>
                      </a:lnTo>
                      <a:lnTo>
                        <a:pt x="0" y="174"/>
                      </a:lnTo>
                      <a:lnTo>
                        <a:pt x="3" y="164"/>
                      </a:lnTo>
                      <a:lnTo>
                        <a:pt x="17" y="156"/>
                      </a:lnTo>
                      <a:lnTo>
                        <a:pt x="38" y="144"/>
                      </a:lnTo>
                      <a:lnTo>
                        <a:pt x="53" y="135"/>
                      </a:lnTo>
                      <a:lnTo>
                        <a:pt x="59" y="126"/>
                      </a:lnTo>
                      <a:lnTo>
                        <a:pt x="66" y="116"/>
                      </a:lnTo>
                      <a:lnTo>
                        <a:pt x="72" y="108"/>
                      </a:lnTo>
                      <a:lnTo>
                        <a:pt x="75" y="99"/>
                      </a:lnTo>
                      <a:lnTo>
                        <a:pt x="72" y="85"/>
                      </a:lnTo>
                      <a:lnTo>
                        <a:pt x="65" y="70"/>
                      </a:lnTo>
                      <a:lnTo>
                        <a:pt x="56" y="54"/>
                      </a:lnTo>
                      <a:lnTo>
                        <a:pt x="53" y="29"/>
                      </a:lnTo>
                      <a:lnTo>
                        <a:pt x="53" y="15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018" name="Freeform 178"/>
                <p:cNvSpPr>
                  <a:spLocks/>
                </p:cNvSpPr>
                <p:nvPr/>
              </p:nvSpPr>
              <p:spPr bwMode="auto">
                <a:xfrm>
                  <a:off x="3131" y="2024"/>
                  <a:ext cx="256" cy="288"/>
                </a:xfrm>
                <a:custGeom>
                  <a:avLst/>
                  <a:gdLst/>
                  <a:ahLst/>
                  <a:cxnLst>
                    <a:cxn ang="0">
                      <a:pos x="38" y="37"/>
                    </a:cxn>
                    <a:cxn ang="0">
                      <a:pos x="24" y="51"/>
                    </a:cxn>
                    <a:cxn ang="0">
                      <a:pos x="14" y="63"/>
                    </a:cxn>
                    <a:cxn ang="0">
                      <a:pos x="8" y="76"/>
                    </a:cxn>
                    <a:cxn ang="0">
                      <a:pos x="1" y="90"/>
                    </a:cxn>
                    <a:cxn ang="0">
                      <a:pos x="1" y="107"/>
                    </a:cxn>
                    <a:cxn ang="0">
                      <a:pos x="0" y="121"/>
                    </a:cxn>
                    <a:cxn ang="0">
                      <a:pos x="4" y="135"/>
                    </a:cxn>
                    <a:cxn ang="0">
                      <a:pos x="14" y="153"/>
                    </a:cxn>
                    <a:cxn ang="0">
                      <a:pos x="20" y="171"/>
                    </a:cxn>
                    <a:cxn ang="0">
                      <a:pos x="19" y="193"/>
                    </a:cxn>
                    <a:cxn ang="0">
                      <a:pos x="17" y="213"/>
                    </a:cxn>
                    <a:cxn ang="0">
                      <a:pos x="17" y="231"/>
                    </a:cxn>
                    <a:cxn ang="0">
                      <a:pos x="21" y="245"/>
                    </a:cxn>
                    <a:cxn ang="0">
                      <a:pos x="26" y="259"/>
                    </a:cxn>
                    <a:cxn ang="0">
                      <a:pos x="33" y="267"/>
                    </a:cxn>
                    <a:cxn ang="0">
                      <a:pos x="42" y="276"/>
                    </a:cxn>
                    <a:cxn ang="0">
                      <a:pos x="54" y="282"/>
                    </a:cxn>
                    <a:cxn ang="0">
                      <a:pos x="66" y="285"/>
                    </a:cxn>
                    <a:cxn ang="0">
                      <a:pos x="91" y="287"/>
                    </a:cxn>
                    <a:cxn ang="0">
                      <a:pos x="117" y="284"/>
                    </a:cxn>
                    <a:cxn ang="0">
                      <a:pos x="142" y="278"/>
                    </a:cxn>
                    <a:cxn ang="0">
                      <a:pos x="165" y="269"/>
                    </a:cxn>
                    <a:cxn ang="0">
                      <a:pos x="186" y="259"/>
                    </a:cxn>
                    <a:cxn ang="0">
                      <a:pos x="205" y="244"/>
                    </a:cxn>
                    <a:cxn ang="0">
                      <a:pos x="222" y="231"/>
                    </a:cxn>
                    <a:cxn ang="0">
                      <a:pos x="234" y="216"/>
                    </a:cxn>
                    <a:cxn ang="0">
                      <a:pos x="248" y="193"/>
                    </a:cxn>
                    <a:cxn ang="0">
                      <a:pos x="254" y="182"/>
                    </a:cxn>
                    <a:cxn ang="0">
                      <a:pos x="255" y="168"/>
                    </a:cxn>
                    <a:cxn ang="0">
                      <a:pos x="255" y="155"/>
                    </a:cxn>
                    <a:cxn ang="0">
                      <a:pos x="252" y="144"/>
                    </a:cxn>
                    <a:cxn ang="0">
                      <a:pos x="245" y="131"/>
                    </a:cxn>
                    <a:cxn ang="0">
                      <a:pos x="238" y="120"/>
                    </a:cxn>
                    <a:cxn ang="0">
                      <a:pos x="227" y="96"/>
                    </a:cxn>
                    <a:cxn ang="0">
                      <a:pos x="226" y="84"/>
                    </a:cxn>
                    <a:cxn ang="0">
                      <a:pos x="228" y="68"/>
                    </a:cxn>
                    <a:cxn ang="0">
                      <a:pos x="224" y="42"/>
                    </a:cxn>
                    <a:cxn ang="0">
                      <a:pos x="215" y="21"/>
                    </a:cxn>
                    <a:cxn ang="0">
                      <a:pos x="205" y="8"/>
                    </a:cxn>
                    <a:cxn ang="0">
                      <a:pos x="192" y="2"/>
                    </a:cxn>
                    <a:cxn ang="0">
                      <a:pos x="161" y="0"/>
                    </a:cxn>
                    <a:cxn ang="0">
                      <a:pos x="127" y="5"/>
                    </a:cxn>
                    <a:cxn ang="0">
                      <a:pos x="74" y="20"/>
                    </a:cxn>
                    <a:cxn ang="0">
                      <a:pos x="38" y="37"/>
                    </a:cxn>
                  </a:cxnLst>
                  <a:rect l="0" t="0" r="r" b="b"/>
                  <a:pathLst>
                    <a:path w="256" h="288">
                      <a:moveTo>
                        <a:pt x="38" y="37"/>
                      </a:moveTo>
                      <a:lnTo>
                        <a:pt x="24" y="51"/>
                      </a:lnTo>
                      <a:lnTo>
                        <a:pt x="14" y="63"/>
                      </a:lnTo>
                      <a:lnTo>
                        <a:pt x="8" y="76"/>
                      </a:lnTo>
                      <a:lnTo>
                        <a:pt x="1" y="90"/>
                      </a:lnTo>
                      <a:lnTo>
                        <a:pt x="1" y="107"/>
                      </a:lnTo>
                      <a:lnTo>
                        <a:pt x="0" y="121"/>
                      </a:lnTo>
                      <a:lnTo>
                        <a:pt x="4" y="135"/>
                      </a:lnTo>
                      <a:lnTo>
                        <a:pt x="14" y="153"/>
                      </a:lnTo>
                      <a:lnTo>
                        <a:pt x="20" y="171"/>
                      </a:lnTo>
                      <a:lnTo>
                        <a:pt x="19" y="193"/>
                      </a:lnTo>
                      <a:lnTo>
                        <a:pt x="17" y="213"/>
                      </a:lnTo>
                      <a:lnTo>
                        <a:pt x="17" y="231"/>
                      </a:lnTo>
                      <a:lnTo>
                        <a:pt x="21" y="245"/>
                      </a:lnTo>
                      <a:lnTo>
                        <a:pt x="26" y="259"/>
                      </a:lnTo>
                      <a:lnTo>
                        <a:pt x="33" y="267"/>
                      </a:lnTo>
                      <a:lnTo>
                        <a:pt x="42" y="276"/>
                      </a:lnTo>
                      <a:lnTo>
                        <a:pt x="54" y="282"/>
                      </a:lnTo>
                      <a:lnTo>
                        <a:pt x="66" y="285"/>
                      </a:lnTo>
                      <a:lnTo>
                        <a:pt x="91" y="287"/>
                      </a:lnTo>
                      <a:lnTo>
                        <a:pt x="117" y="284"/>
                      </a:lnTo>
                      <a:lnTo>
                        <a:pt x="142" y="278"/>
                      </a:lnTo>
                      <a:lnTo>
                        <a:pt x="165" y="269"/>
                      </a:lnTo>
                      <a:lnTo>
                        <a:pt x="186" y="259"/>
                      </a:lnTo>
                      <a:lnTo>
                        <a:pt x="205" y="244"/>
                      </a:lnTo>
                      <a:lnTo>
                        <a:pt x="222" y="231"/>
                      </a:lnTo>
                      <a:lnTo>
                        <a:pt x="234" y="216"/>
                      </a:lnTo>
                      <a:lnTo>
                        <a:pt x="248" y="193"/>
                      </a:lnTo>
                      <a:lnTo>
                        <a:pt x="254" y="182"/>
                      </a:lnTo>
                      <a:lnTo>
                        <a:pt x="255" y="168"/>
                      </a:lnTo>
                      <a:lnTo>
                        <a:pt x="255" y="155"/>
                      </a:lnTo>
                      <a:lnTo>
                        <a:pt x="252" y="144"/>
                      </a:lnTo>
                      <a:lnTo>
                        <a:pt x="245" y="131"/>
                      </a:lnTo>
                      <a:lnTo>
                        <a:pt x="238" y="120"/>
                      </a:lnTo>
                      <a:lnTo>
                        <a:pt x="227" y="96"/>
                      </a:lnTo>
                      <a:lnTo>
                        <a:pt x="226" y="84"/>
                      </a:lnTo>
                      <a:lnTo>
                        <a:pt x="228" y="68"/>
                      </a:lnTo>
                      <a:lnTo>
                        <a:pt x="224" y="42"/>
                      </a:lnTo>
                      <a:lnTo>
                        <a:pt x="215" y="21"/>
                      </a:lnTo>
                      <a:lnTo>
                        <a:pt x="205" y="8"/>
                      </a:lnTo>
                      <a:lnTo>
                        <a:pt x="192" y="2"/>
                      </a:lnTo>
                      <a:lnTo>
                        <a:pt x="161" y="0"/>
                      </a:lnTo>
                      <a:lnTo>
                        <a:pt x="127" y="5"/>
                      </a:lnTo>
                      <a:lnTo>
                        <a:pt x="74" y="20"/>
                      </a:lnTo>
                      <a:lnTo>
                        <a:pt x="38" y="37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6172" name="Group 182"/>
                <p:cNvGrpSpPr>
                  <a:grpSpLocks/>
                </p:cNvGrpSpPr>
                <p:nvPr/>
              </p:nvGrpSpPr>
              <p:grpSpPr bwMode="auto">
                <a:xfrm>
                  <a:off x="3218" y="2142"/>
                  <a:ext cx="119" cy="111"/>
                  <a:chOff x="3218" y="2142"/>
                  <a:chExt cx="119" cy="111"/>
                </a:xfrm>
              </p:grpSpPr>
              <p:sp>
                <p:nvSpPr>
                  <p:cNvPr id="36019" name="Freeform 179"/>
                  <p:cNvSpPr>
                    <a:spLocks/>
                  </p:cNvSpPr>
                  <p:nvPr/>
                </p:nvSpPr>
                <p:spPr bwMode="auto">
                  <a:xfrm>
                    <a:off x="3218" y="2215"/>
                    <a:ext cx="119" cy="38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" y="32"/>
                      </a:cxn>
                      <a:cxn ang="0">
                        <a:pos x="26" y="27"/>
                      </a:cxn>
                      <a:cxn ang="0">
                        <a:pos x="41" y="22"/>
                      </a:cxn>
                      <a:cxn ang="0">
                        <a:pos x="59" y="19"/>
                      </a:cxn>
                      <a:cxn ang="0">
                        <a:pos x="80" y="12"/>
                      </a:cxn>
                      <a:cxn ang="0">
                        <a:pos x="99" y="5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119" h="38">
                        <a:moveTo>
                          <a:pt x="0" y="37"/>
                        </a:moveTo>
                        <a:lnTo>
                          <a:pt x="10" y="32"/>
                        </a:lnTo>
                        <a:lnTo>
                          <a:pt x="26" y="27"/>
                        </a:lnTo>
                        <a:lnTo>
                          <a:pt x="41" y="22"/>
                        </a:lnTo>
                        <a:lnTo>
                          <a:pt x="59" y="19"/>
                        </a:lnTo>
                        <a:lnTo>
                          <a:pt x="80" y="12"/>
                        </a:lnTo>
                        <a:lnTo>
                          <a:pt x="99" y="5"/>
                        </a:lnTo>
                        <a:lnTo>
                          <a:pt x="118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020" name="Freeform 180"/>
                  <p:cNvSpPr>
                    <a:spLocks/>
                  </p:cNvSpPr>
                  <p:nvPr/>
                </p:nvSpPr>
                <p:spPr bwMode="auto">
                  <a:xfrm>
                    <a:off x="3262" y="2240"/>
                    <a:ext cx="27" cy="11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8" y="0"/>
                      </a:cxn>
                      <a:cxn ang="0">
                        <a:pos x="26" y="1"/>
                      </a:cxn>
                    </a:cxnLst>
                    <a:rect l="0" t="0" r="r" b="b"/>
                    <a:pathLst>
                      <a:path w="27" h="11">
                        <a:moveTo>
                          <a:pt x="0" y="10"/>
                        </a:moveTo>
                        <a:lnTo>
                          <a:pt x="18" y="0"/>
                        </a:lnTo>
                        <a:lnTo>
                          <a:pt x="26" y="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021" name="Freeform 181"/>
                  <p:cNvSpPr>
                    <a:spLocks/>
                  </p:cNvSpPr>
                  <p:nvPr/>
                </p:nvSpPr>
                <p:spPr bwMode="auto">
                  <a:xfrm>
                    <a:off x="3243" y="2142"/>
                    <a:ext cx="54" cy="78"/>
                  </a:xfrm>
                  <a:custGeom>
                    <a:avLst/>
                    <a:gdLst/>
                    <a:ahLst/>
                    <a:cxnLst>
                      <a:cxn ang="0">
                        <a:pos x="21" y="0"/>
                      </a:cxn>
                      <a:cxn ang="0">
                        <a:pos x="22" y="12"/>
                      </a:cxn>
                      <a:cxn ang="0">
                        <a:pos x="28" y="22"/>
                      </a:cxn>
                      <a:cxn ang="0">
                        <a:pos x="33" y="28"/>
                      </a:cxn>
                      <a:cxn ang="0">
                        <a:pos x="43" y="38"/>
                      </a:cxn>
                      <a:cxn ang="0">
                        <a:pos x="48" y="43"/>
                      </a:cxn>
                      <a:cxn ang="0">
                        <a:pos x="53" y="51"/>
                      </a:cxn>
                      <a:cxn ang="0">
                        <a:pos x="52" y="58"/>
                      </a:cxn>
                      <a:cxn ang="0">
                        <a:pos x="47" y="62"/>
                      </a:cxn>
                      <a:cxn ang="0">
                        <a:pos x="40" y="66"/>
                      </a:cxn>
                      <a:cxn ang="0">
                        <a:pos x="29" y="65"/>
                      </a:cxn>
                      <a:cxn ang="0">
                        <a:pos x="17" y="69"/>
                      </a:cxn>
                      <a:cxn ang="0">
                        <a:pos x="0" y="77"/>
                      </a:cxn>
                    </a:cxnLst>
                    <a:rect l="0" t="0" r="r" b="b"/>
                    <a:pathLst>
                      <a:path w="54" h="78">
                        <a:moveTo>
                          <a:pt x="21" y="0"/>
                        </a:moveTo>
                        <a:lnTo>
                          <a:pt x="22" y="12"/>
                        </a:lnTo>
                        <a:lnTo>
                          <a:pt x="28" y="22"/>
                        </a:lnTo>
                        <a:lnTo>
                          <a:pt x="33" y="28"/>
                        </a:lnTo>
                        <a:lnTo>
                          <a:pt x="43" y="38"/>
                        </a:lnTo>
                        <a:lnTo>
                          <a:pt x="48" y="43"/>
                        </a:lnTo>
                        <a:lnTo>
                          <a:pt x="53" y="51"/>
                        </a:lnTo>
                        <a:lnTo>
                          <a:pt x="52" y="58"/>
                        </a:lnTo>
                        <a:lnTo>
                          <a:pt x="47" y="62"/>
                        </a:lnTo>
                        <a:lnTo>
                          <a:pt x="40" y="66"/>
                        </a:lnTo>
                        <a:lnTo>
                          <a:pt x="29" y="65"/>
                        </a:lnTo>
                        <a:lnTo>
                          <a:pt x="17" y="69"/>
                        </a:lnTo>
                        <a:lnTo>
                          <a:pt x="0" y="7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179" name="Group 185"/>
                <p:cNvGrpSpPr>
                  <a:grpSpLocks/>
                </p:cNvGrpSpPr>
                <p:nvPr/>
              </p:nvGrpSpPr>
              <p:grpSpPr bwMode="auto">
                <a:xfrm>
                  <a:off x="3175" y="2087"/>
                  <a:ext cx="157" cy="53"/>
                  <a:chOff x="3175" y="2087"/>
                  <a:chExt cx="157" cy="53"/>
                </a:xfrm>
              </p:grpSpPr>
              <p:sp>
                <p:nvSpPr>
                  <p:cNvPr id="36023" name="Freeform 183"/>
                  <p:cNvSpPr>
                    <a:spLocks/>
                  </p:cNvSpPr>
                  <p:nvPr/>
                </p:nvSpPr>
                <p:spPr bwMode="auto">
                  <a:xfrm>
                    <a:off x="3175" y="2114"/>
                    <a:ext cx="61" cy="26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7" y="18"/>
                      </a:cxn>
                      <a:cxn ang="0">
                        <a:pos x="15" y="13"/>
                      </a:cxn>
                      <a:cxn ang="0">
                        <a:pos x="23" y="8"/>
                      </a:cxn>
                      <a:cxn ang="0">
                        <a:pos x="31" y="5"/>
                      </a:cxn>
                      <a:cxn ang="0">
                        <a:pos x="35" y="2"/>
                      </a:cxn>
                      <a:cxn ang="0">
                        <a:pos x="46" y="1"/>
                      </a:cxn>
                      <a:cxn ang="0">
                        <a:pos x="60" y="0"/>
                      </a:cxn>
                      <a:cxn ang="0">
                        <a:pos x="60" y="3"/>
                      </a:cxn>
                      <a:cxn ang="0">
                        <a:pos x="55" y="5"/>
                      </a:cxn>
                      <a:cxn ang="0">
                        <a:pos x="48" y="4"/>
                      </a:cxn>
                      <a:cxn ang="0">
                        <a:pos x="37" y="8"/>
                      </a:cxn>
                      <a:cxn ang="0">
                        <a:pos x="31" y="10"/>
                      </a:cxn>
                      <a:cxn ang="0">
                        <a:pos x="24" y="13"/>
                      </a:cxn>
                      <a:cxn ang="0">
                        <a:pos x="16" y="18"/>
                      </a:cxn>
                      <a:cxn ang="0">
                        <a:pos x="9" y="21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61" h="26">
                        <a:moveTo>
                          <a:pt x="0" y="25"/>
                        </a:moveTo>
                        <a:lnTo>
                          <a:pt x="7" y="18"/>
                        </a:lnTo>
                        <a:lnTo>
                          <a:pt x="15" y="13"/>
                        </a:lnTo>
                        <a:lnTo>
                          <a:pt x="23" y="8"/>
                        </a:lnTo>
                        <a:lnTo>
                          <a:pt x="31" y="5"/>
                        </a:lnTo>
                        <a:lnTo>
                          <a:pt x="35" y="2"/>
                        </a:lnTo>
                        <a:lnTo>
                          <a:pt x="46" y="1"/>
                        </a:lnTo>
                        <a:lnTo>
                          <a:pt x="60" y="0"/>
                        </a:lnTo>
                        <a:lnTo>
                          <a:pt x="60" y="3"/>
                        </a:lnTo>
                        <a:lnTo>
                          <a:pt x="55" y="5"/>
                        </a:lnTo>
                        <a:lnTo>
                          <a:pt x="48" y="4"/>
                        </a:lnTo>
                        <a:lnTo>
                          <a:pt x="37" y="8"/>
                        </a:lnTo>
                        <a:lnTo>
                          <a:pt x="31" y="10"/>
                        </a:lnTo>
                        <a:lnTo>
                          <a:pt x="24" y="13"/>
                        </a:lnTo>
                        <a:lnTo>
                          <a:pt x="16" y="18"/>
                        </a:lnTo>
                        <a:lnTo>
                          <a:pt x="9" y="21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8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024" name="Freeform 184"/>
                  <p:cNvSpPr>
                    <a:spLocks/>
                  </p:cNvSpPr>
                  <p:nvPr/>
                </p:nvSpPr>
                <p:spPr bwMode="auto">
                  <a:xfrm>
                    <a:off x="3268" y="2087"/>
                    <a:ext cx="64" cy="20"/>
                  </a:xfrm>
                  <a:custGeom>
                    <a:avLst/>
                    <a:gdLst/>
                    <a:ahLst/>
                    <a:cxnLst>
                      <a:cxn ang="0">
                        <a:pos x="63" y="1"/>
                      </a:cxn>
                      <a:cxn ang="0">
                        <a:pos x="53" y="0"/>
                      </a:cxn>
                      <a:cxn ang="0">
                        <a:pos x="43" y="1"/>
                      </a:cxn>
                      <a:cxn ang="0">
                        <a:pos x="34" y="2"/>
                      </a:cxn>
                      <a:cxn ang="0">
                        <a:pos x="27" y="4"/>
                      </a:cxn>
                      <a:cxn ang="0">
                        <a:pos x="21" y="4"/>
                      </a:cxn>
                      <a:cxn ang="0">
                        <a:pos x="11" y="10"/>
                      </a:cxn>
                      <a:cxn ang="0">
                        <a:pos x="0" y="17"/>
                      </a:cxn>
                      <a:cxn ang="0">
                        <a:pos x="1" y="19"/>
                      </a:cxn>
                      <a:cxn ang="0">
                        <a:pos x="6" y="18"/>
                      </a:cxn>
                      <a:cxn ang="0">
                        <a:pos x="12" y="14"/>
                      </a:cxn>
                      <a:cxn ang="0">
                        <a:pos x="23" y="10"/>
                      </a:cxn>
                      <a:cxn ang="0">
                        <a:pos x="30" y="7"/>
                      </a:cxn>
                      <a:cxn ang="0">
                        <a:pos x="36" y="6"/>
                      </a:cxn>
                      <a:cxn ang="0">
                        <a:pos x="45" y="6"/>
                      </a:cxn>
                      <a:cxn ang="0">
                        <a:pos x="53" y="4"/>
                      </a:cxn>
                      <a:cxn ang="0">
                        <a:pos x="63" y="1"/>
                      </a:cxn>
                    </a:cxnLst>
                    <a:rect l="0" t="0" r="r" b="b"/>
                    <a:pathLst>
                      <a:path w="64" h="20">
                        <a:moveTo>
                          <a:pt x="63" y="1"/>
                        </a:moveTo>
                        <a:lnTo>
                          <a:pt x="53" y="0"/>
                        </a:lnTo>
                        <a:lnTo>
                          <a:pt x="43" y="1"/>
                        </a:lnTo>
                        <a:lnTo>
                          <a:pt x="34" y="2"/>
                        </a:lnTo>
                        <a:lnTo>
                          <a:pt x="27" y="4"/>
                        </a:lnTo>
                        <a:lnTo>
                          <a:pt x="21" y="4"/>
                        </a:lnTo>
                        <a:lnTo>
                          <a:pt x="11" y="10"/>
                        </a:lnTo>
                        <a:lnTo>
                          <a:pt x="0" y="17"/>
                        </a:lnTo>
                        <a:lnTo>
                          <a:pt x="1" y="19"/>
                        </a:lnTo>
                        <a:lnTo>
                          <a:pt x="6" y="18"/>
                        </a:lnTo>
                        <a:lnTo>
                          <a:pt x="12" y="14"/>
                        </a:lnTo>
                        <a:lnTo>
                          <a:pt x="23" y="10"/>
                        </a:lnTo>
                        <a:lnTo>
                          <a:pt x="30" y="7"/>
                        </a:lnTo>
                        <a:lnTo>
                          <a:pt x="36" y="6"/>
                        </a:lnTo>
                        <a:lnTo>
                          <a:pt x="45" y="6"/>
                        </a:lnTo>
                        <a:lnTo>
                          <a:pt x="53" y="4"/>
                        </a:lnTo>
                        <a:lnTo>
                          <a:pt x="63" y="1"/>
                        </a:lnTo>
                      </a:path>
                    </a:pathLst>
                  </a:custGeom>
                  <a:solidFill>
                    <a:srgbClr val="8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026" name="Freeform 186"/>
                <p:cNvSpPr>
                  <a:spLocks/>
                </p:cNvSpPr>
                <p:nvPr/>
              </p:nvSpPr>
              <p:spPr bwMode="auto">
                <a:xfrm>
                  <a:off x="3117" y="2004"/>
                  <a:ext cx="251" cy="171"/>
                </a:xfrm>
                <a:custGeom>
                  <a:avLst/>
                  <a:gdLst/>
                  <a:ahLst/>
                  <a:cxnLst>
                    <a:cxn ang="0">
                      <a:pos x="22" y="170"/>
                    </a:cxn>
                    <a:cxn ang="0">
                      <a:pos x="33" y="168"/>
                    </a:cxn>
                    <a:cxn ang="0">
                      <a:pos x="26" y="151"/>
                    </a:cxn>
                    <a:cxn ang="0">
                      <a:pos x="36" y="131"/>
                    </a:cxn>
                    <a:cxn ang="0">
                      <a:pos x="33" y="112"/>
                    </a:cxn>
                    <a:cxn ang="0">
                      <a:pos x="47" y="95"/>
                    </a:cxn>
                    <a:cxn ang="0">
                      <a:pos x="42" y="80"/>
                    </a:cxn>
                    <a:cxn ang="0">
                      <a:pos x="57" y="74"/>
                    </a:cxn>
                    <a:cxn ang="0">
                      <a:pos x="69" y="61"/>
                    </a:cxn>
                    <a:cxn ang="0">
                      <a:pos x="94" y="63"/>
                    </a:cxn>
                    <a:cxn ang="0">
                      <a:pos x="98" y="56"/>
                    </a:cxn>
                    <a:cxn ang="0">
                      <a:pos x="123" y="54"/>
                    </a:cxn>
                    <a:cxn ang="0">
                      <a:pos x="114" y="46"/>
                    </a:cxn>
                    <a:cxn ang="0">
                      <a:pos x="148" y="49"/>
                    </a:cxn>
                    <a:cxn ang="0">
                      <a:pos x="149" y="39"/>
                    </a:cxn>
                    <a:cxn ang="0">
                      <a:pos x="178" y="43"/>
                    </a:cxn>
                    <a:cxn ang="0">
                      <a:pos x="192" y="36"/>
                    </a:cxn>
                    <a:cxn ang="0">
                      <a:pos x="203" y="48"/>
                    </a:cxn>
                    <a:cxn ang="0">
                      <a:pos x="213" y="43"/>
                    </a:cxn>
                    <a:cxn ang="0">
                      <a:pos x="222" y="49"/>
                    </a:cxn>
                    <a:cxn ang="0">
                      <a:pos x="221" y="68"/>
                    </a:cxn>
                    <a:cxn ang="0">
                      <a:pos x="227" y="81"/>
                    </a:cxn>
                    <a:cxn ang="0">
                      <a:pos x="237" y="97"/>
                    </a:cxn>
                    <a:cxn ang="0">
                      <a:pos x="244" y="95"/>
                    </a:cxn>
                    <a:cxn ang="0">
                      <a:pos x="248" y="80"/>
                    </a:cxn>
                    <a:cxn ang="0">
                      <a:pos x="250" y="67"/>
                    </a:cxn>
                    <a:cxn ang="0">
                      <a:pos x="249" y="50"/>
                    </a:cxn>
                    <a:cxn ang="0">
                      <a:pos x="238" y="26"/>
                    </a:cxn>
                    <a:cxn ang="0">
                      <a:pos x="221" y="14"/>
                    </a:cxn>
                    <a:cxn ang="0">
                      <a:pos x="208" y="7"/>
                    </a:cxn>
                    <a:cxn ang="0">
                      <a:pos x="190" y="1"/>
                    </a:cxn>
                    <a:cxn ang="0">
                      <a:pos x="165" y="0"/>
                    </a:cxn>
                    <a:cxn ang="0">
                      <a:pos x="140" y="3"/>
                    </a:cxn>
                    <a:cxn ang="0">
                      <a:pos x="104" y="11"/>
                    </a:cxn>
                    <a:cxn ang="0">
                      <a:pos x="74" y="25"/>
                    </a:cxn>
                    <a:cxn ang="0">
                      <a:pos x="52" y="33"/>
                    </a:cxn>
                    <a:cxn ang="0">
                      <a:pos x="37" y="44"/>
                    </a:cxn>
                    <a:cxn ang="0">
                      <a:pos x="20" y="60"/>
                    </a:cxn>
                    <a:cxn ang="0">
                      <a:pos x="7" y="82"/>
                    </a:cxn>
                    <a:cxn ang="0">
                      <a:pos x="2" y="96"/>
                    </a:cxn>
                    <a:cxn ang="0">
                      <a:pos x="0" y="119"/>
                    </a:cxn>
                    <a:cxn ang="0">
                      <a:pos x="7" y="144"/>
                    </a:cxn>
                    <a:cxn ang="0">
                      <a:pos x="11" y="159"/>
                    </a:cxn>
                    <a:cxn ang="0">
                      <a:pos x="22" y="170"/>
                    </a:cxn>
                  </a:cxnLst>
                  <a:rect l="0" t="0" r="r" b="b"/>
                  <a:pathLst>
                    <a:path w="251" h="171">
                      <a:moveTo>
                        <a:pt x="22" y="170"/>
                      </a:moveTo>
                      <a:lnTo>
                        <a:pt x="33" y="168"/>
                      </a:lnTo>
                      <a:lnTo>
                        <a:pt x="26" y="151"/>
                      </a:lnTo>
                      <a:lnTo>
                        <a:pt x="36" y="131"/>
                      </a:lnTo>
                      <a:lnTo>
                        <a:pt x="33" y="112"/>
                      </a:lnTo>
                      <a:lnTo>
                        <a:pt x="47" y="95"/>
                      </a:lnTo>
                      <a:lnTo>
                        <a:pt x="42" y="80"/>
                      </a:lnTo>
                      <a:lnTo>
                        <a:pt x="57" y="74"/>
                      </a:lnTo>
                      <a:lnTo>
                        <a:pt x="69" y="61"/>
                      </a:lnTo>
                      <a:lnTo>
                        <a:pt x="94" y="63"/>
                      </a:lnTo>
                      <a:lnTo>
                        <a:pt x="98" y="56"/>
                      </a:lnTo>
                      <a:lnTo>
                        <a:pt x="123" y="54"/>
                      </a:lnTo>
                      <a:lnTo>
                        <a:pt x="114" y="46"/>
                      </a:lnTo>
                      <a:lnTo>
                        <a:pt x="148" y="49"/>
                      </a:lnTo>
                      <a:lnTo>
                        <a:pt x="149" y="39"/>
                      </a:lnTo>
                      <a:lnTo>
                        <a:pt x="178" y="43"/>
                      </a:lnTo>
                      <a:lnTo>
                        <a:pt x="192" y="36"/>
                      </a:lnTo>
                      <a:lnTo>
                        <a:pt x="203" y="48"/>
                      </a:lnTo>
                      <a:lnTo>
                        <a:pt x="213" y="43"/>
                      </a:lnTo>
                      <a:lnTo>
                        <a:pt x="222" y="49"/>
                      </a:lnTo>
                      <a:lnTo>
                        <a:pt x="221" y="68"/>
                      </a:lnTo>
                      <a:lnTo>
                        <a:pt x="227" y="81"/>
                      </a:lnTo>
                      <a:lnTo>
                        <a:pt x="237" y="97"/>
                      </a:lnTo>
                      <a:lnTo>
                        <a:pt x="244" y="95"/>
                      </a:lnTo>
                      <a:lnTo>
                        <a:pt x="248" y="80"/>
                      </a:lnTo>
                      <a:lnTo>
                        <a:pt x="250" y="67"/>
                      </a:lnTo>
                      <a:lnTo>
                        <a:pt x="249" y="50"/>
                      </a:lnTo>
                      <a:lnTo>
                        <a:pt x="238" y="26"/>
                      </a:lnTo>
                      <a:lnTo>
                        <a:pt x="221" y="14"/>
                      </a:lnTo>
                      <a:lnTo>
                        <a:pt x="208" y="7"/>
                      </a:lnTo>
                      <a:lnTo>
                        <a:pt x="190" y="1"/>
                      </a:lnTo>
                      <a:lnTo>
                        <a:pt x="165" y="0"/>
                      </a:lnTo>
                      <a:lnTo>
                        <a:pt x="140" y="3"/>
                      </a:lnTo>
                      <a:lnTo>
                        <a:pt x="104" y="11"/>
                      </a:lnTo>
                      <a:lnTo>
                        <a:pt x="74" y="25"/>
                      </a:lnTo>
                      <a:lnTo>
                        <a:pt x="52" y="33"/>
                      </a:lnTo>
                      <a:lnTo>
                        <a:pt x="37" y="44"/>
                      </a:lnTo>
                      <a:lnTo>
                        <a:pt x="20" y="60"/>
                      </a:lnTo>
                      <a:lnTo>
                        <a:pt x="7" y="82"/>
                      </a:lnTo>
                      <a:lnTo>
                        <a:pt x="2" y="96"/>
                      </a:lnTo>
                      <a:lnTo>
                        <a:pt x="0" y="119"/>
                      </a:lnTo>
                      <a:lnTo>
                        <a:pt x="7" y="144"/>
                      </a:lnTo>
                      <a:lnTo>
                        <a:pt x="11" y="159"/>
                      </a:lnTo>
                      <a:lnTo>
                        <a:pt x="22" y="170"/>
                      </a:lnTo>
                    </a:path>
                  </a:pathLst>
                </a:custGeom>
                <a:solidFill>
                  <a:srgbClr val="804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6028" name="Freeform 188"/>
              <p:cNvSpPr>
                <a:spLocks/>
              </p:cNvSpPr>
              <p:nvPr/>
            </p:nvSpPr>
            <p:spPr bwMode="auto">
              <a:xfrm>
                <a:off x="3386" y="2214"/>
                <a:ext cx="299" cy="191"/>
              </a:xfrm>
              <a:custGeom>
                <a:avLst/>
                <a:gdLst/>
                <a:ahLst/>
                <a:cxnLst>
                  <a:cxn ang="0">
                    <a:pos x="17" y="54"/>
                  </a:cxn>
                  <a:cxn ang="0">
                    <a:pos x="56" y="33"/>
                  </a:cxn>
                  <a:cxn ang="0">
                    <a:pos x="72" y="16"/>
                  </a:cxn>
                  <a:cxn ang="0">
                    <a:pos x="84" y="0"/>
                  </a:cxn>
                  <a:cxn ang="0">
                    <a:pos x="126" y="13"/>
                  </a:cxn>
                  <a:cxn ang="0">
                    <a:pos x="175" y="28"/>
                  </a:cxn>
                  <a:cxn ang="0">
                    <a:pos x="217" y="43"/>
                  </a:cxn>
                  <a:cxn ang="0">
                    <a:pos x="233" y="50"/>
                  </a:cxn>
                  <a:cxn ang="0">
                    <a:pos x="244" y="57"/>
                  </a:cxn>
                  <a:cxn ang="0">
                    <a:pos x="258" y="63"/>
                  </a:cxn>
                  <a:cxn ang="0">
                    <a:pos x="271" y="72"/>
                  </a:cxn>
                  <a:cxn ang="0">
                    <a:pos x="280" y="81"/>
                  </a:cxn>
                  <a:cxn ang="0">
                    <a:pos x="288" y="91"/>
                  </a:cxn>
                  <a:cxn ang="0">
                    <a:pos x="297" y="110"/>
                  </a:cxn>
                  <a:cxn ang="0">
                    <a:pos x="298" y="122"/>
                  </a:cxn>
                  <a:cxn ang="0">
                    <a:pos x="295" y="134"/>
                  </a:cxn>
                  <a:cxn ang="0">
                    <a:pos x="281" y="149"/>
                  </a:cxn>
                  <a:cxn ang="0">
                    <a:pos x="267" y="161"/>
                  </a:cxn>
                  <a:cxn ang="0">
                    <a:pos x="246" y="171"/>
                  </a:cxn>
                  <a:cxn ang="0">
                    <a:pos x="231" y="180"/>
                  </a:cxn>
                  <a:cxn ang="0">
                    <a:pos x="214" y="184"/>
                  </a:cxn>
                  <a:cxn ang="0">
                    <a:pos x="201" y="187"/>
                  </a:cxn>
                  <a:cxn ang="0">
                    <a:pos x="187" y="189"/>
                  </a:cxn>
                  <a:cxn ang="0">
                    <a:pos x="173" y="190"/>
                  </a:cxn>
                  <a:cxn ang="0">
                    <a:pos x="157" y="188"/>
                  </a:cxn>
                  <a:cxn ang="0">
                    <a:pos x="146" y="183"/>
                  </a:cxn>
                  <a:cxn ang="0">
                    <a:pos x="132" y="176"/>
                  </a:cxn>
                  <a:cxn ang="0">
                    <a:pos x="123" y="170"/>
                  </a:cxn>
                  <a:cxn ang="0">
                    <a:pos x="100" y="149"/>
                  </a:cxn>
                  <a:cxn ang="0">
                    <a:pos x="70" y="121"/>
                  </a:cxn>
                  <a:cxn ang="0">
                    <a:pos x="49" y="101"/>
                  </a:cxn>
                  <a:cxn ang="0">
                    <a:pos x="17" y="78"/>
                  </a:cxn>
                  <a:cxn ang="0">
                    <a:pos x="0" y="63"/>
                  </a:cxn>
                  <a:cxn ang="0">
                    <a:pos x="17" y="54"/>
                  </a:cxn>
                </a:cxnLst>
                <a:rect l="0" t="0" r="r" b="b"/>
                <a:pathLst>
                  <a:path w="299" h="191">
                    <a:moveTo>
                      <a:pt x="17" y="54"/>
                    </a:moveTo>
                    <a:lnTo>
                      <a:pt x="56" y="33"/>
                    </a:lnTo>
                    <a:lnTo>
                      <a:pt x="72" y="16"/>
                    </a:lnTo>
                    <a:lnTo>
                      <a:pt x="84" y="0"/>
                    </a:lnTo>
                    <a:lnTo>
                      <a:pt x="126" y="13"/>
                    </a:lnTo>
                    <a:lnTo>
                      <a:pt x="175" y="28"/>
                    </a:lnTo>
                    <a:lnTo>
                      <a:pt x="217" y="43"/>
                    </a:lnTo>
                    <a:lnTo>
                      <a:pt x="233" y="50"/>
                    </a:lnTo>
                    <a:lnTo>
                      <a:pt x="244" y="57"/>
                    </a:lnTo>
                    <a:lnTo>
                      <a:pt x="258" y="63"/>
                    </a:lnTo>
                    <a:lnTo>
                      <a:pt x="271" y="72"/>
                    </a:lnTo>
                    <a:lnTo>
                      <a:pt x="280" y="81"/>
                    </a:lnTo>
                    <a:lnTo>
                      <a:pt x="288" y="91"/>
                    </a:lnTo>
                    <a:lnTo>
                      <a:pt x="297" y="110"/>
                    </a:lnTo>
                    <a:lnTo>
                      <a:pt x="298" y="122"/>
                    </a:lnTo>
                    <a:lnTo>
                      <a:pt x="295" y="134"/>
                    </a:lnTo>
                    <a:lnTo>
                      <a:pt x="281" y="149"/>
                    </a:lnTo>
                    <a:lnTo>
                      <a:pt x="267" y="161"/>
                    </a:lnTo>
                    <a:lnTo>
                      <a:pt x="246" y="171"/>
                    </a:lnTo>
                    <a:lnTo>
                      <a:pt x="231" y="180"/>
                    </a:lnTo>
                    <a:lnTo>
                      <a:pt x="214" y="184"/>
                    </a:lnTo>
                    <a:lnTo>
                      <a:pt x="201" y="187"/>
                    </a:lnTo>
                    <a:lnTo>
                      <a:pt x="187" y="189"/>
                    </a:lnTo>
                    <a:lnTo>
                      <a:pt x="173" y="190"/>
                    </a:lnTo>
                    <a:lnTo>
                      <a:pt x="157" y="188"/>
                    </a:lnTo>
                    <a:lnTo>
                      <a:pt x="146" y="183"/>
                    </a:lnTo>
                    <a:lnTo>
                      <a:pt x="132" y="176"/>
                    </a:lnTo>
                    <a:lnTo>
                      <a:pt x="123" y="170"/>
                    </a:lnTo>
                    <a:lnTo>
                      <a:pt x="100" y="149"/>
                    </a:lnTo>
                    <a:lnTo>
                      <a:pt x="70" y="121"/>
                    </a:lnTo>
                    <a:lnTo>
                      <a:pt x="49" y="101"/>
                    </a:lnTo>
                    <a:lnTo>
                      <a:pt x="17" y="78"/>
                    </a:lnTo>
                    <a:lnTo>
                      <a:pt x="0" y="63"/>
                    </a:lnTo>
                    <a:lnTo>
                      <a:pt x="17" y="54"/>
                    </a:lnTo>
                  </a:path>
                </a:pathLst>
              </a:custGeom>
              <a:solidFill>
                <a:srgbClr val="C0C0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29" name="Freeform 189"/>
              <p:cNvSpPr>
                <a:spLocks/>
              </p:cNvSpPr>
              <p:nvPr/>
            </p:nvSpPr>
            <p:spPr bwMode="auto">
              <a:xfrm>
                <a:off x="3383" y="2207"/>
                <a:ext cx="162" cy="121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11" y="65"/>
                  </a:cxn>
                  <a:cxn ang="0">
                    <a:pos x="25" y="58"/>
                  </a:cxn>
                  <a:cxn ang="0">
                    <a:pos x="40" y="50"/>
                  </a:cxn>
                  <a:cxn ang="0">
                    <a:pos x="49" y="44"/>
                  </a:cxn>
                  <a:cxn ang="0">
                    <a:pos x="68" y="32"/>
                  </a:cxn>
                  <a:cxn ang="0">
                    <a:pos x="83" y="13"/>
                  </a:cxn>
                  <a:cxn ang="0">
                    <a:pos x="90" y="0"/>
                  </a:cxn>
                  <a:cxn ang="0">
                    <a:pos x="160" y="25"/>
                  </a:cxn>
                  <a:cxn ang="0">
                    <a:pos x="161" y="32"/>
                  </a:cxn>
                  <a:cxn ang="0">
                    <a:pos x="159" y="41"/>
                  </a:cxn>
                  <a:cxn ang="0">
                    <a:pos x="151" y="52"/>
                  </a:cxn>
                  <a:cxn ang="0">
                    <a:pos x="145" y="62"/>
                  </a:cxn>
                  <a:cxn ang="0">
                    <a:pos x="135" y="70"/>
                  </a:cxn>
                  <a:cxn ang="0">
                    <a:pos x="121" y="81"/>
                  </a:cxn>
                  <a:cxn ang="0">
                    <a:pos x="106" y="93"/>
                  </a:cxn>
                  <a:cxn ang="0">
                    <a:pos x="85" y="104"/>
                  </a:cxn>
                  <a:cxn ang="0">
                    <a:pos x="67" y="113"/>
                  </a:cxn>
                  <a:cxn ang="0">
                    <a:pos x="56" y="120"/>
                  </a:cxn>
                  <a:cxn ang="0">
                    <a:pos x="0" y="69"/>
                  </a:cxn>
                </a:cxnLst>
                <a:rect l="0" t="0" r="r" b="b"/>
                <a:pathLst>
                  <a:path w="162" h="121">
                    <a:moveTo>
                      <a:pt x="0" y="69"/>
                    </a:moveTo>
                    <a:lnTo>
                      <a:pt x="11" y="65"/>
                    </a:lnTo>
                    <a:lnTo>
                      <a:pt x="25" y="58"/>
                    </a:lnTo>
                    <a:lnTo>
                      <a:pt x="40" y="50"/>
                    </a:lnTo>
                    <a:lnTo>
                      <a:pt x="49" y="44"/>
                    </a:lnTo>
                    <a:lnTo>
                      <a:pt x="68" y="32"/>
                    </a:lnTo>
                    <a:lnTo>
                      <a:pt x="83" y="13"/>
                    </a:lnTo>
                    <a:lnTo>
                      <a:pt x="90" y="0"/>
                    </a:lnTo>
                    <a:lnTo>
                      <a:pt x="160" y="25"/>
                    </a:lnTo>
                    <a:lnTo>
                      <a:pt x="161" y="32"/>
                    </a:lnTo>
                    <a:lnTo>
                      <a:pt x="159" y="41"/>
                    </a:lnTo>
                    <a:lnTo>
                      <a:pt x="151" y="52"/>
                    </a:lnTo>
                    <a:lnTo>
                      <a:pt x="145" y="62"/>
                    </a:lnTo>
                    <a:lnTo>
                      <a:pt x="135" y="70"/>
                    </a:lnTo>
                    <a:lnTo>
                      <a:pt x="121" y="81"/>
                    </a:lnTo>
                    <a:lnTo>
                      <a:pt x="106" y="93"/>
                    </a:lnTo>
                    <a:lnTo>
                      <a:pt x="85" y="104"/>
                    </a:lnTo>
                    <a:lnTo>
                      <a:pt x="67" y="113"/>
                    </a:lnTo>
                    <a:lnTo>
                      <a:pt x="56" y="120"/>
                    </a:lnTo>
                    <a:lnTo>
                      <a:pt x="0" y="6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184" name="Group 199"/>
            <p:cNvGrpSpPr>
              <a:grpSpLocks/>
            </p:cNvGrpSpPr>
            <p:nvPr/>
          </p:nvGrpSpPr>
          <p:grpSpPr bwMode="auto">
            <a:xfrm>
              <a:off x="2894" y="2175"/>
              <a:ext cx="150" cy="197"/>
              <a:chOff x="2894" y="2175"/>
              <a:chExt cx="150" cy="197"/>
            </a:xfrm>
          </p:grpSpPr>
          <p:sp>
            <p:nvSpPr>
              <p:cNvPr id="36031" name="Freeform 191"/>
              <p:cNvSpPr>
                <a:spLocks/>
              </p:cNvSpPr>
              <p:nvPr/>
            </p:nvSpPr>
            <p:spPr bwMode="auto">
              <a:xfrm>
                <a:off x="2906" y="2291"/>
                <a:ext cx="16" cy="2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5"/>
                  </a:cxn>
                  <a:cxn ang="0">
                    <a:pos x="10" y="0"/>
                  </a:cxn>
                  <a:cxn ang="0">
                    <a:pos x="15" y="19"/>
                  </a:cxn>
                  <a:cxn ang="0">
                    <a:pos x="12" y="18"/>
                  </a:cxn>
                  <a:cxn ang="0">
                    <a:pos x="8" y="16"/>
                  </a:cxn>
                  <a:cxn ang="0">
                    <a:pos x="3" y="13"/>
                  </a:cxn>
                  <a:cxn ang="0">
                    <a:pos x="0" y="9"/>
                  </a:cxn>
                </a:cxnLst>
                <a:rect l="0" t="0" r="r" b="b"/>
                <a:pathLst>
                  <a:path w="16" h="20">
                    <a:moveTo>
                      <a:pt x="0" y="9"/>
                    </a:moveTo>
                    <a:lnTo>
                      <a:pt x="2" y="5"/>
                    </a:lnTo>
                    <a:lnTo>
                      <a:pt x="10" y="0"/>
                    </a:lnTo>
                    <a:lnTo>
                      <a:pt x="15" y="19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3" y="13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6208" name="Group 194"/>
              <p:cNvGrpSpPr>
                <a:grpSpLocks/>
              </p:cNvGrpSpPr>
              <p:nvPr/>
            </p:nvGrpSpPr>
            <p:grpSpPr bwMode="auto">
              <a:xfrm>
                <a:off x="2894" y="2236"/>
                <a:ext cx="137" cy="136"/>
                <a:chOff x="2894" y="2236"/>
                <a:chExt cx="137" cy="136"/>
              </a:xfrm>
            </p:grpSpPr>
            <p:sp>
              <p:nvSpPr>
                <p:cNvPr id="36032" name="Freeform 192"/>
                <p:cNvSpPr>
                  <a:spLocks/>
                </p:cNvSpPr>
                <p:nvPr/>
              </p:nvSpPr>
              <p:spPr bwMode="auto">
                <a:xfrm>
                  <a:off x="2894" y="2293"/>
                  <a:ext cx="137" cy="79"/>
                </a:xfrm>
                <a:custGeom>
                  <a:avLst/>
                  <a:gdLst/>
                  <a:ahLst/>
                  <a:cxnLst>
                    <a:cxn ang="0">
                      <a:pos x="12" y="8"/>
                    </a:cxn>
                    <a:cxn ang="0">
                      <a:pos x="19" y="13"/>
                    </a:cxn>
                    <a:cxn ang="0">
                      <a:pos x="23" y="15"/>
                    </a:cxn>
                    <a:cxn ang="0">
                      <a:pos x="30" y="20"/>
                    </a:cxn>
                    <a:cxn ang="0">
                      <a:pos x="35" y="23"/>
                    </a:cxn>
                    <a:cxn ang="0">
                      <a:pos x="40" y="26"/>
                    </a:cxn>
                    <a:cxn ang="0">
                      <a:pos x="49" y="26"/>
                    </a:cxn>
                    <a:cxn ang="0">
                      <a:pos x="61" y="27"/>
                    </a:cxn>
                    <a:cxn ang="0">
                      <a:pos x="72" y="24"/>
                    </a:cxn>
                    <a:cxn ang="0">
                      <a:pos x="82" y="19"/>
                    </a:cxn>
                    <a:cxn ang="0">
                      <a:pos x="94" y="12"/>
                    </a:cxn>
                    <a:cxn ang="0">
                      <a:pos x="108" y="0"/>
                    </a:cxn>
                    <a:cxn ang="0">
                      <a:pos x="112" y="5"/>
                    </a:cxn>
                    <a:cxn ang="0">
                      <a:pos x="129" y="35"/>
                    </a:cxn>
                    <a:cxn ang="0">
                      <a:pos x="136" y="51"/>
                    </a:cxn>
                    <a:cxn ang="0">
                      <a:pos x="119" y="62"/>
                    </a:cxn>
                    <a:cxn ang="0">
                      <a:pos x="96" y="70"/>
                    </a:cxn>
                    <a:cxn ang="0">
                      <a:pos x="83" y="76"/>
                    </a:cxn>
                    <a:cxn ang="0">
                      <a:pos x="58" y="78"/>
                    </a:cxn>
                    <a:cxn ang="0">
                      <a:pos x="40" y="78"/>
                    </a:cxn>
                    <a:cxn ang="0">
                      <a:pos x="24" y="72"/>
                    </a:cxn>
                    <a:cxn ang="0">
                      <a:pos x="10" y="68"/>
                    </a:cxn>
                    <a:cxn ang="0">
                      <a:pos x="0" y="61"/>
                    </a:cxn>
                    <a:cxn ang="0">
                      <a:pos x="0" y="49"/>
                    </a:cxn>
                    <a:cxn ang="0">
                      <a:pos x="3" y="34"/>
                    </a:cxn>
                    <a:cxn ang="0">
                      <a:pos x="6" y="24"/>
                    </a:cxn>
                    <a:cxn ang="0">
                      <a:pos x="12" y="8"/>
                    </a:cxn>
                  </a:cxnLst>
                  <a:rect l="0" t="0" r="r" b="b"/>
                  <a:pathLst>
                    <a:path w="137" h="79">
                      <a:moveTo>
                        <a:pt x="12" y="8"/>
                      </a:moveTo>
                      <a:lnTo>
                        <a:pt x="19" y="13"/>
                      </a:lnTo>
                      <a:lnTo>
                        <a:pt x="23" y="15"/>
                      </a:lnTo>
                      <a:lnTo>
                        <a:pt x="30" y="20"/>
                      </a:lnTo>
                      <a:lnTo>
                        <a:pt x="35" y="23"/>
                      </a:lnTo>
                      <a:lnTo>
                        <a:pt x="40" y="26"/>
                      </a:lnTo>
                      <a:lnTo>
                        <a:pt x="49" y="26"/>
                      </a:lnTo>
                      <a:lnTo>
                        <a:pt x="61" y="27"/>
                      </a:lnTo>
                      <a:lnTo>
                        <a:pt x="72" y="24"/>
                      </a:lnTo>
                      <a:lnTo>
                        <a:pt x="82" y="19"/>
                      </a:lnTo>
                      <a:lnTo>
                        <a:pt x="94" y="12"/>
                      </a:lnTo>
                      <a:lnTo>
                        <a:pt x="108" y="0"/>
                      </a:lnTo>
                      <a:lnTo>
                        <a:pt x="112" y="5"/>
                      </a:lnTo>
                      <a:lnTo>
                        <a:pt x="129" y="35"/>
                      </a:lnTo>
                      <a:lnTo>
                        <a:pt x="136" y="51"/>
                      </a:lnTo>
                      <a:lnTo>
                        <a:pt x="119" y="62"/>
                      </a:lnTo>
                      <a:lnTo>
                        <a:pt x="96" y="70"/>
                      </a:lnTo>
                      <a:lnTo>
                        <a:pt x="83" y="76"/>
                      </a:lnTo>
                      <a:lnTo>
                        <a:pt x="58" y="78"/>
                      </a:lnTo>
                      <a:lnTo>
                        <a:pt x="40" y="78"/>
                      </a:lnTo>
                      <a:lnTo>
                        <a:pt x="24" y="72"/>
                      </a:lnTo>
                      <a:lnTo>
                        <a:pt x="10" y="68"/>
                      </a:lnTo>
                      <a:lnTo>
                        <a:pt x="0" y="61"/>
                      </a:lnTo>
                      <a:lnTo>
                        <a:pt x="0" y="49"/>
                      </a:lnTo>
                      <a:lnTo>
                        <a:pt x="3" y="34"/>
                      </a:lnTo>
                      <a:lnTo>
                        <a:pt x="6" y="24"/>
                      </a:lnTo>
                      <a:lnTo>
                        <a:pt x="12" y="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033" name="Freeform 193"/>
                <p:cNvSpPr>
                  <a:spLocks/>
                </p:cNvSpPr>
                <p:nvPr/>
              </p:nvSpPr>
              <p:spPr bwMode="auto">
                <a:xfrm>
                  <a:off x="2905" y="2236"/>
                  <a:ext cx="93" cy="86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3" y="19"/>
                    </a:cxn>
                    <a:cxn ang="0">
                      <a:pos x="0" y="31"/>
                    </a:cxn>
                    <a:cxn ang="0">
                      <a:pos x="2" y="39"/>
                    </a:cxn>
                    <a:cxn ang="0">
                      <a:pos x="1" y="50"/>
                    </a:cxn>
                    <a:cxn ang="0">
                      <a:pos x="3" y="59"/>
                    </a:cxn>
                    <a:cxn ang="0">
                      <a:pos x="8" y="64"/>
                    </a:cxn>
                    <a:cxn ang="0">
                      <a:pos x="12" y="70"/>
                    </a:cxn>
                    <a:cxn ang="0">
                      <a:pos x="16" y="76"/>
                    </a:cxn>
                    <a:cxn ang="0">
                      <a:pos x="25" y="82"/>
                    </a:cxn>
                    <a:cxn ang="0">
                      <a:pos x="39" y="85"/>
                    </a:cxn>
                    <a:cxn ang="0">
                      <a:pos x="48" y="85"/>
                    </a:cxn>
                    <a:cxn ang="0">
                      <a:pos x="57" y="83"/>
                    </a:cxn>
                    <a:cxn ang="0">
                      <a:pos x="70" y="76"/>
                    </a:cxn>
                    <a:cxn ang="0">
                      <a:pos x="75" y="72"/>
                    </a:cxn>
                    <a:cxn ang="0">
                      <a:pos x="84" y="65"/>
                    </a:cxn>
                    <a:cxn ang="0">
                      <a:pos x="88" y="58"/>
                    </a:cxn>
                    <a:cxn ang="0">
                      <a:pos x="92" y="48"/>
                    </a:cxn>
                    <a:cxn ang="0">
                      <a:pos x="76" y="15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93" h="86">
                      <a:moveTo>
                        <a:pt x="8" y="0"/>
                      </a:moveTo>
                      <a:lnTo>
                        <a:pt x="3" y="19"/>
                      </a:lnTo>
                      <a:lnTo>
                        <a:pt x="0" y="31"/>
                      </a:lnTo>
                      <a:lnTo>
                        <a:pt x="2" y="39"/>
                      </a:lnTo>
                      <a:lnTo>
                        <a:pt x="1" y="50"/>
                      </a:lnTo>
                      <a:lnTo>
                        <a:pt x="3" y="59"/>
                      </a:lnTo>
                      <a:lnTo>
                        <a:pt x="8" y="64"/>
                      </a:lnTo>
                      <a:lnTo>
                        <a:pt x="12" y="70"/>
                      </a:lnTo>
                      <a:lnTo>
                        <a:pt x="16" y="76"/>
                      </a:lnTo>
                      <a:lnTo>
                        <a:pt x="25" y="82"/>
                      </a:lnTo>
                      <a:lnTo>
                        <a:pt x="39" y="85"/>
                      </a:lnTo>
                      <a:lnTo>
                        <a:pt x="48" y="85"/>
                      </a:lnTo>
                      <a:lnTo>
                        <a:pt x="57" y="83"/>
                      </a:lnTo>
                      <a:lnTo>
                        <a:pt x="70" y="76"/>
                      </a:lnTo>
                      <a:lnTo>
                        <a:pt x="75" y="72"/>
                      </a:lnTo>
                      <a:lnTo>
                        <a:pt x="84" y="65"/>
                      </a:lnTo>
                      <a:lnTo>
                        <a:pt x="88" y="58"/>
                      </a:lnTo>
                      <a:lnTo>
                        <a:pt x="92" y="48"/>
                      </a:lnTo>
                      <a:lnTo>
                        <a:pt x="76" y="15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6223" name="Group 198"/>
              <p:cNvGrpSpPr>
                <a:grpSpLocks/>
              </p:cNvGrpSpPr>
              <p:nvPr/>
            </p:nvGrpSpPr>
            <p:grpSpPr bwMode="auto">
              <a:xfrm>
                <a:off x="2915" y="2175"/>
                <a:ext cx="129" cy="135"/>
                <a:chOff x="2915" y="2175"/>
                <a:chExt cx="129" cy="135"/>
              </a:xfrm>
            </p:grpSpPr>
            <p:sp>
              <p:nvSpPr>
                <p:cNvPr id="36035" name="Freeform 195"/>
                <p:cNvSpPr>
                  <a:spLocks/>
                </p:cNvSpPr>
                <p:nvPr/>
              </p:nvSpPr>
              <p:spPr bwMode="auto">
                <a:xfrm>
                  <a:off x="3002" y="2180"/>
                  <a:ext cx="42" cy="45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25" y="0"/>
                    </a:cxn>
                    <a:cxn ang="0">
                      <a:pos x="38" y="4"/>
                    </a:cxn>
                    <a:cxn ang="0">
                      <a:pos x="41" y="9"/>
                    </a:cxn>
                    <a:cxn ang="0">
                      <a:pos x="39" y="16"/>
                    </a:cxn>
                    <a:cxn ang="0">
                      <a:pos x="36" y="20"/>
                    </a:cxn>
                    <a:cxn ang="0">
                      <a:pos x="27" y="29"/>
                    </a:cxn>
                    <a:cxn ang="0">
                      <a:pos x="22" y="34"/>
                    </a:cxn>
                    <a:cxn ang="0">
                      <a:pos x="17" y="37"/>
                    </a:cxn>
                    <a:cxn ang="0">
                      <a:pos x="3" y="44"/>
                    </a:cxn>
                    <a:cxn ang="0">
                      <a:pos x="0" y="37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42" h="45">
                      <a:moveTo>
                        <a:pt x="3" y="4"/>
                      </a:moveTo>
                      <a:lnTo>
                        <a:pt x="25" y="0"/>
                      </a:lnTo>
                      <a:lnTo>
                        <a:pt x="38" y="4"/>
                      </a:lnTo>
                      <a:lnTo>
                        <a:pt x="41" y="9"/>
                      </a:lnTo>
                      <a:lnTo>
                        <a:pt x="39" y="16"/>
                      </a:lnTo>
                      <a:lnTo>
                        <a:pt x="36" y="20"/>
                      </a:lnTo>
                      <a:lnTo>
                        <a:pt x="27" y="29"/>
                      </a:lnTo>
                      <a:lnTo>
                        <a:pt x="22" y="34"/>
                      </a:lnTo>
                      <a:lnTo>
                        <a:pt x="17" y="37"/>
                      </a:lnTo>
                      <a:lnTo>
                        <a:pt x="3" y="44"/>
                      </a:lnTo>
                      <a:lnTo>
                        <a:pt x="0" y="37"/>
                      </a:lnTo>
                      <a:lnTo>
                        <a:pt x="3" y="4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036" name="Freeform 196"/>
                <p:cNvSpPr>
                  <a:spLocks/>
                </p:cNvSpPr>
                <p:nvPr/>
              </p:nvSpPr>
              <p:spPr bwMode="auto">
                <a:xfrm>
                  <a:off x="2915" y="2186"/>
                  <a:ext cx="119" cy="124"/>
                </a:xfrm>
                <a:custGeom>
                  <a:avLst/>
                  <a:gdLst/>
                  <a:ahLst/>
                  <a:cxnLst>
                    <a:cxn ang="0">
                      <a:pos x="85" y="1"/>
                    </a:cxn>
                    <a:cxn ang="0">
                      <a:pos x="77" y="0"/>
                    </a:cxn>
                    <a:cxn ang="0">
                      <a:pos x="69" y="2"/>
                    </a:cxn>
                    <a:cxn ang="0">
                      <a:pos x="47" y="12"/>
                    </a:cxn>
                    <a:cxn ang="0">
                      <a:pos x="26" y="22"/>
                    </a:cxn>
                    <a:cxn ang="0">
                      <a:pos x="17" y="29"/>
                    </a:cxn>
                    <a:cxn ang="0">
                      <a:pos x="6" y="34"/>
                    </a:cxn>
                    <a:cxn ang="0">
                      <a:pos x="1" y="43"/>
                    </a:cxn>
                    <a:cxn ang="0">
                      <a:pos x="1" y="51"/>
                    </a:cxn>
                    <a:cxn ang="0">
                      <a:pos x="5" y="56"/>
                    </a:cxn>
                    <a:cxn ang="0">
                      <a:pos x="6" y="62"/>
                    </a:cxn>
                    <a:cxn ang="0">
                      <a:pos x="1" y="72"/>
                    </a:cxn>
                    <a:cxn ang="0">
                      <a:pos x="0" y="77"/>
                    </a:cxn>
                    <a:cxn ang="0">
                      <a:pos x="4" y="84"/>
                    </a:cxn>
                    <a:cxn ang="0">
                      <a:pos x="10" y="86"/>
                    </a:cxn>
                    <a:cxn ang="0">
                      <a:pos x="15" y="85"/>
                    </a:cxn>
                    <a:cxn ang="0">
                      <a:pos x="14" y="91"/>
                    </a:cxn>
                    <a:cxn ang="0">
                      <a:pos x="12" y="94"/>
                    </a:cxn>
                    <a:cxn ang="0">
                      <a:pos x="12" y="97"/>
                    </a:cxn>
                    <a:cxn ang="0">
                      <a:pos x="13" y="101"/>
                    </a:cxn>
                    <a:cxn ang="0">
                      <a:pos x="15" y="105"/>
                    </a:cxn>
                    <a:cxn ang="0">
                      <a:pos x="18" y="107"/>
                    </a:cxn>
                    <a:cxn ang="0">
                      <a:pos x="22" y="109"/>
                    </a:cxn>
                    <a:cxn ang="0">
                      <a:pos x="26" y="110"/>
                    </a:cxn>
                    <a:cxn ang="0">
                      <a:pos x="32" y="109"/>
                    </a:cxn>
                    <a:cxn ang="0">
                      <a:pos x="35" y="114"/>
                    </a:cxn>
                    <a:cxn ang="0">
                      <a:pos x="36" y="116"/>
                    </a:cxn>
                    <a:cxn ang="0">
                      <a:pos x="40" y="119"/>
                    </a:cxn>
                    <a:cxn ang="0">
                      <a:pos x="42" y="121"/>
                    </a:cxn>
                    <a:cxn ang="0">
                      <a:pos x="47" y="122"/>
                    </a:cxn>
                    <a:cxn ang="0">
                      <a:pos x="50" y="123"/>
                    </a:cxn>
                    <a:cxn ang="0">
                      <a:pos x="58" y="121"/>
                    </a:cxn>
                    <a:cxn ang="0">
                      <a:pos x="65" y="118"/>
                    </a:cxn>
                    <a:cxn ang="0">
                      <a:pos x="76" y="110"/>
                    </a:cxn>
                    <a:cxn ang="0">
                      <a:pos x="92" y="99"/>
                    </a:cxn>
                    <a:cxn ang="0">
                      <a:pos x="106" y="89"/>
                    </a:cxn>
                    <a:cxn ang="0">
                      <a:pos x="110" y="82"/>
                    </a:cxn>
                    <a:cxn ang="0">
                      <a:pos x="115" y="74"/>
                    </a:cxn>
                    <a:cxn ang="0">
                      <a:pos x="115" y="66"/>
                    </a:cxn>
                    <a:cxn ang="0">
                      <a:pos x="115" y="62"/>
                    </a:cxn>
                    <a:cxn ang="0">
                      <a:pos x="110" y="60"/>
                    </a:cxn>
                    <a:cxn ang="0">
                      <a:pos x="103" y="59"/>
                    </a:cxn>
                    <a:cxn ang="0">
                      <a:pos x="114" y="53"/>
                    </a:cxn>
                    <a:cxn ang="0">
                      <a:pos x="118" y="48"/>
                    </a:cxn>
                    <a:cxn ang="0">
                      <a:pos x="117" y="41"/>
                    </a:cxn>
                    <a:cxn ang="0">
                      <a:pos x="111" y="35"/>
                    </a:cxn>
                    <a:cxn ang="0">
                      <a:pos x="103" y="35"/>
                    </a:cxn>
                    <a:cxn ang="0">
                      <a:pos x="95" y="37"/>
                    </a:cxn>
                    <a:cxn ang="0">
                      <a:pos x="105" y="28"/>
                    </a:cxn>
                    <a:cxn ang="0">
                      <a:pos x="105" y="23"/>
                    </a:cxn>
                    <a:cxn ang="0">
                      <a:pos x="104" y="19"/>
                    </a:cxn>
                    <a:cxn ang="0">
                      <a:pos x="99" y="17"/>
                    </a:cxn>
                    <a:cxn ang="0">
                      <a:pos x="93" y="14"/>
                    </a:cxn>
                    <a:cxn ang="0">
                      <a:pos x="95" y="11"/>
                    </a:cxn>
                    <a:cxn ang="0">
                      <a:pos x="92" y="5"/>
                    </a:cxn>
                    <a:cxn ang="0">
                      <a:pos x="85" y="1"/>
                    </a:cxn>
                  </a:cxnLst>
                  <a:rect l="0" t="0" r="r" b="b"/>
                  <a:pathLst>
                    <a:path w="119" h="124">
                      <a:moveTo>
                        <a:pt x="85" y="1"/>
                      </a:moveTo>
                      <a:lnTo>
                        <a:pt x="77" y="0"/>
                      </a:lnTo>
                      <a:lnTo>
                        <a:pt x="69" y="2"/>
                      </a:lnTo>
                      <a:lnTo>
                        <a:pt x="47" y="12"/>
                      </a:lnTo>
                      <a:lnTo>
                        <a:pt x="26" y="22"/>
                      </a:lnTo>
                      <a:lnTo>
                        <a:pt x="17" y="29"/>
                      </a:lnTo>
                      <a:lnTo>
                        <a:pt x="6" y="34"/>
                      </a:lnTo>
                      <a:lnTo>
                        <a:pt x="1" y="43"/>
                      </a:lnTo>
                      <a:lnTo>
                        <a:pt x="1" y="51"/>
                      </a:lnTo>
                      <a:lnTo>
                        <a:pt x="5" y="56"/>
                      </a:lnTo>
                      <a:lnTo>
                        <a:pt x="6" y="62"/>
                      </a:lnTo>
                      <a:lnTo>
                        <a:pt x="1" y="72"/>
                      </a:lnTo>
                      <a:lnTo>
                        <a:pt x="0" y="77"/>
                      </a:lnTo>
                      <a:lnTo>
                        <a:pt x="4" y="84"/>
                      </a:lnTo>
                      <a:lnTo>
                        <a:pt x="10" y="86"/>
                      </a:lnTo>
                      <a:lnTo>
                        <a:pt x="15" y="85"/>
                      </a:lnTo>
                      <a:lnTo>
                        <a:pt x="14" y="91"/>
                      </a:lnTo>
                      <a:lnTo>
                        <a:pt x="12" y="94"/>
                      </a:lnTo>
                      <a:lnTo>
                        <a:pt x="12" y="97"/>
                      </a:lnTo>
                      <a:lnTo>
                        <a:pt x="13" y="101"/>
                      </a:lnTo>
                      <a:lnTo>
                        <a:pt x="15" y="105"/>
                      </a:lnTo>
                      <a:lnTo>
                        <a:pt x="18" y="107"/>
                      </a:lnTo>
                      <a:lnTo>
                        <a:pt x="22" y="109"/>
                      </a:lnTo>
                      <a:lnTo>
                        <a:pt x="26" y="110"/>
                      </a:lnTo>
                      <a:lnTo>
                        <a:pt x="32" y="109"/>
                      </a:lnTo>
                      <a:lnTo>
                        <a:pt x="35" y="114"/>
                      </a:lnTo>
                      <a:lnTo>
                        <a:pt x="36" y="116"/>
                      </a:lnTo>
                      <a:lnTo>
                        <a:pt x="40" y="119"/>
                      </a:lnTo>
                      <a:lnTo>
                        <a:pt x="42" y="121"/>
                      </a:lnTo>
                      <a:lnTo>
                        <a:pt x="47" y="122"/>
                      </a:lnTo>
                      <a:lnTo>
                        <a:pt x="50" y="123"/>
                      </a:lnTo>
                      <a:lnTo>
                        <a:pt x="58" y="121"/>
                      </a:lnTo>
                      <a:lnTo>
                        <a:pt x="65" y="118"/>
                      </a:lnTo>
                      <a:lnTo>
                        <a:pt x="76" y="110"/>
                      </a:lnTo>
                      <a:lnTo>
                        <a:pt x="92" y="99"/>
                      </a:lnTo>
                      <a:lnTo>
                        <a:pt x="106" y="89"/>
                      </a:lnTo>
                      <a:lnTo>
                        <a:pt x="110" y="82"/>
                      </a:lnTo>
                      <a:lnTo>
                        <a:pt x="115" y="74"/>
                      </a:lnTo>
                      <a:lnTo>
                        <a:pt x="115" y="66"/>
                      </a:lnTo>
                      <a:lnTo>
                        <a:pt x="115" y="62"/>
                      </a:lnTo>
                      <a:lnTo>
                        <a:pt x="110" y="60"/>
                      </a:lnTo>
                      <a:lnTo>
                        <a:pt x="103" y="59"/>
                      </a:lnTo>
                      <a:lnTo>
                        <a:pt x="114" y="53"/>
                      </a:lnTo>
                      <a:lnTo>
                        <a:pt x="118" y="48"/>
                      </a:lnTo>
                      <a:lnTo>
                        <a:pt x="117" y="41"/>
                      </a:lnTo>
                      <a:lnTo>
                        <a:pt x="111" y="35"/>
                      </a:lnTo>
                      <a:lnTo>
                        <a:pt x="103" y="35"/>
                      </a:lnTo>
                      <a:lnTo>
                        <a:pt x="95" y="37"/>
                      </a:lnTo>
                      <a:lnTo>
                        <a:pt x="105" y="28"/>
                      </a:lnTo>
                      <a:lnTo>
                        <a:pt x="105" y="23"/>
                      </a:lnTo>
                      <a:lnTo>
                        <a:pt x="104" y="19"/>
                      </a:lnTo>
                      <a:lnTo>
                        <a:pt x="99" y="17"/>
                      </a:lnTo>
                      <a:lnTo>
                        <a:pt x="93" y="14"/>
                      </a:lnTo>
                      <a:lnTo>
                        <a:pt x="95" y="11"/>
                      </a:lnTo>
                      <a:lnTo>
                        <a:pt x="92" y="5"/>
                      </a:lnTo>
                      <a:lnTo>
                        <a:pt x="85" y="1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037" name="Freeform 197"/>
                <p:cNvSpPr>
                  <a:spLocks/>
                </p:cNvSpPr>
                <p:nvPr/>
              </p:nvSpPr>
              <p:spPr bwMode="auto">
                <a:xfrm>
                  <a:off x="2996" y="2175"/>
                  <a:ext cx="48" cy="31"/>
                </a:xfrm>
                <a:custGeom>
                  <a:avLst/>
                  <a:gdLst/>
                  <a:ahLst/>
                  <a:cxnLst>
                    <a:cxn ang="0">
                      <a:pos x="39" y="1"/>
                    </a:cxn>
                    <a:cxn ang="0">
                      <a:pos x="34" y="0"/>
                    </a:cxn>
                    <a:cxn ang="0">
                      <a:pos x="28" y="1"/>
                    </a:cxn>
                    <a:cxn ang="0">
                      <a:pos x="21" y="4"/>
                    </a:cxn>
                    <a:cxn ang="0">
                      <a:pos x="17" y="5"/>
                    </a:cxn>
                    <a:cxn ang="0">
                      <a:pos x="11" y="8"/>
                    </a:cxn>
                    <a:cxn ang="0">
                      <a:pos x="8" y="11"/>
                    </a:cxn>
                    <a:cxn ang="0">
                      <a:pos x="4" y="13"/>
                    </a:cxn>
                    <a:cxn ang="0">
                      <a:pos x="2" y="15"/>
                    </a:cxn>
                    <a:cxn ang="0">
                      <a:pos x="1" y="18"/>
                    </a:cxn>
                    <a:cxn ang="0">
                      <a:pos x="0" y="22"/>
                    </a:cxn>
                    <a:cxn ang="0">
                      <a:pos x="1" y="24"/>
                    </a:cxn>
                    <a:cxn ang="0">
                      <a:pos x="1" y="27"/>
                    </a:cxn>
                    <a:cxn ang="0">
                      <a:pos x="4" y="29"/>
                    </a:cxn>
                    <a:cxn ang="0">
                      <a:pos x="8" y="29"/>
                    </a:cxn>
                    <a:cxn ang="0">
                      <a:pos x="14" y="30"/>
                    </a:cxn>
                    <a:cxn ang="0">
                      <a:pos x="20" y="28"/>
                    </a:cxn>
                    <a:cxn ang="0">
                      <a:pos x="27" y="28"/>
                    </a:cxn>
                    <a:cxn ang="0">
                      <a:pos x="31" y="26"/>
                    </a:cxn>
                    <a:cxn ang="0">
                      <a:pos x="37" y="23"/>
                    </a:cxn>
                    <a:cxn ang="0">
                      <a:pos x="43" y="21"/>
                    </a:cxn>
                    <a:cxn ang="0">
                      <a:pos x="46" y="15"/>
                    </a:cxn>
                    <a:cxn ang="0">
                      <a:pos x="47" y="12"/>
                    </a:cxn>
                    <a:cxn ang="0">
                      <a:pos x="46" y="8"/>
                    </a:cxn>
                    <a:cxn ang="0">
                      <a:pos x="46" y="6"/>
                    </a:cxn>
                    <a:cxn ang="0">
                      <a:pos x="45" y="3"/>
                    </a:cxn>
                    <a:cxn ang="0">
                      <a:pos x="43" y="1"/>
                    </a:cxn>
                    <a:cxn ang="0">
                      <a:pos x="39" y="1"/>
                    </a:cxn>
                  </a:cxnLst>
                  <a:rect l="0" t="0" r="r" b="b"/>
                  <a:pathLst>
                    <a:path w="48" h="31">
                      <a:moveTo>
                        <a:pt x="39" y="1"/>
                      </a:moveTo>
                      <a:lnTo>
                        <a:pt x="34" y="0"/>
                      </a:lnTo>
                      <a:lnTo>
                        <a:pt x="28" y="1"/>
                      </a:lnTo>
                      <a:lnTo>
                        <a:pt x="21" y="4"/>
                      </a:lnTo>
                      <a:lnTo>
                        <a:pt x="17" y="5"/>
                      </a:lnTo>
                      <a:lnTo>
                        <a:pt x="11" y="8"/>
                      </a:lnTo>
                      <a:lnTo>
                        <a:pt x="8" y="11"/>
                      </a:lnTo>
                      <a:lnTo>
                        <a:pt x="4" y="13"/>
                      </a:lnTo>
                      <a:lnTo>
                        <a:pt x="2" y="15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1" y="24"/>
                      </a:lnTo>
                      <a:lnTo>
                        <a:pt x="1" y="27"/>
                      </a:lnTo>
                      <a:lnTo>
                        <a:pt x="4" y="29"/>
                      </a:lnTo>
                      <a:lnTo>
                        <a:pt x="8" y="29"/>
                      </a:lnTo>
                      <a:lnTo>
                        <a:pt x="14" y="30"/>
                      </a:lnTo>
                      <a:lnTo>
                        <a:pt x="20" y="28"/>
                      </a:lnTo>
                      <a:lnTo>
                        <a:pt x="27" y="28"/>
                      </a:lnTo>
                      <a:lnTo>
                        <a:pt x="31" y="26"/>
                      </a:lnTo>
                      <a:lnTo>
                        <a:pt x="37" y="23"/>
                      </a:lnTo>
                      <a:lnTo>
                        <a:pt x="43" y="21"/>
                      </a:lnTo>
                      <a:lnTo>
                        <a:pt x="46" y="15"/>
                      </a:lnTo>
                      <a:lnTo>
                        <a:pt x="47" y="12"/>
                      </a:lnTo>
                      <a:lnTo>
                        <a:pt x="46" y="8"/>
                      </a:lnTo>
                      <a:lnTo>
                        <a:pt x="46" y="6"/>
                      </a:lnTo>
                      <a:lnTo>
                        <a:pt x="45" y="3"/>
                      </a:lnTo>
                      <a:lnTo>
                        <a:pt x="43" y="1"/>
                      </a:lnTo>
                      <a:lnTo>
                        <a:pt x="39" y="1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36545" name="Group 212"/>
            <p:cNvGrpSpPr>
              <a:grpSpLocks/>
            </p:cNvGrpSpPr>
            <p:nvPr/>
          </p:nvGrpSpPr>
          <p:grpSpPr bwMode="auto">
            <a:xfrm>
              <a:off x="3131" y="2079"/>
              <a:ext cx="235" cy="107"/>
              <a:chOff x="3131" y="2079"/>
              <a:chExt cx="235" cy="107"/>
            </a:xfrm>
          </p:grpSpPr>
          <p:grpSp>
            <p:nvGrpSpPr>
              <p:cNvPr id="236546" name="Group 205"/>
              <p:cNvGrpSpPr>
                <a:grpSpLocks/>
              </p:cNvGrpSpPr>
              <p:nvPr/>
            </p:nvGrpSpPr>
            <p:grpSpPr bwMode="auto">
              <a:xfrm>
                <a:off x="3131" y="2079"/>
                <a:ext cx="235" cy="107"/>
                <a:chOff x="3131" y="2079"/>
                <a:chExt cx="235" cy="107"/>
              </a:xfrm>
            </p:grpSpPr>
            <p:sp>
              <p:nvSpPr>
                <p:cNvPr id="36040" name="Freeform 200"/>
                <p:cNvSpPr>
                  <a:spLocks/>
                </p:cNvSpPr>
                <p:nvPr/>
              </p:nvSpPr>
              <p:spPr bwMode="auto">
                <a:xfrm>
                  <a:off x="3167" y="2121"/>
                  <a:ext cx="89" cy="65"/>
                </a:xfrm>
                <a:custGeom>
                  <a:avLst/>
                  <a:gdLst/>
                  <a:ahLst/>
                  <a:cxnLst>
                    <a:cxn ang="0">
                      <a:pos x="6" y="22"/>
                    </a:cxn>
                    <a:cxn ang="0">
                      <a:pos x="21" y="14"/>
                    </a:cxn>
                    <a:cxn ang="0">
                      <a:pos x="38" y="8"/>
                    </a:cxn>
                    <a:cxn ang="0">
                      <a:pos x="64" y="1"/>
                    </a:cxn>
                    <a:cxn ang="0">
                      <a:pos x="73" y="0"/>
                    </a:cxn>
                    <a:cxn ang="0">
                      <a:pos x="84" y="0"/>
                    </a:cxn>
                    <a:cxn ang="0">
                      <a:pos x="86" y="7"/>
                    </a:cxn>
                    <a:cxn ang="0">
                      <a:pos x="88" y="16"/>
                    </a:cxn>
                    <a:cxn ang="0">
                      <a:pos x="87" y="25"/>
                    </a:cxn>
                    <a:cxn ang="0">
                      <a:pos x="85" y="31"/>
                    </a:cxn>
                    <a:cxn ang="0">
                      <a:pos x="85" y="36"/>
                    </a:cxn>
                    <a:cxn ang="0">
                      <a:pos x="82" y="41"/>
                    </a:cxn>
                    <a:cxn ang="0">
                      <a:pos x="78" y="45"/>
                    </a:cxn>
                    <a:cxn ang="0">
                      <a:pos x="71" y="51"/>
                    </a:cxn>
                    <a:cxn ang="0">
                      <a:pos x="61" y="55"/>
                    </a:cxn>
                    <a:cxn ang="0">
                      <a:pos x="49" y="60"/>
                    </a:cxn>
                    <a:cxn ang="0">
                      <a:pos x="40" y="63"/>
                    </a:cxn>
                    <a:cxn ang="0">
                      <a:pos x="32" y="63"/>
                    </a:cxn>
                    <a:cxn ang="0">
                      <a:pos x="24" y="64"/>
                    </a:cxn>
                    <a:cxn ang="0">
                      <a:pos x="17" y="62"/>
                    </a:cxn>
                    <a:cxn ang="0">
                      <a:pos x="11" y="59"/>
                    </a:cxn>
                    <a:cxn ang="0">
                      <a:pos x="5" y="49"/>
                    </a:cxn>
                    <a:cxn ang="0">
                      <a:pos x="3" y="39"/>
                    </a:cxn>
                    <a:cxn ang="0">
                      <a:pos x="0" y="31"/>
                    </a:cxn>
                    <a:cxn ang="0">
                      <a:pos x="6" y="22"/>
                    </a:cxn>
                  </a:cxnLst>
                  <a:rect l="0" t="0" r="r" b="b"/>
                  <a:pathLst>
                    <a:path w="89" h="65">
                      <a:moveTo>
                        <a:pt x="6" y="22"/>
                      </a:moveTo>
                      <a:lnTo>
                        <a:pt x="21" y="14"/>
                      </a:lnTo>
                      <a:lnTo>
                        <a:pt x="38" y="8"/>
                      </a:lnTo>
                      <a:lnTo>
                        <a:pt x="64" y="1"/>
                      </a:lnTo>
                      <a:lnTo>
                        <a:pt x="73" y="0"/>
                      </a:lnTo>
                      <a:lnTo>
                        <a:pt x="84" y="0"/>
                      </a:lnTo>
                      <a:lnTo>
                        <a:pt x="86" y="7"/>
                      </a:lnTo>
                      <a:lnTo>
                        <a:pt x="88" y="16"/>
                      </a:lnTo>
                      <a:lnTo>
                        <a:pt x="87" y="25"/>
                      </a:lnTo>
                      <a:lnTo>
                        <a:pt x="85" y="31"/>
                      </a:lnTo>
                      <a:lnTo>
                        <a:pt x="85" y="36"/>
                      </a:lnTo>
                      <a:lnTo>
                        <a:pt x="82" y="41"/>
                      </a:lnTo>
                      <a:lnTo>
                        <a:pt x="78" y="45"/>
                      </a:lnTo>
                      <a:lnTo>
                        <a:pt x="71" y="51"/>
                      </a:lnTo>
                      <a:lnTo>
                        <a:pt x="61" y="55"/>
                      </a:lnTo>
                      <a:lnTo>
                        <a:pt x="49" y="60"/>
                      </a:lnTo>
                      <a:lnTo>
                        <a:pt x="40" y="63"/>
                      </a:lnTo>
                      <a:lnTo>
                        <a:pt x="32" y="63"/>
                      </a:lnTo>
                      <a:lnTo>
                        <a:pt x="24" y="64"/>
                      </a:lnTo>
                      <a:lnTo>
                        <a:pt x="17" y="62"/>
                      </a:lnTo>
                      <a:lnTo>
                        <a:pt x="11" y="59"/>
                      </a:lnTo>
                      <a:lnTo>
                        <a:pt x="5" y="49"/>
                      </a:lnTo>
                      <a:lnTo>
                        <a:pt x="3" y="39"/>
                      </a:lnTo>
                      <a:lnTo>
                        <a:pt x="0" y="31"/>
                      </a:lnTo>
                      <a:lnTo>
                        <a:pt x="6" y="22"/>
                      </a:lnTo>
                    </a:path>
                  </a:pathLst>
                </a:custGeom>
                <a:solidFill>
                  <a:srgbClr val="C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041" name="Freeform 201"/>
                <p:cNvSpPr>
                  <a:spLocks/>
                </p:cNvSpPr>
                <p:nvPr/>
              </p:nvSpPr>
              <p:spPr bwMode="auto">
                <a:xfrm>
                  <a:off x="3262" y="2090"/>
                  <a:ext cx="91" cy="63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56" y="3"/>
                    </a:cxn>
                    <a:cxn ang="0">
                      <a:pos x="42" y="8"/>
                    </a:cxn>
                    <a:cxn ang="0">
                      <a:pos x="28" y="11"/>
                    </a:cxn>
                    <a:cxn ang="0">
                      <a:pos x="15" y="17"/>
                    </a:cxn>
                    <a:cxn ang="0">
                      <a:pos x="7" y="22"/>
                    </a:cxn>
                    <a:cxn ang="0">
                      <a:pos x="0" y="27"/>
                    </a:cxn>
                    <a:cxn ang="0">
                      <a:pos x="5" y="44"/>
                    </a:cxn>
                    <a:cxn ang="0">
                      <a:pos x="9" y="52"/>
                    </a:cxn>
                    <a:cxn ang="0">
                      <a:pos x="15" y="58"/>
                    </a:cxn>
                    <a:cxn ang="0">
                      <a:pos x="21" y="61"/>
                    </a:cxn>
                    <a:cxn ang="0">
                      <a:pos x="26" y="62"/>
                    </a:cxn>
                    <a:cxn ang="0">
                      <a:pos x="34" y="62"/>
                    </a:cxn>
                    <a:cxn ang="0">
                      <a:pos x="40" y="62"/>
                    </a:cxn>
                    <a:cxn ang="0">
                      <a:pos x="48" y="60"/>
                    </a:cxn>
                    <a:cxn ang="0">
                      <a:pos x="55" y="58"/>
                    </a:cxn>
                    <a:cxn ang="0">
                      <a:pos x="68" y="53"/>
                    </a:cxn>
                    <a:cxn ang="0">
                      <a:pos x="75" y="49"/>
                    </a:cxn>
                    <a:cxn ang="0">
                      <a:pos x="82" y="45"/>
                    </a:cxn>
                    <a:cxn ang="0">
                      <a:pos x="87" y="38"/>
                    </a:cxn>
                    <a:cxn ang="0">
                      <a:pos x="89" y="29"/>
                    </a:cxn>
                    <a:cxn ang="0">
                      <a:pos x="90" y="22"/>
                    </a:cxn>
                    <a:cxn ang="0">
                      <a:pos x="87" y="11"/>
                    </a:cxn>
                    <a:cxn ang="0">
                      <a:pos x="84" y="2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91" h="63">
                      <a:moveTo>
                        <a:pt x="72" y="0"/>
                      </a:moveTo>
                      <a:lnTo>
                        <a:pt x="56" y="3"/>
                      </a:lnTo>
                      <a:lnTo>
                        <a:pt x="42" y="8"/>
                      </a:lnTo>
                      <a:lnTo>
                        <a:pt x="28" y="11"/>
                      </a:lnTo>
                      <a:lnTo>
                        <a:pt x="15" y="17"/>
                      </a:lnTo>
                      <a:lnTo>
                        <a:pt x="7" y="22"/>
                      </a:lnTo>
                      <a:lnTo>
                        <a:pt x="0" y="27"/>
                      </a:lnTo>
                      <a:lnTo>
                        <a:pt x="5" y="44"/>
                      </a:lnTo>
                      <a:lnTo>
                        <a:pt x="9" y="52"/>
                      </a:lnTo>
                      <a:lnTo>
                        <a:pt x="15" y="58"/>
                      </a:lnTo>
                      <a:lnTo>
                        <a:pt x="21" y="61"/>
                      </a:lnTo>
                      <a:lnTo>
                        <a:pt x="26" y="62"/>
                      </a:lnTo>
                      <a:lnTo>
                        <a:pt x="34" y="62"/>
                      </a:lnTo>
                      <a:lnTo>
                        <a:pt x="40" y="62"/>
                      </a:lnTo>
                      <a:lnTo>
                        <a:pt x="48" y="60"/>
                      </a:lnTo>
                      <a:lnTo>
                        <a:pt x="55" y="58"/>
                      </a:lnTo>
                      <a:lnTo>
                        <a:pt x="68" y="53"/>
                      </a:lnTo>
                      <a:lnTo>
                        <a:pt x="75" y="49"/>
                      </a:lnTo>
                      <a:lnTo>
                        <a:pt x="82" y="45"/>
                      </a:lnTo>
                      <a:lnTo>
                        <a:pt x="87" y="38"/>
                      </a:lnTo>
                      <a:lnTo>
                        <a:pt x="89" y="29"/>
                      </a:lnTo>
                      <a:lnTo>
                        <a:pt x="90" y="22"/>
                      </a:lnTo>
                      <a:lnTo>
                        <a:pt x="87" y="11"/>
                      </a:lnTo>
                      <a:lnTo>
                        <a:pt x="84" y="2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rgbClr val="C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042" name="Freeform 202"/>
                <p:cNvSpPr>
                  <a:spLocks/>
                </p:cNvSpPr>
                <p:nvPr/>
              </p:nvSpPr>
              <p:spPr bwMode="auto">
                <a:xfrm>
                  <a:off x="3251" y="2119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4" y="1"/>
                    </a:cxn>
                    <a:cxn ang="0">
                      <a:pos x="7" y="0"/>
                    </a:cxn>
                    <a:cxn ang="0">
                      <a:pos x="11" y="1"/>
                    </a:cxn>
                    <a:cxn ang="0">
                      <a:pos x="13" y="6"/>
                    </a:cxn>
                    <a:cxn ang="0">
                      <a:pos x="10" y="6"/>
                    </a:cxn>
                    <a:cxn ang="0">
                      <a:pos x="8" y="6"/>
                    </a:cxn>
                    <a:cxn ang="0">
                      <a:pos x="5" y="8"/>
                    </a:cxn>
                    <a:cxn ang="0">
                      <a:pos x="1" y="9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4" h="10">
                      <a:moveTo>
                        <a:pt x="0" y="5"/>
                      </a:moveTo>
                      <a:lnTo>
                        <a:pt x="1" y="3"/>
                      </a:ln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1" y="1"/>
                      </a:lnTo>
                      <a:lnTo>
                        <a:pt x="13" y="6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5" y="8"/>
                      </a:lnTo>
                      <a:lnTo>
                        <a:pt x="1" y="9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043" name="Freeform 203"/>
                <p:cNvSpPr>
                  <a:spLocks/>
                </p:cNvSpPr>
                <p:nvPr/>
              </p:nvSpPr>
              <p:spPr bwMode="auto">
                <a:xfrm>
                  <a:off x="3131" y="2150"/>
                  <a:ext cx="39" cy="13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38" y="8"/>
                    </a:cxn>
                    <a:cxn ang="0">
                      <a:pos x="5" y="12"/>
                    </a:cxn>
                    <a:cxn ang="0">
                      <a:pos x="0" y="8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39" h="13">
                      <a:moveTo>
                        <a:pt x="35" y="0"/>
                      </a:moveTo>
                      <a:lnTo>
                        <a:pt x="38" y="8"/>
                      </a:lnTo>
                      <a:lnTo>
                        <a:pt x="5" y="12"/>
                      </a:lnTo>
                      <a:lnTo>
                        <a:pt x="0" y="8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044" name="Freeform 204"/>
                <p:cNvSpPr>
                  <a:spLocks/>
                </p:cNvSpPr>
                <p:nvPr/>
              </p:nvSpPr>
              <p:spPr bwMode="auto">
                <a:xfrm>
                  <a:off x="3346" y="2079"/>
                  <a:ext cx="20" cy="20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" y="19"/>
                    </a:cxn>
                    <a:cxn ang="0">
                      <a:pos x="19" y="6"/>
                    </a:cxn>
                    <a:cxn ang="0">
                      <a:pos x="19" y="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0" h="20">
                      <a:moveTo>
                        <a:pt x="0" y="14"/>
                      </a:moveTo>
                      <a:lnTo>
                        <a:pt x="2" y="19"/>
                      </a:lnTo>
                      <a:lnTo>
                        <a:pt x="19" y="6"/>
                      </a:lnTo>
                      <a:lnTo>
                        <a:pt x="19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36547" name="Group 208"/>
              <p:cNvGrpSpPr>
                <a:grpSpLocks/>
              </p:cNvGrpSpPr>
              <p:nvPr/>
            </p:nvGrpSpPr>
            <p:grpSpPr bwMode="auto">
              <a:xfrm>
                <a:off x="3198" y="2143"/>
                <a:ext cx="32" cy="16"/>
                <a:chOff x="3198" y="2143"/>
                <a:chExt cx="32" cy="16"/>
              </a:xfrm>
            </p:grpSpPr>
            <p:sp>
              <p:nvSpPr>
                <p:cNvPr id="36046" name="Oval 206"/>
                <p:cNvSpPr>
                  <a:spLocks noChangeArrowheads="1"/>
                </p:cNvSpPr>
                <p:nvPr/>
              </p:nvSpPr>
              <p:spPr bwMode="auto">
                <a:xfrm rot="20580000">
                  <a:off x="3198" y="2143"/>
                  <a:ext cx="32" cy="16"/>
                </a:xfrm>
                <a:prstGeom prst="ellipse">
                  <a:avLst/>
                </a:prstGeom>
                <a:solidFill>
                  <a:srgbClr val="C0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047" name="Oval 207"/>
                <p:cNvSpPr>
                  <a:spLocks noChangeArrowheads="1"/>
                </p:cNvSpPr>
                <p:nvPr/>
              </p:nvSpPr>
              <p:spPr bwMode="auto">
                <a:xfrm rot="20580000">
                  <a:off x="3210" y="2145"/>
                  <a:ext cx="12" cy="6"/>
                </a:xfrm>
                <a:prstGeom prst="ellipse">
                  <a:avLst/>
                </a:prstGeom>
                <a:solidFill>
                  <a:srgbClr val="618FFD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36548" name="Group 211"/>
              <p:cNvGrpSpPr>
                <a:grpSpLocks/>
              </p:cNvGrpSpPr>
              <p:nvPr/>
            </p:nvGrpSpPr>
            <p:grpSpPr bwMode="auto">
              <a:xfrm>
                <a:off x="3293" y="2114"/>
                <a:ext cx="29" cy="16"/>
                <a:chOff x="3293" y="2114"/>
                <a:chExt cx="29" cy="16"/>
              </a:xfrm>
            </p:grpSpPr>
            <p:sp>
              <p:nvSpPr>
                <p:cNvPr id="36049" name="Oval 209"/>
                <p:cNvSpPr>
                  <a:spLocks noChangeArrowheads="1"/>
                </p:cNvSpPr>
                <p:nvPr/>
              </p:nvSpPr>
              <p:spPr bwMode="auto">
                <a:xfrm rot="20580000">
                  <a:off x="3293" y="2114"/>
                  <a:ext cx="29" cy="16"/>
                </a:xfrm>
                <a:prstGeom prst="ellipse">
                  <a:avLst/>
                </a:prstGeom>
                <a:solidFill>
                  <a:srgbClr val="C0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050" name="Oval 210"/>
                <p:cNvSpPr>
                  <a:spLocks noChangeArrowheads="1"/>
                </p:cNvSpPr>
                <p:nvPr/>
              </p:nvSpPr>
              <p:spPr bwMode="auto">
                <a:xfrm rot="20580000">
                  <a:off x="3304" y="2116"/>
                  <a:ext cx="12" cy="7"/>
                </a:xfrm>
                <a:prstGeom prst="ellipse">
                  <a:avLst/>
                </a:prstGeom>
                <a:solidFill>
                  <a:srgbClr val="618FFD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36549" name="Group 270"/>
          <p:cNvGrpSpPr>
            <a:grpSpLocks/>
          </p:cNvGrpSpPr>
          <p:nvPr/>
        </p:nvGrpSpPr>
        <p:grpSpPr bwMode="auto">
          <a:xfrm>
            <a:off x="2266950" y="2647950"/>
            <a:ext cx="952500" cy="2543175"/>
            <a:chOff x="1428" y="1668"/>
            <a:chExt cx="600" cy="1602"/>
          </a:xfrm>
        </p:grpSpPr>
        <p:grpSp>
          <p:nvGrpSpPr>
            <p:cNvPr id="236550" name="Group 218"/>
            <p:cNvGrpSpPr>
              <a:grpSpLocks/>
            </p:cNvGrpSpPr>
            <p:nvPr/>
          </p:nvGrpSpPr>
          <p:grpSpPr bwMode="auto">
            <a:xfrm>
              <a:off x="1759" y="3102"/>
              <a:ext cx="107" cy="140"/>
              <a:chOff x="1759" y="3102"/>
              <a:chExt cx="107" cy="140"/>
            </a:xfrm>
          </p:grpSpPr>
          <p:sp>
            <p:nvSpPr>
              <p:cNvPr id="36054" name="Freeform 214"/>
              <p:cNvSpPr>
                <a:spLocks/>
              </p:cNvSpPr>
              <p:nvPr/>
            </p:nvSpPr>
            <p:spPr bwMode="auto">
              <a:xfrm>
                <a:off x="1759" y="3137"/>
                <a:ext cx="107" cy="105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7" y="40"/>
                  </a:cxn>
                  <a:cxn ang="0">
                    <a:pos x="0" y="59"/>
                  </a:cxn>
                  <a:cxn ang="0">
                    <a:pos x="7" y="78"/>
                  </a:cxn>
                  <a:cxn ang="0">
                    <a:pos x="7" y="90"/>
                  </a:cxn>
                  <a:cxn ang="0">
                    <a:pos x="16" y="99"/>
                  </a:cxn>
                  <a:cxn ang="0">
                    <a:pos x="40" y="102"/>
                  </a:cxn>
                  <a:cxn ang="0">
                    <a:pos x="59" y="104"/>
                  </a:cxn>
                  <a:cxn ang="0">
                    <a:pos x="80" y="100"/>
                  </a:cxn>
                  <a:cxn ang="0">
                    <a:pos x="96" y="90"/>
                  </a:cxn>
                  <a:cxn ang="0">
                    <a:pos x="98" y="78"/>
                  </a:cxn>
                  <a:cxn ang="0">
                    <a:pos x="106" y="60"/>
                  </a:cxn>
                  <a:cxn ang="0">
                    <a:pos x="99" y="39"/>
                  </a:cxn>
                  <a:cxn ang="0">
                    <a:pos x="92" y="0"/>
                  </a:cxn>
                  <a:cxn ang="0">
                    <a:pos x="12" y="5"/>
                  </a:cxn>
                </a:cxnLst>
                <a:rect l="0" t="0" r="r" b="b"/>
                <a:pathLst>
                  <a:path w="107" h="105">
                    <a:moveTo>
                      <a:pt x="12" y="5"/>
                    </a:moveTo>
                    <a:lnTo>
                      <a:pt x="7" y="40"/>
                    </a:lnTo>
                    <a:lnTo>
                      <a:pt x="0" y="59"/>
                    </a:lnTo>
                    <a:lnTo>
                      <a:pt x="7" y="78"/>
                    </a:lnTo>
                    <a:lnTo>
                      <a:pt x="7" y="90"/>
                    </a:lnTo>
                    <a:lnTo>
                      <a:pt x="16" y="99"/>
                    </a:lnTo>
                    <a:lnTo>
                      <a:pt x="40" y="102"/>
                    </a:lnTo>
                    <a:lnTo>
                      <a:pt x="59" y="104"/>
                    </a:lnTo>
                    <a:lnTo>
                      <a:pt x="80" y="100"/>
                    </a:lnTo>
                    <a:lnTo>
                      <a:pt x="96" y="90"/>
                    </a:lnTo>
                    <a:lnTo>
                      <a:pt x="98" y="78"/>
                    </a:lnTo>
                    <a:lnTo>
                      <a:pt x="106" y="60"/>
                    </a:lnTo>
                    <a:lnTo>
                      <a:pt x="99" y="39"/>
                    </a:lnTo>
                    <a:lnTo>
                      <a:pt x="92" y="0"/>
                    </a:lnTo>
                    <a:lnTo>
                      <a:pt x="12" y="5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5" name="Freeform 215"/>
              <p:cNvSpPr>
                <a:spLocks/>
              </p:cNvSpPr>
              <p:nvPr/>
            </p:nvSpPr>
            <p:spPr bwMode="auto">
              <a:xfrm>
                <a:off x="1787" y="3102"/>
                <a:ext cx="77" cy="37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51" y="17"/>
                  </a:cxn>
                  <a:cxn ang="0">
                    <a:pos x="24" y="30"/>
                  </a:cxn>
                  <a:cxn ang="0">
                    <a:pos x="0" y="31"/>
                  </a:cxn>
                  <a:cxn ang="0">
                    <a:pos x="30" y="36"/>
                  </a:cxn>
                  <a:cxn ang="0">
                    <a:pos x="51" y="31"/>
                  </a:cxn>
                  <a:cxn ang="0">
                    <a:pos x="76" y="0"/>
                  </a:cxn>
                </a:cxnLst>
                <a:rect l="0" t="0" r="r" b="b"/>
                <a:pathLst>
                  <a:path w="77" h="37">
                    <a:moveTo>
                      <a:pt x="76" y="0"/>
                    </a:moveTo>
                    <a:lnTo>
                      <a:pt x="51" y="17"/>
                    </a:lnTo>
                    <a:lnTo>
                      <a:pt x="24" y="30"/>
                    </a:lnTo>
                    <a:lnTo>
                      <a:pt x="0" y="31"/>
                    </a:lnTo>
                    <a:lnTo>
                      <a:pt x="30" y="36"/>
                    </a:lnTo>
                    <a:lnTo>
                      <a:pt x="51" y="31"/>
                    </a:lnTo>
                    <a:lnTo>
                      <a:pt x="76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6" name="Freeform 216"/>
              <p:cNvSpPr>
                <a:spLocks/>
              </p:cNvSpPr>
              <p:nvPr/>
            </p:nvSpPr>
            <p:spPr bwMode="auto">
              <a:xfrm>
                <a:off x="1772" y="3215"/>
                <a:ext cx="78" cy="1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0"/>
                  </a:cxn>
                  <a:cxn ang="0">
                    <a:pos x="24" y="4"/>
                  </a:cxn>
                  <a:cxn ang="0">
                    <a:pos x="48" y="4"/>
                  </a:cxn>
                  <a:cxn ang="0">
                    <a:pos x="77" y="0"/>
                  </a:cxn>
                  <a:cxn ang="0">
                    <a:pos x="74" y="6"/>
                  </a:cxn>
                  <a:cxn ang="0">
                    <a:pos x="60" y="13"/>
                  </a:cxn>
                  <a:cxn ang="0">
                    <a:pos x="43" y="16"/>
                  </a:cxn>
                  <a:cxn ang="0">
                    <a:pos x="29" y="15"/>
                  </a:cxn>
                  <a:cxn ang="0">
                    <a:pos x="15" y="13"/>
                  </a:cxn>
                  <a:cxn ang="0">
                    <a:pos x="0" y="8"/>
                  </a:cxn>
                </a:cxnLst>
                <a:rect l="0" t="0" r="r" b="b"/>
                <a:pathLst>
                  <a:path w="78" h="17">
                    <a:moveTo>
                      <a:pt x="0" y="8"/>
                    </a:moveTo>
                    <a:lnTo>
                      <a:pt x="1" y="0"/>
                    </a:lnTo>
                    <a:lnTo>
                      <a:pt x="24" y="4"/>
                    </a:lnTo>
                    <a:lnTo>
                      <a:pt x="48" y="4"/>
                    </a:lnTo>
                    <a:lnTo>
                      <a:pt x="77" y="0"/>
                    </a:lnTo>
                    <a:lnTo>
                      <a:pt x="74" y="6"/>
                    </a:lnTo>
                    <a:lnTo>
                      <a:pt x="60" y="13"/>
                    </a:lnTo>
                    <a:lnTo>
                      <a:pt x="43" y="16"/>
                    </a:lnTo>
                    <a:lnTo>
                      <a:pt x="29" y="15"/>
                    </a:lnTo>
                    <a:lnTo>
                      <a:pt x="15" y="1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7" name="Freeform 217"/>
              <p:cNvSpPr>
                <a:spLocks/>
              </p:cNvSpPr>
              <p:nvPr/>
            </p:nvSpPr>
            <p:spPr bwMode="auto">
              <a:xfrm>
                <a:off x="1774" y="3172"/>
                <a:ext cx="79" cy="42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7" y="41"/>
                  </a:cxn>
                  <a:cxn ang="0">
                    <a:pos x="56" y="40"/>
                  </a:cxn>
                  <a:cxn ang="0">
                    <a:pos x="72" y="34"/>
                  </a:cxn>
                  <a:cxn ang="0">
                    <a:pos x="78" y="27"/>
                  </a:cxn>
                  <a:cxn ang="0">
                    <a:pos x="75" y="13"/>
                  </a:cxn>
                  <a:cxn ang="0">
                    <a:pos x="67" y="1"/>
                  </a:cxn>
                  <a:cxn ang="0">
                    <a:pos x="58" y="3"/>
                  </a:cxn>
                  <a:cxn ang="0">
                    <a:pos x="35" y="3"/>
                  </a:cxn>
                  <a:cxn ang="0">
                    <a:pos x="9" y="0"/>
                  </a:cxn>
                  <a:cxn ang="0">
                    <a:pos x="1" y="8"/>
                  </a:cxn>
                  <a:cxn ang="0">
                    <a:pos x="0" y="34"/>
                  </a:cxn>
                </a:cxnLst>
                <a:rect l="0" t="0" r="r" b="b"/>
                <a:pathLst>
                  <a:path w="79" h="42">
                    <a:moveTo>
                      <a:pt x="0" y="34"/>
                    </a:moveTo>
                    <a:lnTo>
                      <a:pt x="27" y="41"/>
                    </a:lnTo>
                    <a:lnTo>
                      <a:pt x="56" y="40"/>
                    </a:lnTo>
                    <a:lnTo>
                      <a:pt x="72" y="34"/>
                    </a:lnTo>
                    <a:lnTo>
                      <a:pt x="78" y="27"/>
                    </a:lnTo>
                    <a:lnTo>
                      <a:pt x="75" y="13"/>
                    </a:lnTo>
                    <a:lnTo>
                      <a:pt x="67" y="1"/>
                    </a:lnTo>
                    <a:lnTo>
                      <a:pt x="58" y="3"/>
                    </a:lnTo>
                    <a:lnTo>
                      <a:pt x="35" y="3"/>
                    </a:lnTo>
                    <a:lnTo>
                      <a:pt x="9" y="0"/>
                    </a:lnTo>
                    <a:lnTo>
                      <a:pt x="1" y="8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6551" name="Group 225"/>
            <p:cNvGrpSpPr>
              <a:grpSpLocks/>
            </p:cNvGrpSpPr>
            <p:nvPr/>
          </p:nvGrpSpPr>
          <p:grpSpPr bwMode="auto">
            <a:xfrm>
              <a:off x="1506" y="3148"/>
              <a:ext cx="214" cy="122"/>
              <a:chOff x="1506" y="3148"/>
              <a:chExt cx="214" cy="122"/>
            </a:xfrm>
          </p:grpSpPr>
          <p:sp>
            <p:nvSpPr>
              <p:cNvPr id="36059" name="Freeform 219"/>
              <p:cNvSpPr>
                <a:spLocks/>
              </p:cNvSpPr>
              <p:nvPr/>
            </p:nvSpPr>
            <p:spPr bwMode="auto">
              <a:xfrm>
                <a:off x="1506" y="3148"/>
                <a:ext cx="214" cy="122"/>
              </a:xfrm>
              <a:custGeom>
                <a:avLst/>
                <a:gdLst/>
                <a:ahLst/>
                <a:cxnLst>
                  <a:cxn ang="0">
                    <a:pos x="193" y="16"/>
                  </a:cxn>
                  <a:cxn ang="0">
                    <a:pos x="211" y="67"/>
                  </a:cxn>
                  <a:cxn ang="0">
                    <a:pos x="211" y="88"/>
                  </a:cxn>
                  <a:cxn ang="0">
                    <a:pos x="213" y="104"/>
                  </a:cxn>
                  <a:cxn ang="0">
                    <a:pos x="194" y="116"/>
                  </a:cxn>
                  <a:cxn ang="0">
                    <a:pos x="176" y="118"/>
                  </a:cxn>
                  <a:cxn ang="0">
                    <a:pos x="146" y="121"/>
                  </a:cxn>
                  <a:cxn ang="0">
                    <a:pos x="116" y="118"/>
                  </a:cxn>
                  <a:cxn ang="0">
                    <a:pos x="104" y="105"/>
                  </a:cxn>
                  <a:cxn ang="0">
                    <a:pos x="90" y="95"/>
                  </a:cxn>
                  <a:cxn ang="0">
                    <a:pos x="50" y="85"/>
                  </a:cxn>
                  <a:cxn ang="0">
                    <a:pos x="30" y="80"/>
                  </a:cxn>
                  <a:cxn ang="0">
                    <a:pos x="16" y="70"/>
                  </a:cxn>
                  <a:cxn ang="0">
                    <a:pos x="0" y="55"/>
                  </a:cxn>
                  <a:cxn ang="0">
                    <a:pos x="4" y="37"/>
                  </a:cxn>
                  <a:cxn ang="0">
                    <a:pos x="16" y="28"/>
                  </a:cxn>
                  <a:cxn ang="0">
                    <a:pos x="32" y="25"/>
                  </a:cxn>
                  <a:cxn ang="0">
                    <a:pos x="78" y="23"/>
                  </a:cxn>
                  <a:cxn ang="0">
                    <a:pos x="115" y="0"/>
                  </a:cxn>
                  <a:cxn ang="0">
                    <a:pos x="170" y="9"/>
                  </a:cxn>
                  <a:cxn ang="0">
                    <a:pos x="193" y="16"/>
                  </a:cxn>
                </a:cxnLst>
                <a:rect l="0" t="0" r="r" b="b"/>
                <a:pathLst>
                  <a:path w="214" h="122">
                    <a:moveTo>
                      <a:pt x="193" y="16"/>
                    </a:moveTo>
                    <a:lnTo>
                      <a:pt x="211" y="67"/>
                    </a:lnTo>
                    <a:lnTo>
                      <a:pt x="211" y="88"/>
                    </a:lnTo>
                    <a:lnTo>
                      <a:pt x="213" y="104"/>
                    </a:lnTo>
                    <a:lnTo>
                      <a:pt x="194" y="116"/>
                    </a:lnTo>
                    <a:lnTo>
                      <a:pt x="176" y="118"/>
                    </a:lnTo>
                    <a:lnTo>
                      <a:pt x="146" y="121"/>
                    </a:lnTo>
                    <a:lnTo>
                      <a:pt x="116" y="118"/>
                    </a:lnTo>
                    <a:lnTo>
                      <a:pt x="104" y="105"/>
                    </a:lnTo>
                    <a:lnTo>
                      <a:pt x="90" y="95"/>
                    </a:lnTo>
                    <a:lnTo>
                      <a:pt x="50" y="85"/>
                    </a:lnTo>
                    <a:lnTo>
                      <a:pt x="30" y="80"/>
                    </a:lnTo>
                    <a:lnTo>
                      <a:pt x="16" y="70"/>
                    </a:lnTo>
                    <a:lnTo>
                      <a:pt x="0" y="55"/>
                    </a:lnTo>
                    <a:lnTo>
                      <a:pt x="4" y="37"/>
                    </a:lnTo>
                    <a:lnTo>
                      <a:pt x="16" y="28"/>
                    </a:lnTo>
                    <a:lnTo>
                      <a:pt x="32" y="25"/>
                    </a:lnTo>
                    <a:lnTo>
                      <a:pt x="78" y="23"/>
                    </a:lnTo>
                    <a:lnTo>
                      <a:pt x="115" y="0"/>
                    </a:lnTo>
                    <a:lnTo>
                      <a:pt x="170" y="9"/>
                    </a:lnTo>
                    <a:lnTo>
                      <a:pt x="193" y="16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0" name="Freeform 220"/>
              <p:cNvSpPr>
                <a:spLocks/>
              </p:cNvSpPr>
              <p:nvPr/>
            </p:nvSpPr>
            <p:spPr bwMode="auto">
              <a:xfrm>
                <a:off x="1517" y="3180"/>
                <a:ext cx="35" cy="16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23" y="7"/>
                  </a:cxn>
                  <a:cxn ang="0">
                    <a:pos x="18" y="15"/>
                  </a:cxn>
                  <a:cxn ang="0">
                    <a:pos x="0" y="7"/>
                  </a:cxn>
                  <a:cxn ang="0">
                    <a:pos x="6" y="3"/>
                  </a:cxn>
                  <a:cxn ang="0">
                    <a:pos x="15" y="0"/>
                  </a:cxn>
                  <a:cxn ang="0">
                    <a:pos x="34" y="1"/>
                  </a:cxn>
                </a:cxnLst>
                <a:rect l="0" t="0" r="r" b="b"/>
                <a:pathLst>
                  <a:path w="35" h="16">
                    <a:moveTo>
                      <a:pt x="34" y="1"/>
                    </a:moveTo>
                    <a:lnTo>
                      <a:pt x="23" y="7"/>
                    </a:lnTo>
                    <a:lnTo>
                      <a:pt x="18" y="15"/>
                    </a:lnTo>
                    <a:lnTo>
                      <a:pt x="0" y="7"/>
                    </a:lnTo>
                    <a:lnTo>
                      <a:pt x="6" y="3"/>
                    </a:lnTo>
                    <a:lnTo>
                      <a:pt x="15" y="0"/>
                    </a:lnTo>
                    <a:lnTo>
                      <a:pt x="34" y="1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1" name="Freeform 221"/>
              <p:cNvSpPr>
                <a:spLocks/>
              </p:cNvSpPr>
              <p:nvPr/>
            </p:nvSpPr>
            <p:spPr bwMode="auto">
              <a:xfrm>
                <a:off x="1513" y="3193"/>
                <a:ext cx="193" cy="6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2" y="10"/>
                  </a:cxn>
                  <a:cxn ang="0">
                    <a:pos x="38" y="17"/>
                  </a:cxn>
                  <a:cxn ang="0">
                    <a:pos x="56" y="21"/>
                  </a:cxn>
                  <a:cxn ang="0">
                    <a:pos x="78" y="28"/>
                  </a:cxn>
                  <a:cxn ang="0">
                    <a:pos x="92" y="39"/>
                  </a:cxn>
                  <a:cxn ang="0">
                    <a:pos x="111" y="49"/>
                  </a:cxn>
                  <a:cxn ang="0">
                    <a:pos x="139" y="54"/>
                  </a:cxn>
                  <a:cxn ang="0">
                    <a:pos x="172" y="53"/>
                  </a:cxn>
                  <a:cxn ang="0">
                    <a:pos x="192" y="47"/>
                  </a:cxn>
                  <a:cxn ang="0">
                    <a:pos x="192" y="55"/>
                  </a:cxn>
                  <a:cxn ang="0">
                    <a:pos x="177" y="64"/>
                  </a:cxn>
                  <a:cxn ang="0">
                    <a:pos x="147" y="65"/>
                  </a:cxn>
                  <a:cxn ang="0">
                    <a:pos x="125" y="65"/>
                  </a:cxn>
                  <a:cxn ang="0">
                    <a:pos x="114" y="64"/>
                  </a:cxn>
                  <a:cxn ang="0">
                    <a:pos x="91" y="46"/>
                  </a:cxn>
                  <a:cxn ang="0">
                    <a:pos x="81" y="41"/>
                  </a:cxn>
                  <a:cxn ang="0">
                    <a:pos x="61" y="38"/>
                  </a:cxn>
                  <a:cxn ang="0">
                    <a:pos x="24" y="28"/>
                  </a:cxn>
                  <a:cxn ang="0">
                    <a:pos x="0" y="11"/>
                  </a:cxn>
                  <a:cxn ang="0">
                    <a:pos x="4" y="0"/>
                  </a:cxn>
                </a:cxnLst>
                <a:rect l="0" t="0" r="r" b="b"/>
                <a:pathLst>
                  <a:path w="193" h="66">
                    <a:moveTo>
                      <a:pt x="4" y="0"/>
                    </a:moveTo>
                    <a:lnTo>
                      <a:pt x="22" y="10"/>
                    </a:lnTo>
                    <a:lnTo>
                      <a:pt x="38" y="17"/>
                    </a:lnTo>
                    <a:lnTo>
                      <a:pt x="56" y="21"/>
                    </a:lnTo>
                    <a:lnTo>
                      <a:pt x="78" y="28"/>
                    </a:lnTo>
                    <a:lnTo>
                      <a:pt x="92" y="39"/>
                    </a:lnTo>
                    <a:lnTo>
                      <a:pt x="111" y="49"/>
                    </a:lnTo>
                    <a:lnTo>
                      <a:pt x="139" y="54"/>
                    </a:lnTo>
                    <a:lnTo>
                      <a:pt x="172" y="53"/>
                    </a:lnTo>
                    <a:lnTo>
                      <a:pt x="192" y="47"/>
                    </a:lnTo>
                    <a:lnTo>
                      <a:pt x="192" y="55"/>
                    </a:lnTo>
                    <a:lnTo>
                      <a:pt x="177" y="64"/>
                    </a:lnTo>
                    <a:lnTo>
                      <a:pt x="147" y="65"/>
                    </a:lnTo>
                    <a:lnTo>
                      <a:pt x="125" y="65"/>
                    </a:lnTo>
                    <a:lnTo>
                      <a:pt x="114" y="64"/>
                    </a:lnTo>
                    <a:lnTo>
                      <a:pt x="91" y="46"/>
                    </a:lnTo>
                    <a:lnTo>
                      <a:pt x="81" y="41"/>
                    </a:lnTo>
                    <a:lnTo>
                      <a:pt x="61" y="38"/>
                    </a:lnTo>
                    <a:lnTo>
                      <a:pt x="24" y="28"/>
                    </a:lnTo>
                    <a:lnTo>
                      <a:pt x="0" y="1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2" name="Freeform 222"/>
              <p:cNvSpPr>
                <a:spLocks/>
              </p:cNvSpPr>
              <p:nvPr/>
            </p:nvSpPr>
            <p:spPr bwMode="auto">
              <a:xfrm>
                <a:off x="1634" y="3194"/>
                <a:ext cx="73" cy="48"/>
              </a:xfrm>
              <a:custGeom>
                <a:avLst/>
                <a:gdLst/>
                <a:ahLst/>
                <a:cxnLst>
                  <a:cxn ang="0">
                    <a:pos x="21" y="47"/>
                  </a:cxn>
                  <a:cxn ang="0">
                    <a:pos x="45" y="47"/>
                  </a:cxn>
                  <a:cxn ang="0">
                    <a:pos x="64" y="42"/>
                  </a:cxn>
                  <a:cxn ang="0">
                    <a:pos x="69" y="39"/>
                  </a:cxn>
                  <a:cxn ang="0">
                    <a:pos x="72" y="29"/>
                  </a:cxn>
                  <a:cxn ang="0">
                    <a:pos x="70" y="15"/>
                  </a:cxn>
                  <a:cxn ang="0">
                    <a:pos x="64" y="0"/>
                  </a:cxn>
                  <a:cxn ang="0">
                    <a:pos x="43" y="4"/>
                  </a:cxn>
                  <a:cxn ang="0">
                    <a:pos x="24" y="5"/>
                  </a:cxn>
                  <a:cxn ang="0">
                    <a:pos x="11" y="14"/>
                  </a:cxn>
                  <a:cxn ang="0">
                    <a:pos x="6" y="26"/>
                  </a:cxn>
                  <a:cxn ang="0">
                    <a:pos x="0" y="42"/>
                  </a:cxn>
                  <a:cxn ang="0">
                    <a:pos x="21" y="47"/>
                  </a:cxn>
                </a:cxnLst>
                <a:rect l="0" t="0" r="r" b="b"/>
                <a:pathLst>
                  <a:path w="73" h="48">
                    <a:moveTo>
                      <a:pt x="21" y="47"/>
                    </a:moveTo>
                    <a:lnTo>
                      <a:pt x="45" y="47"/>
                    </a:lnTo>
                    <a:lnTo>
                      <a:pt x="64" y="42"/>
                    </a:lnTo>
                    <a:lnTo>
                      <a:pt x="69" y="39"/>
                    </a:lnTo>
                    <a:lnTo>
                      <a:pt x="72" y="29"/>
                    </a:lnTo>
                    <a:lnTo>
                      <a:pt x="70" y="15"/>
                    </a:lnTo>
                    <a:lnTo>
                      <a:pt x="64" y="0"/>
                    </a:lnTo>
                    <a:lnTo>
                      <a:pt x="43" y="4"/>
                    </a:lnTo>
                    <a:lnTo>
                      <a:pt x="24" y="5"/>
                    </a:lnTo>
                    <a:lnTo>
                      <a:pt x="11" y="14"/>
                    </a:lnTo>
                    <a:lnTo>
                      <a:pt x="6" y="26"/>
                    </a:lnTo>
                    <a:lnTo>
                      <a:pt x="0" y="42"/>
                    </a:lnTo>
                    <a:lnTo>
                      <a:pt x="21" y="47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3" name="Freeform 223"/>
              <p:cNvSpPr>
                <a:spLocks/>
              </p:cNvSpPr>
              <p:nvPr/>
            </p:nvSpPr>
            <p:spPr bwMode="auto">
              <a:xfrm>
                <a:off x="1541" y="3180"/>
                <a:ext cx="47" cy="32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3" y="3"/>
                  </a:cxn>
                  <a:cxn ang="0">
                    <a:pos x="27" y="3"/>
                  </a:cxn>
                  <a:cxn ang="0">
                    <a:pos x="46" y="0"/>
                  </a:cxn>
                  <a:cxn ang="0">
                    <a:pos x="37" y="14"/>
                  </a:cxn>
                  <a:cxn ang="0">
                    <a:pos x="41" y="31"/>
                  </a:cxn>
                  <a:cxn ang="0">
                    <a:pos x="10" y="23"/>
                  </a:cxn>
                  <a:cxn ang="0">
                    <a:pos x="0" y="17"/>
                  </a:cxn>
                </a:cxnLst>
                <a:rect l="0" t="0" r="r" b="b"/>
                <a:pathLst>
                  <a:path w="47" h="32">
                    <a:moveTo>
                      <a:pt x="0" y="17"/>
                    </a:moveTo>
                    <a:lnTo>
                      <a:pt x="13" y="3"/>
                    </a:lnTo>
                    <a:lnTo>
                      <a:pt x="27" y="3"/>
                    </a:lnTo>
                    <a:lnTo>
                      <a:pt x="46" y="0"/>
                    </a:lnTo>
                    <a:lnTo>
                      <a:pt x="37" y="14"/>
                    </a:lnTo>
                    <a:lnTo>
                      <a:pt x="41" y="31"/>
                    </a:lnTo>
                    <a:lnTo>
                      <a:pt x="10" y="23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4" name="Oval 224"/>
              <p:cNvSpPr>
                <a:spLocks noChangeArrowheads="1"/>
              </p:cNvSpPr>
              <p:nvPr/>
            </p:nvSpPr>
            <p:spPr bwMode="auto">
              <a:xfrm>
                <a:off x="1602" y="3191"/>
                <a:ext cx="20" cy="29"/>
              </a:xfrm>
              <a:prstGeom prst="ellipse">
                <a:avLst/>
              </a:prstGeom>
              <a:solidFill>
                <a:srgbClr val="8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36552" name="Group 230"/>
            <p:cNvGrpSpPr>
              <a:grpSpLocks/>
            </p:cNvGrpSpPr>
            <p:nvPr/>
          </p:nvGrpSpPr>
          <p:grpSpPr bwMode="auto">
            <a:xfrm>
              <a:off x="1670" y="1668"/>
              <a:ext cx="183" cy="247"/>
              <a:chOff x="1670" y="1668"/>
              <a:chExt cx="183" cy="247"/>
            </a:xfrm>
          </p:grpSpPr>
          <p:sp>
            <p:nvSpPr>
              <p:cNvPr id="36066" name="Freeform 226"/>
              <p:cNvSpPr>
                <a:spLocks/>
              </p:cNvSpPr>
              <p:nvPr/>
            </p:nvSpPr>
            <p:spPr bwMode="auto">
              <a:xfrm>
                <a:off x="1674" y="1668"/>
                <a:ext cx="179" cy="247"/>
              </a:xfrm>
              <a:custGeom>
                <a:avLst/>
                <a:gdLst/>
                <a:ahLst/>
                <a:cxnLst>
                  <a:cxn ang="0">
                    <a:pos x="10" y="246"/>
                  </a:cxn>
                  <a:cxn ang="0">
                    <a:pos x="22" y="230"/>
                  </a:cxn>
                  <a:cxn ang="0">
                    <a:pos x="27" y="211"/>
                  </a:cxn>
                  <a:cxn ang="0">
                    <a:pos x="26" y="193"/>
                  </a:cxn>
                  <a:cxn ang="0">
                    <a:pos x="10" y="187"/>
                  </a:cxn>
                  <a:cxn ang="0">
                    <a:pos x="0" y="165"/>
                  </a:cxn>
                  <a:cxn ang="0">
                    <a:pos x="2" y="142"/>
                  </a:cxn>
                  <a:cxn ang="0">
                    <a:pos x="3" y="114"/>
                  </a:cxn>
                  <a:cxn ang="0">
                    <a:pos x="5" y="99"/>
                  </a:cxn>
                  <a:cxn ang="0">
                    <a:pos x="0" y="86"/>
                  </a:cxn>
                  <a:cxn ang="0">
                    <a:pos x="2" y="70"/>
                  </a:cxn>
                  <a:cxn ang="0">
                    <a:pos x="5" y="57"/>
                  </a:cxn>
                  <a:cxn ang="0">
                    <a:pos x="2" y="38"/>
                  </a:cxn>
                  <a:cxn ang="0">
                    <a:pos x="17" y="26"/>
                  </a:cxn>
                  <a:cxn ang="0">
                    <a:pos x="38" y="14"/>
                  </a:cxn>
                  <a:cxn ang="0">
                    <a:pos x="58" y="7"/>
                  </a:cxn>
                  <a:cxn ang="0">
                    <a:pos x="84" y="0"/>
                  </a:cxn>
                  <a:cxn ang="0">
                    <a:pos x="116" y="3"/>
                  </a:cxn>
                  <a:cxn ang="0">
                    <a:pos x="144" y="10"/>
                  </a:cxn>
                  <a:cxn ang="0">
                    <a:pos x="162" y="28"/>
                  </a:cxn>
                  <a:cxn ang="0">
                    <a:pos x="172" y="47"/>
                  </a:cxn>
                  <a:cxn ang="0">
                    <a:pos x="176" y="68"/>
                  </a:cxn>
                  <a:cxn ang="0">
                    <a:pos x="178" y="101"/>
                  </a:cxn>
                  <a:cxn ang="0">
                    <a:pos x="172" y="121"/>
                  </a:cxn>
                  <a:cxn ang="0">
                    <a:pos x="164" y="137"/>
                  </a:cxn>
                  <a:cxn ang="0">
                    <a:pos x="155" y="158"/>
                  </a:cxn>
                  <a:cxn ang="0">
                    <a:pos x="138" y="172"/>
                  </a:cxn>
                  <a:cxn ang="0">
                    <a:pos x="130" y="187"/>
                  </a:cxn>
                  <a:cxn ang="0">
                    <a:pos x="130" y="202"/>
                  </a:cxn>
                  <a:cxn ang="0">
                    <a:pos x="134" y="220"/>
                  </a:cxn>
                  <a:cxn ang="0">
                    <a:pos x="150" y="244"/>
                  </a:cxn>
                  <a:cxn ang="0">
                    <a:pos x="10" y="246"/>
                  </a:cxn>
                </a:cxnLst>
                <a:rect l="0" t="0" r="r" b="b"/>
                <a:pathLst>
                  <a:path w="179" h="247">
                    <a:moveTo>
                      <a:pt x="10" y="246"/>
                    </a:moveTo>
                    <a:lnTo>
                      <a:pt x="22" y="230"/>
                    </a:lnTo>
                    <a:lnTo>
                      <a:pt x="27" y="211"/>
                    </a:lnTo>
                    <a:lnTo>
                      <a:pt x="26" y="193"/>
                    </a:lnTo>
                    <a:lnTo>
                      <a:pt x="10" y="187"/>
                    </a:lnTo>
                    <a:lnTo>
                      <a:pt x="0" y="165"/>
                    </a:lnTo>
                    <a:lnTo>
                      <a:pt x="2" y="142"/>
                    </a:lnTo>
                    <a:lnTo>
                      <a:pt x="3" y="114"/>
                    </a:lnTo>
                    <a:lnTo>
                      <a:pt x="5" y="99"/>
                    </a:lnTo>
                    <a:lnTo>
                      <a:pt x="0" y="86"/>
                    </a:lnTo>
                    <a:lnTo>
                      <a:pt x="2" y="70"/>
                    </a:lnTo>
                    <a:lnTo>
                      <a:pt x="5" y="57"/>
                    </a:lnTo>
                    <a:lnTo>
                      <a:pt x="2" y="38"/>
                    </a:lnTo>
                    <a:lnTo>
                      <a:pt x="17" y="26"/>
                    </a:lnTo>
                    <a:lnTo>
                      <a:pt x="38" y="14"/>
                    </a:lnTo>
                    <a:lnTo>
                      <a:pt x="58" y="7"/>
                    </a:lnTo>
                    <a:lnTo>
                      <a:pt x="84" y="0"/>
                    </a:lnTo>
                    <a:lnTo>
                      <a:pt x="116" y="3"/>
                    </a:lnTo>
                    <a:lnTo>
                      <a:pt x="144" y="10"/>
                    </a:lnTo>
                    <a:lnTo>
                      <a:pt x="162" y="28"/>
                    </a:lnTo>
                    <a:lnTo>
                      <a:pt x="172" y="47"/>
                    </a:lnTo>
                    <a:lnTo>
                      <a:pt x="176" y="68"/>
                    </a:lnTo>
                    <a:lnTo>
                      <a:pt x="178" y="101"/>
                    </a:lnTo>
                    <a:lnTo>
                      <a:pt x="172" y="121"/>
                    </a:lnTo>
                    <a:lnTo>
                      <a:pt x="164" y="137"/>
                    </a:lnTo>
                    <a:lnTo>
                      <a:pt x="155" y="158"/>
                    </a:lnTo>
                    <a:lnTo>
                      <a:pt x="138" y="172"/>
                    </a:lnTo>
                    <a:lnTo>
                      <a:pt x="130" y="187"/>
                    </a:lnTo>
                    <a:lnTo>
                      <a:pt x="130" y="202"/>
                    </a:lnTo>
                    <a:lnTo>
                      <a:pt x="134" y="220"/>
                    </a:lnTo>
                    <a:lnTo>
                      <a:pt x="150" y="244"/>
                    </a:lnTo>
                    <a:lnTo>
                      <a:pt x="10" y="246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402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7" name="Freeform 227"/>
              <p:cNvSpPr>
                <a:spLocks/>
              </p:cNvSpPr>
              <p:nvPr/>
            </p:nvSpPr>
            <p:spPr bwMode="auto">
              <a:xfrm>
                <a:off x="1686" y="1765"/>
                <a:ext cx="17" cy="4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6"/>
                  </a:cxn>
                  <a:cxn ang="0">
                    <a:pos x="6" y="13"/>
                  </a:cxn>
                  <a:cxn ang="0">
                    <a:pos x="7" y="23"/>
                  </a:cxn>
                  <a:cxn ang="0">
                    <a:pos x="6" y="30"/>
                  </a:cxn>
                  <a:cxn ang="0">
                    <a:pos x="2" y="36"/>
                  </a:cxn>
                  <a:cxn ang="0">
                    <a:pos x="7" y="41"/>
                  </a:cxn>
                  <a:cxn ang="0">
                    <a:pos x="11" y="32"/>
                  </a:cxn>
                  <a:cxn ang="0">
                    <a:pos x="14" y="22"/>
                  </a:cxn>
                  <a:cxn ang="0">
                    <a:pos x="15" y="16"/>
                  </a:cxn>
                  <a:cxn ang="0">
                    <a:pos x="16" y="24"/>
                  </a:cxn>
                  <a:cxn ang="0">
                    <a:pos x="12" y="35"/>
                  </a:cxn>
                  <a:cxn ang="0">
                    <a:pos x="9" y="41"/>
                  </a:cxn>
                  <a:cxn ang="0">
                    <a:pos x="7" y="43"/>
                  </a:cxn>
                  <a:cxn ang="0">
                    <a:pos x="0" y="38"/>
                  </a:cxn>
                  <a:cxn ang="0">
                    <a:pos x="0" y="32"/>
                  </a:cxn>
                  <a:cxn ang="0">
                    <a:pos x="4" y="27"/>
                  </a:cxn>
                  <a:cxn ang="0">
                    <a:pos x="4" y="18"/>
                  </a:cxn>
                  <a:cxn ang="0">
                    <a:pos x="1" y="9"/>
                  </a:cxn>
                  <a:cxn ang="0">
                    <a:pos x="7" y="0"/>
                  </a:cxn>
                </a:cxnLst>
                <a:rect l="0" t="0" r="r" b="b"/>
                <a:pathLst>
                  <a:path w="17" h="44">
                    <a:moveTo>
                      <a:pt x="7" y="0"/>
                    </a:moveTo>
                    <a:lnTo>
                      <a:pt x="2" y="6"/>
                    </a:lnTo>
                    <a:lnTo>
                      <a:pt x="6" y="13"/>
                    </a:lnTo>
                    <a:lnTo>
                      <a:pt x="7" y="23"/>
                    </a:lnTo>
                    <a:lnTo>
                      <a:pt x="6" y="30"/>
                    </a:lnTo>
                    <a:lnTo>
                      <a:pt x="2" y="36"/>
                    </a:lnTo>
                    <a:lnTo>
                      <a:pt x="7" y="41"/>
                    </a:lnTo>
                    <a:lnTo>
                      <a:pt x="11" y="32"/>
                    </a:lnTo>
                    <a:lnTo>
                      <a:pt x="14" y="22"/>
                    </a:lnTo>
                    <a:lnTo>
                      <a:pt x="15" y="16"/>
                    </a:lnTo>
                    <a:lnTo>
                      <a:pt x="16" y="24"/>
                    </a:lnTo>
                    <a:lnTo>
                      <a:pt x="12" y="35"/>
                    </a:lnTo>
                    <a:lnTo>
                      <a:pt x="9" y="41"/>
                    </a:lnTo>
                    <a:lnTo>
                      <a:pt x="7" y="43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4" y="27"/>
                    </a:lnTo>
                    <a:lnTo>
                      <a:pt x="4" y="18"/>
                    </a:lnTo>
                    <a:lnTo>
                      <a:pt x="1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8" name="Freeform 228"/>
              <p:cNvSpPr>
                <a:spLocks/>
              </p:cNvSpPr>
              <p:nvPr/>
            </p:nvSpPr>
            <p:spPr bwMode="auto">
              <a:xfrm>
                <a:off x="1670" y="1669"/>
                <a:ext cx="182" cy="180"/>
              </a:xfrm>
              <a:custGeom>
                <a:avLst/>
                <a:gdLst/>
                <a:ahLst/>
                <a:cxnLst>
                  <a:cxn ang="0">
                    <a:pos x="11" y="52"/>
                  </a:cxn>
                  <a:cxn ang="0">
                    <a:pos x="21" y="61"/>
                  </a:cxn>
                  <a:cxn ang="0">
                    <a:pos x="19" y="78"/>
                  </a:cxn>
                  <a:cxn ang="0">
                    <a:pos x="17" y="100"/>
                  </a:cxn>
                  <a:cxn ang="0">
                    <a:pos x="24" y="95"/>
                  </a:cxn>
                  <a:cxn ang="0">
                    <a:pos x="34" y="100"/>
                  </a:cxn>
                  <a:cxn ang="0">
                    <a:pos x="34" y="113"/>
                  </a:cxn>
                  <a:cxn ang="0">
                    <a:pos x="43" y="129"/>
                  </a:cxn>
                  <a:cxn ang="0">
                    <a:pos x="56" y="150"/>
                  </a:cxn>
                  <a:cxn ang="0">
                    <a:pos x="54" y="169"/>
                  </a:cxn>
                  <a:cxn ang="0">
                    <a:pos x="85" y="169"/>
                  </a:cxn>
                  <a:cxn ang="0">
                    <a:pos x="102" y="179"/>
                  </a:cxn>
                  <a:cxn ang="0">
                    <a:pos x="113" y="172"/>
                  </a:cxn>
                  <a:cxn ang="0">
                    <a:pos x="134" y="176"/>
                  </a:cxn>
                  <a:cxn ang="0">
                    <a:pos x="138" y="167"/>
                  </a:cxn>
                  <a:cxn ang="0">
                    <a:pos x="154" y="154"/>
                  </a:cxn>
                  <a:cxn ang="0">
                    <a:pos x="166" y="133"/>
                  </a:cxn>
                  <a:cxn ang="0">
                    <a:pos x="172" y="112"/>
                  </a:cxn>
                  <a:cxn ang="0">
                    <a:pos x="178" y="97"/>
                  </a:cxn>
                  <a:cxn ang="0">
                    <a:pos x="181" y="74"/>
                  </a:cxn>
                  <a:cxn ang="0">
                    <a:pos x="180" y="52"/>
                  </a:cxn>
                  <a:cxn ang="0">
                    <a:pos x="175" y="26"/>
                  </a:cxn>
                  <a:cxn ang="0">
                    <a:pos x="162" y="10"/>
                  </a:cxn>
                  <a:cxn ang="0">
                    <a:pos x="125" y="1"/>
                  </a:cxn>
                  <a:cxn ang="0">
                    <a:pos x="85" y="0"/>
                  </a:cxn>
                  <a:cxn ang="0">
                    <a:pos x="70" y="2"/>
                  </a:cxn>
                  <a:cxn ang="0">
                    <a:pos x="33" y="11"/>
                  </a:cxn>
                  <a:cxn ang="0">
                    <a:pos x="10" y="23"/>
                  </a:cxn>
                  <a:cxn ang="0">
                    <a:pos x="0" y="38"/>
                  </a:cxn>
                  <a:cxn ang="0">
                    <a:pos x="11" y="52"/>
                  </a:cxn>
                </a:cxnLst>
                <a:rect l="0" t="0" r="r" b="b"/>
                <a:pathLst>
                  <a:path w="182" h="180">
                    <a:moveTo>
                      <a:pt x="11" y="52"/>
                    </a:moveTo>
                    <a:lnTo>
                      <a:pt x="21" y="61"/>
                    </a:lnTo>
                    <a:lnTo>
                      <a:pt x="19" y="78"/>
                    </a:lnTo>
                    <a:lnTo>
                      <a:pt x="17" y="100"/>
                    </a:lnTo>
                    <a:lnTo>
                      <a:pt x="24" y="95"/>
                    </a:lnTo>
                    <a:lnTo>
                      <a:pt x="34" y="100"/>
                    </a:lnTo>
                    <a:lnTo>
                      <a:pt x="34" y="113"/>
                    </a:lnTo>
                    <a:lnTo>
                      <a:pt x="43" y="129"/>
                    </a:lnTo>
                    <a:lnTo>
                      <a:pt x="56" y="150"/>
                    </a:lnTo>
                    <a:lnTo>
                      <a:pt x="54" y="169"/>
                    </a:lnTo>
                    <a:lnTo>
                      <a:pt x="85" y="169"/>
                    </a:lnTo>
                    <a:lnTo>
                      <a:pt x="102" y="179"/>
                    </a:lnTo>
                    <a:lnTo>
                      <a:pt x="113" y="172"/>
                    </a:lnTo>
                    <a:lnTo>
                      <a:pt x="134" y="176"/>
                    </a:lnTo>
                    <a:lnTo>
                      <a:pt x="138" y="167"/>
                    </a:lnTo>
                    <a:lnTo>
                      <a:pt x="154" y="154"/>
                    </a:lnTo>
                    <a:lnTo>
                      <a:pt x="166" y="133"/>
                    </a:lnTo>
                    <a:lnTo>
                      <a:pt x="172" y="112"/>
                    </a:lnTo>
                    <a:lnTo>
                      <a:pt x="178" y="97"/>
                    </a:lnTo>
                    <a:lnTo>
                      <a:pt x="181" y="74"/>
                    </a:lnTo>
                    <a:lnTo>
                      <a:pt x="180" y="52"/>
                    </a:lnTo>
                    <a:lnTo>
                      <a:pt x="175" y="26"/>
                    </a:lnTo>
                    <a:lnTo>
                      <a:pt x="162" y="10"/>
                    </a:lnTo>
                    <a:lnTo>
                      <a:pt x="125" y="1"/>
                    </a:lnTo>
                    <a:lnTo>
                      <a:pt x="85" y="0"/>
                    </a:lnTo>
                    <a:lnTo>
                      <a:pt x="70" y="2"/>
                    </a:lnTo>
                    <a:lnTo>
                      <a:pt x="33" y="11"/>
                    </a:lnTo>
                    <a:lnTo>
                      <a:pt x="10" y="23"/>
                    </a:lnTo>
                    <a:lnTo>
                      <a:pt x="0" y="38"/>
                    </a:lnTo>
                    <a:lnTo>
                      <a:pt x="11" y="52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9" name="Freeform 229"/>
              <p:cNvSpPr>
                <a:spLocks/>
              </p:cNvSpPr>
              <p:nvPr/>
            </p:nvSpPr>
            <p:spPr bwMode="auto">
              <a:xfrm>
                <a:off x="1676" y="1671"/>
                <a:ext cx="170" cy="7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2" y="48"/>
                  </a:cxn>
                  <a:cxn ang="0">
                    <a:pos x="24" y="54"/>
                  </a:cxn>
                  <a:cxn ang="0">
                    <a:pos x="50" y="66"/>
                  </a:cxn>
                  <a:cxn ang="0">
                    <a:pos x="34" y="54"/>
                  </a:cxn>
                  <a:cxn ang="0">
                    <a:pos x="29" y="46"/>
                  </a:cxn>
                  <a:cxn ang="0">
                    <a:pos x="41" y="54"/>
                  </a:cxn>
                  <a:cxn ang="0">
                    <a:pos x="56" y="64"/>
                  </a:cxn>
                  <a:cxn ang="0">
                    <a:pos x="60" y="60"/>
                  </a:cxn>
                  <a:cxn ang="0">
                    <a:pos x="64" y="52"/>
                  </a:cxn>
                  <a:cxn ang="0">
                    <a:pos x="75" y="45"/>
                  </a:cxn>
                  <a:cxn ang="0">
                    <a:pos x="78" y="54"/>
                  </a:cxn>
                  <a:cxn ang="0">
                    <a:pos x="66" y="68"/>
                  </a:cxn>
                  <a:cxn ang="0">
                    <a:pos x="85" y="59"/>
                  </a:cxn>
                  <a:cxn ang="0">
                    <a:pos x="93" y="44"/>
                  </a:cxn>
                  <a:cxn ang="0">
                    <a:pos x="94" y="58"/>
                  </a:cxn>
                  <a:cxn ang="0">
                    <a:pos x="89" y="70"/>
                  </a:cxn>
                  <a:cxn ang="0">
                    <a:pos x="107" y="58"/>
                  </a:cxn>
                  <a:cxn ang="0">
                    <a:pos x="110" y="42"/>
                  </a:cxn>
                  <a:cxn ang="0">
                    <a:pos x="114" y="53"/>
                  </a:cxn>
                  <a:cxn ang="0">
                    <a:pos x="108" y="66"/>
                  </a:cxn>
                  <a:cxn ang="0">
                    <a:pos x="101" y="75"/>
                  </a:cxn>
                  <a:cxn ang="0">
                    <a:pos x="113" y="65"/>
                  </a:cxn>
                  <a:cxn ang="0">
                    <a:pos x="119" y="57"/>
                  </a:cxn>
                  <a:cxn ang="0">
                    <a:pos x="122" y="44"/>
                  </a:cxn>
                  <a:cxn ang="0">
                    <a:pos x="127" y="60"/>
                  </a:cxn>
                  <a:cxn ang="0">
                    <a:pos x="120" y="76"/>
                  </a:cxn>
                  <a:cxn ang="0">
                    <a:pos x="134" y="64"/>
                  </a:cxn>
                  <a:cxn ang="0">
                    <a:pos x="138" y="53"/>
                  </a:cxn>
                  <a:cxn ang="0">
                    <a:pos x="140" y="61"/>
                  </a:cxn>
                  <a:cxn ang="0">
                    <a:pos x="140" y="72"/>
                  </a:cxn>
                  <a:cxn ang="0">
                    <a:pos x="144" y="62"/>
                  </a:cxn>
                  <a:cxn ang="0">
                    <a:pos x="146" y="52"/>
                  </a:cxn>
                  <a:cxn ang="0">
                    <a:pos x="150" y="61"/>
                  </a:cxn>
                  <a:cxn ang="0">
                    <a:pos x="151" y="70"/>
                  </a:cxn>
                  <a:cxn ang="0">
                    <a:pos x="156" y="63"/>
                  </a:cxn>
                  <a:cxn ang="0">
                    <a:pos x="157" y="54"/>
                  </a:cxn>
                  <a:cxn ang="0">
                    <a:pos x="164" y="58"/>
                  </a:cxn>
                  <a:cxn ang="0">
                    <a:pos x="169" y="69"/>
                  </a:cxn>
                  <a:cxn ang="0">
                    <a:pos x="169" y="52"/>
                  </a:cxn>
                  <a:cxn ang="0">
                    <a:pos x="164" y="28"/>
                  </a:cxn>
                  <a:cxn ang="0">
                    <a:pos x="151" y="15"/>
                  </a:cxn>
                  <a:cxn ang="0">
                    <a:pos x="132" y="7"/>
                  </a:cxn>
                  <a:cxn ang="0">
                    <a:pos x="97" y="2"/>
                  </a:cxn>
                  <a:cxn ang="0">
                    <a:pos x="80" y="0"/>
                  </a:cxn>
                  <a:cxn ang="0">
                    <a:pos x="58" y="6"/>
                  </a:cxn>
                  <a:cxn ang="0">
                    <a:pos x="91" y="8"/>
                  </a:cxn>
                  <a:cxn ang="0">
                    <a:pos x="102" y="13"/>
                  </a:cxn>
                  <a:cxn ang="0">
                    <a:pos x="85" y="12"/>
                  </a:cxn>
                  <a:cxn ang="0">
                    <a:pos x="66" y="10"/>
                  </a:cxn>
                  <a:cxn ang="0">
                    <a:pos x="52" y="8"/>
                  </a:cxn>
                  <a:cxn ang="0">
                    <a:pos x="38" y="12"/>
                  </a:cxn>
                  <a:cxn ang="0">
                    <a:pos x="54" y="16"/>
                  </a:cxn>
                  <a:cxn ang="0">
                    <a:pos x="25" y="15"/>
                  </a:cxn>
                  <a:cxn ang="0">
                    <a:pos x="10" y="20"/>
                  </a:cxn>
                  <a:cxn ang="0">
                    <a:pos x="0" y="33"/>
                  </a:cxn>
                </a:cxnLst>
                <a:rect l="0" t="0" r="r" b="b"/>
                <a:pathLst>
                  <a:path w="170" h="77">
                    <a:moveTo>
                      <a:pt x="0" y="33"/>
                    </a:moveTo>
                    <a:lnTo>
                      <a:pt x="12" y="48"/>
                    </a:lnTo>
                    <a:lnTo>
                      <a:pt x="24" y="54"/>
                    </a:lnTo>
                    <a:lnTo>
                      <a:pt x="50" y="66"/>
                    </a:lnTo>
                    <a:lnTo>
                      <a:pt x="34" y="54"/>
                    </a:lnTo>
                    <a:lnTo>
                      <a:pt x="29" y="46"/>
                    </a:lnTo>
                    <a:lnTo>
                      <a:pt x="41" y="54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52"/>
                    </a:lnTo>
                    <a:lnTo>
                      <a:pt x="75" y="45"/>
                    </a:lnTo>
                    <a:lnTo>
                      <a:pt x="78" y="54"/>
                    </a:lnTo>
                    <a:lnTo>
                      <a:pt x="66" y="68"/>
                    </a:lnTo>
                    <a:lnTo>
                      <a:pt x="85" y="59"/>
                    </a:lnTo>
                    <a:lnTo>
                      <a:pt x="93" y="44"/>
                    </a:lnTo>
                    <a:lnTo>
                      <a:pt x="94" y="58"/>
                    </a:lnTo>
                    <a:lnTo>
                      <a:pt x="89" y="70"/>
                    </a:lnTo>
                    <a:lnTo>
                      <a:pt x="107" y="58"/>
                    </a:lnTo>
                    <a:lnTo>
                      <a:pt x="110" y="42"/>
                    </a:lnTo>
                    <a:lnTo>
                      <a:pt x="114" y="53"/>
                    </a:lnTo>
                    <a:lnTo>
                      <a:pt x="108" y="66"/>
                    </a:lnTo>
                    <a:lnTo>
                      <a:pt x="101" y="75"/>
                    </a:lnTo>
                    <a:lnTo>
                      <a:pt x="113" y="65"/>
                    </a:lnTo>
                    <a:lnTo>
                      <a:pt x="119" y="57"/>
                    </a:lnTo>
                    <a:lnTo>
                      <a:pt x="122" y="44"/>
                    </a:lnTo>
                    <a:lnTo>
                      <a:pt x="127" y="60"/>
                    </a:lnTo>
                    <a:lnTo>
                      <a:pt x="120" y="76"/>
                    </a:lnTo>
                    <a:lnTo>
                      <a:pt x="134" y="64"/>
                    </a:lnTo>
                    <a:lnTo>
                      <a:pt x="138" y="53"/>
                    </a:lnTo>
                    <a:lnTo>
                      <a:pt x="140" y="61"/>
                    </a:lnTo>
                    <a:lnTo>
                      <a:pt x="140" y="72"/>
                    </a:lnTo>
                    <a:lnTo>
                      <a:pt x="144" y="62"/>
                    </a:lnTo>
                    <a:lnTo>
                      <a:pt x="146" y="52"/>
                    </a:lnTo>
                    <a:lnTo>
                      <a:pt x="150" y="61"/>
                    </a:lnTo>
                    <a:lnTo>
                      <a:pt x="151" y="70"/>
                    </a:lnTo>
                    <a:lnTo>
                      <a:pt x="156" y="63"/>
                    </a:lnTo>
                    <a:lnTo>
                      <a:pt x="157" y="54"/>
                    </a:lnTo>
                    <a:lnTo>
                      <a:pt x="164" y="58"/>
                    </a:lnTo>
                    <a:lnTo>
                      <a:pt x="169" y="69"/>
                    </a:lnTo>
                    <a:lnTo>
                      <a:pt x="169" y="52"/>
                    </a:lnTo>
                    <a:lnTo>
                      <a:pt x="164" y="28"/>
                    </a:lnTo>
                    <a:lnTo>
                      <a:pt x="151" y="15"/>
                    </a:lnTo>
                    <a:lnTo>
                      <a:pt x="132" y="7"/>
                    </a:lnTo>
                    <a:lnTo>
                      <a:pt x="97" y="2"/>
                    </a:lnTo>
                    <a:lnTo>
                      <a:pt x="80" y="0"/>
                    </a:lnTo>
                    <a:lnTo>
                      <a:pt x="58" y="6"/>
                    </a:lnTo>
                    <a:lnTo>
                      <a:pt x="91" y="8"/>
                    </a:lnTo>
                    <a:lnTo>
                      <a:pt x="102" y="13"/>
                    </a:lnTo>
                    <a:lnTo>
                      <a:pt x="85" y="12"/>
                    </a:lnTo>
                    <a:lnTo>
                      <a:pt x="66" y="10"/>
                    </a:lnTo>
                    <a:lnTo>
                      <a:pt x="52" y="8"/>
                    </a:lnTo>
                    <a:lnTo>
                      <a:pt x="38" y="12"/>
                    </a:lnTo>
                    <a:lnTo>
                      <a:pt x="54" y="16"/>
                    </a:lnTo>
                    <a:lnTo>
                      <a:pt x="25" y="15"/>
                    </a:lnTo>
                    <a:lnTo>
                      <a:pt x="10" y="20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603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6553" name="Group 254"/>
            <p:cNvGrpSpPr>
              <a:grpSpLocks/>
            </p:cNvGrpSpPr>
            <p:nvPr/>
          </p:nvGrpSpPr>
          <p:grpSpPr bwMode="auto">
            <a:xfrm>
              <a:off x="1552" y="2317"/>
              <a:ext cx="410" cy="879"/>
              <a:chOff x="1552" y="2317"/>
              <a:chExt cx="410" cy="879"/>
            </a:xfrm>
          </p:grpSpPr>
          <p:sp>
            <p:nvSpPr>
              <p:cNvPr id="36071" name="Freeform 231"/>
              <p:cNvSpPr>
                <a:spLocks/>
              </p:cNvSpPr>
              <p:nvPr/>
            </p:nvSpPr>
            <p:spPr bwMode="auto">
              <a:xfrm>
                <a:off x="1552" y="2317"/>
                <a:ext cx="410" cy="879"/>
              </a:xfrm>
              <a:custGeom>
                <a:avLst/>
                <a:gdLst/>
                <a:ahLst/>
                <a:cxnLst>
                  <a:cxn ang="0">
                    <a:pos x="130" y="44"/>
                  </a:cxn>
                  <a:cxn ang="0">
                    <a:pos x="283" y="37"/>
                  </a:cxn>
                  <a:cxn ang="0">
                    <a:pos x="373" y="0"/>
                  </a:cxn>
                  <a:cxn ang="0">
                    <a:pos x="385" y="41"/>
                  </a:cxn>
                  <a:cxn ang="0">
                    <a:pos x="395" y="84"/>
                  </a:cxn>
                  <a:cxn ang="0">
                    <a:pos x="409" y="156"/>
                  </a:cxn>
                  <a:cxn ang="0">
                    <a:pos x="397" y="223"/>
                  </a:cxn>
                  <a:cxn ang="0">
                    <a:pos x="391" y="262"/>
                  </a:cxn>
                  <a:cxn ang="0">
                    <a:pos x="369" y="421"/>
                  </a:cxn>
                  <a:cxn ang="0">
                    <a:pos x="359" y="468"/>
                  </a:cxn>
                  <a:cxn ang="0">
                    <a:pos x="355" y="506"/>
                  </a:cxn>
                  <a:cxn ang="0">
                    <a:pos x="353" y="549"/>
                  </a:cxn>
                  <a:cxn ang="0">
                    <a:pos x="349" y="648"/>
                  </a:cxn>
                  <a:cxn ang="0">
                    <a:pos x="323" y="759"/>
                  </a:cxn>
                  <a:cxn ang="0">
                    <a:pos x="321" y="839"/>
                  </a:cxn>
                  <a:cxn ang="0">
                    <a:pos x="245" y="852"/>
                  </a:cxn>
                  <a:cxn ang="0">
                    <a:pos x="197" y="784"/>
                  </a:cxn>
                  <a:cxn ang="0">
                    <a:pos x="200" y="682"/>
                  </a:cxn>
                  <a:cxn ang="0">
                    <a:pos x="212" y="593"/>
                  </a:cxn>
                  <a:cxn ang="0">
                    <a:pos x="210" y="514"/>
                  </a:cxn>
                  <a:cxn ang="0">
                    <a:pos x="210" y="456"/>
                  </a:cxn>
                  <a:cxn ang="0">
                    <a:pos x="210" y="285"/>
                  </a:cxn>
                  <a:cxn ang="0">
                    <a:pos x="162" y="490"/>
                  </a:cxn>
                  <a:cxn ang="0">
                    <a:pos x="156" y="539"/>
                  </a:cxn>
                  <a:cxn ang="0">
                    <a:pos x="168" y="604"/>
                  </a:cxn>
                  <a:cxn ang="0">
                    <a:pos x="161" y="728"/>
                  </a:cxn>
                  <a:cxn ang="0">
                    <a:pos x="164" y="862"/>
                  </a:cxn>
                  <a:cxn ang="0">
                    <a:pos x="105" y="878"/>
                  </a:cxn>
                  <a:cxn ang="0">
                    <a:pos x="32" y="842"/>
                  </a:cxn>
                  <a:cxn ang="0">
                    <a:pos x="38" y="755"/>
                  </a:cxn>
                  <a:cxn ang="0">
                    <a:pos x="18" y="593"/>
                  </a:cxn>
                  <a:cxn ang="0">
                    <a:pos x="0" y="506"/>
                  </a:cxn>
                  <a:cxn ang="0">
                    <a:pos x="8" y="389"/>
                  </a:cxn>
                  <a:cxn ang="0">
                    <a:pos x="12" y="279"/>
                  </a:cxn>
                  <a:cxn ang="0">
                    <a:pos x="32" y="186"/>
                  </a:cxn>
                  <a:cxn ang="0">
                    <a:pos x="40" y="140"/>
                  </a:cxn>
                  <a:cxn ang="0">
                    <a:pos x="44" y="91"/>
                  </a:cxn>
                  <a:cxn ang="0">
                    <a:pos x="60" y="36"/>
                  </a:cxn>
                </a:cxnLst>
                <a:rect l="0" t="0" r="r" b="b"/>
                <a:pathLst>
                  <a:path w="410" h="879">
                    <a:moveTo>
                      <a:pt x="60" y="36"/>
                    </a:moveTo>
                    <a:lnTo>
                      <a:pt x="130" y="44"/>
                    </a:lnTo>
                    <a:lnTo>
                      <a:pt x="197" y="46"/>
                    </a:lnTo>
                    <a:lnTo>
                      <a:pt x="283" y="37"/>
                    </a:lnTo>
                    <a:lnTo>
                      <a:pt x="349" y="16"/>
                    </a:lnTo>
                    <a:lnTo>
                      <a:pt x="373" y="0"/>
                    </a:lnTo>
                    <a:lnTo>
                      <a:pt x="375" y="26"/>
                    </a:lnTo>
                    <a:lnTo>
                      <a:pt x="385" y="41"/>
                    </a:lnTo>
                    <a:lnTo>
                      <a:pt x="383" y="60"/>
                    </a:lnTo>
                    <a:lnTo>
                      <a:pt x="395" y="84"/>
                    </a:lnTo>
                    <a:lnTo>
                      <a:pt x="405" y="117"/>
                    </a:lnTo>
                    <a:lnTo>
                      <a:pt x="409" y="156"/>
                    </a:lnTo>
                    <a:lnTo>
                      <a:pt x="403" y="197"/>
                    </a:lnTo>
                    <a:lnTo>
                      <a:pt x="397" y="223"/>
                    </a:lnTo>
                    <a:lnTo>
                      <a:pt x="389" y="242"/>
                    </a:lnTo>
                    <a:lnTo>
                      <a:pt x="391" y="262"/>
                    </a:lnTo>
                    <a:lnTo>
                      <a:pt x="385" y="279"/>
                    </a:lnTo>
                    <a:lnTo>
                      <a:pt x="369" y="421"/>
                    </a:lnTo>
                    <a:lnTo>
                      <a:pt x="369" y="447"/>
                    </a:lnTo>
                    <a:lnTo>
                      <a:pt x="359" y="468"/>
                    </a:lnTo>
                    <a:lnTo>
                      <a:pt x="363" y="486"/>
                    </a:lnTo>
                    <a:lnTo>
                      <a:pt x="355" y="506"/>
                    </a:lnTo>
                    <a:lnTo>
                      <a:pt x="359" y="525"/>
                    </a:lnTo>
                    <a:lnTo>
                      <a:pt x="353" y="549"/>
                    </a:lnTo>
                    <a:lnTo>
                      <a:pt x="357" y="597"/>
                    </a:lnTo>
                    <a:lnTo>
                      <a:pt x="349" y="648"/>
                    </a:lnTo>
                    <a:lnTo>
                      <a:pt x="335" y="698"/>
                    </a:lnTo>
                    <a:lnTo>
                      <a:pt x="323" y="759"/>
                    </a:lnTo>
                    <a:lnTo>
                      <a:pt x="327" y="788"/>
                    </a:lnTo>
                    <a:lnTo>
                      <a:pt x="321" y="839"/>
                    </a:lnTo>
                    <a:lnTo>
                      <a:pt x="277" y="854"/>
                    </a:lnTo>
                    <a:lnTo>
                      <a:pt x="245" y="852"/>
                    </a:lnTo>
                    <a:lnTo>
                      <a:pt x="204" y="844"/>
                    </a:lnTo>
                    <a:lnTo>
                      <a:pt x="197" y="784"/>
                    </a:lnTo>
                    <a:lnTo>
                      <a:pt x="206" y="745"/>
                    </a:lnTo>
                    <a:lnTo>
                      <a:pt x="200" y="682"/>
                    </a:lnTo>
                    <a:lnTo>
                      <a:pt x="206" y="642"/>
                    </a:lnTo>
                    <a:lnTo>
                      <a:pt x="212" y="593"/>
                    </a:lnTo>
                    <a:lnTo>
                      <a:pt x="206" y="562"/>
                    </a:lnTo>
                    <a:lnTo>
                      <a:pt x="210" y="514"/>
                    </a:lnTo>
                    <a:lnTo>
                      <a:pt x="205" y="494"/>
                    </a:lnTo>
                    <a:lnTo>
                      <a:pt x="210" y="456"/>
                    </a:lnTo>
                    <a:lnTo>
                      <a:pt x="206" y="421"/>
                    </a:lnTo>
                    <a:lnTo>
                      <a:pt x="210" y="285"/>
                    </a:lnTo>
                    <a:lnTo>
                      <a:pt x="174" y="463"/>
                    </a:lnTo>
                    <a:lnTo>
                      <a:pt x="162" y="490"/>
                    </a:lnTo>
                    <a:lnTo>
                      <a:pt x="162" y="514"/>
                    </a:lnTo>
                    <a:lnTo>
                      <a:pt x="156" y="539"/>
                    </a:lnTo>
                    <a:lnTo>
                      <a:pt x="164" y="566"/>
                    </a:lnTo>
                    <a:lnTo>
                      <a:pt x="168" y="604"/>
                    </a:lnTo>
                    <a:lnTo>
                      <a:pt x="170" y="648"/>
                    </a:lnTo>
                    <a:lnTo>
                      <a:pt x="161" y="728"/>
                    </a:lnTo>
                    <a:lnTo>
                      <a:pt x="168" y="763"/>
                    </a:lnTo>
                    <a:lnTo>
                      <a:pt x="164" y="862"/>
                    </a:lnTo>
                    <a:lnTo>
                      <a:pt x="149" y="874"/>
                    </a:lnTo>
                    <a:lnTo>
                      <a:pt x="105" y="878"/>
                    </a:lnTo>
                    <a:lnTo>
                      <a:pt x="52" y="860"/>
                    </a:lnTo>
                    <a:lnTo>
                      <a:pt x="32" y="842"/>
                    </a:lnTo>
                    <a:lnTo>
                      <a:pt x="30" y="789"/>
                    </a:lnTo>
                    <a:lnTo>
                      <a:pt x="38" y="755"/>
                    </a:lnTo>
                    <a:lnTo>
                      <a:pt x="24" y="680"/>
                    </a:lnTo>
                    <a:lnTo>
                      <a:pt x="18" y="593"/>
                    </a:lnTo>
                    <a:lnTo>
                      <a:pt x="5" y="547"/>
                    </a:lnTo>
                    <a:lnTo>
                      <a:pt x="0" y="506"/>
                    </a:lnTo>
                    <a:lnTo>
                      <a:pt x="10" y="454"/>
                    </a:lnTo>
                    <a:lnTo>
                      <a:pt x="8" y="389"/>
                    </a:lnTo>
                    <a:lnTo>
                      <a:pt x="8" y="317"/>
                    </a:lnTo>
                    <a:lnTo>
                      <a:pt x="12" y="279"/>
                    </a:lnTo>
                    <a:lnTo>
                      <a:pt x="18" y="241"/>
                    </a:lnTo>
                    <a:lnTo>
                      <a:pt x="32" y="186"/>
                    </a:lnTo>
                    <a:lnTo>
                      <a:pt x="32" y="160"/>
                    </a:lnTo>
                    <a:lnTo>
                      <a:pt x="40" y="140"/>
                    </a:lnTo>
                    <a:lnTo>
                      <a:pt x="46" y="112"/>
                    </a:lnTo>
                    <a:lnTo>
                      <a:pt x="44" y="91"/>
                    </a:lnTo>
                    <a:lnTo>
                      <a:pt x="58" y="69"/>
                    </a:lnTo>
                    <a:lnTo>
                      <a:pt x="60" y="36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2" name="Freeform 232"/>
              <p:cNvSpPr>
                <a:spLocks/>
              </p:cNvSpPr>
              <p:nvPr/>
            </p:nvSpPr>
            <p:spPr bwMode="auto">
              <a:xfrm>
                <a:off x="1570" y="2340"/>
                <a:ext cx="380" cy="845"/>
              </a:xfrm>
              <a:custGeom>
                <a:avLst/>
                <a:gdLst/>
                <a:ahLst/>
                <a:cxnLst>
                  <a:cxn ang="0">
                    <a:pos x="69" y="40"/>
                  </a:cxn>
                  <a:cxn ang="0">
                    <a:pos x="47" y="77"/>
                  </a:cxn>
                  <a:cxn ang="0">
                    <a:pos x="39" y="164"/>
                  </a:cxn>
                  <a:cxn ang="0">
                    <a:pos x="6" y="369"/>
                  </a:cxn>
                  <a:cxn ang="0">
                    <a:pos x="0" y="486"/>
                  </a:cxn>
                  <a:cxn ang="0">
                    <a:pos x="7" y="600"/>
                  </a:cxn>
                  <a:cxn ang="0">
                    <a:pos x="18" y="765"/>
                  </a:cxn>
                  <a:cxn ang="0">
                    <a:pos x="89" y="844"/>
                  </a:cxn>
                  <a:cxn ang="0">
                    <a:pos x="131" y="709"/>
                  </a:cxn>
                  <a:cxn ang="0">
                    <a:pos x="91" y="540"/>
                  </a:cxn>
                  <a:cxn ang="0">
                    <a:pos x="69" y="538"/>
                  </a:cxn>
                  <a:cxn ang="0">
                    <a:pos x="91" y="524"/>
                  </a:cxn>
                  <a:cxn ang="0">
                    <a:pos x="27" y="520"/>
                  </a:cxn>
                  <a:cxn ang="0">
                    <a:pos x="135" y="502"/>
                  </a:cxn>
                  <a:cxn ang="0">
                    <a:pos x="33" y="502"/>
                  </a:cxn>
                  <a:cxn ang="0">
                    <a:pos x="85" y="485"/>
                  </a:cxn>
                  <a:cxn ang="0">
                    <a:pos x="101" y="478"/>
                  </a:cxn>
                  <a:cxn ang="0">
                    <a:pos x="71" y="424"/>
                  </a:cxn>
                  <a:cxn ang="0">
                    <a:pos x="65" y="405"/>
                  </a:cxn>
                  <a:cxn ang="0">
                    <a:pos x="141" y="438"/>
                  </a:cxn>
                  <a:cxn ang="0">
                    <a:pos x="174" y="276"/>
                  </a:cxn>
                  <a:cxn ang="0">
                    <a:pos x="200" y="263"/>
                  </a:cxn>
                  <a:cxn ang="0">
                    <a:pos x="202" y="418"/>
                  </a:cxn>
                  <a:cxn ang="0">
                    <a:pos x="200" y="432"/>
                  </a:cxn>
                  <a:cxn ang="0">
                    <a:pos x="232" y="457"/>
                  </a:cxn>
                  <a:cxn ang="0">
                    <a:pos x="228" y="480"/>
                  </a:cxn>
                  <a:cxn ang="0">
                    <a:pos x="242" y="483"/>
                  </a:cxn>
                  <a:cxn ang="0">
                    <a:pos x="194" y="541"/>
                  </a:cxn>
                  <a:cxn ang="0">
                    <a:pos x="186" y="648"/>
                  </a:cxn>
                  <a:cxn ang="0">
                    <a:pos x="192" y="811"/>
                  </a:cxn>
                  <a:cxn ang="0">
                    <a:pos x="294" y="805"/>
                  </a:cxn>
                  <a:cxn ang="0">
                    <a:pos x="317" y="620"/>
                  </a:cxn>
                  <a:cxn ang="0">
                    <a:pos x="321" y="527"/>
                  </a:cxn>
                  <a:cxn ang="0">
                    <a:pos x="245" y="525"/>
                  </a:cxn>
                  <a:cxn ang="0">
                    <a:pos x="319" y="485"/>
                  </a:cxn>
                  <a:cxn ang="0">
                    <a:pos x="337" y="426"/>
                  </a:cxn>
                  <a:cxn ang="0">
                    <a:pos x="363" y="240"/>
                  </a:cxn>
                  <a:cxn ang="0">
                    <a:pos x="372" y="166"/>
                  </a:cxn>
                  <a:cxn ang="0">
                    <a:pos x="371" y="68"/>
                  </a:cxn>
                  <a:cxn ang="0">
                    <a:pos x="337" y="21"/>
                  </a:cxn>
                  <a:cxn ang="0">
                    <a:pos x="321" y="26"/>
                  </a:cxn>
                  <a:cxn ang="0">
                    <a:pos x="268" y="19"/>
                  </a:cxn>
                  <a:cxn ang="0">
                    <a:pos x="224" y="58"/>
                  </a:cxn>
                  <a:cxn ang="0">
                    <a:pos x="151" y="33"/>
                  </a:cxn>
                  <a:cxn ang="0">
                    <a:pos x="83" y="58"/>
                  </a:cxn>
                </a:cxnLst>
                <a:rect l="0" t="0" r="r" b="b"/>
                <a:pathLst>
                  <a:path w="380" h="845">
                    <a:moveTo>
                      <a:pt x="81" y="28"/>
                    </a:moveTo>
                    <a:lnTo>
                      <a:pt x="65" y="24"/>
                    </a:lnTo>
                    <a:lnTo>
                      <a:pt x="69" y="40"/>
                    </a:lnTo>
                    <a:lnTo>
                      <a:pt x="67" y="58"/>
                    </a:lnTo>
                    <a:lnTo>
                      <a:pt x="42" y="52"/>
                    </a:lnTo>
                    <a:lnTo>
                      <a:pt x="47" y="77"/>
                    </a:lnTo>
                    <a:lnTo>
                      <a:pt x="45" y="109"/>
                    </a:lnTo>
                    <a:lnTo>
                      <a:pt x="36" y="140"/>
                    </a:lnTo>
                    <a:lnTo>
                      <a:pt x="39" y="164"/>
                    </a:lnTo>
                    <a:lnTo>
                      <a:pt x="22" y="228"/>
                    </a:lnTo>
                    <a:lnTo>
                      <a:pt x="7" y="291"/>
                    </a:lnTo>
                    <a:lnTo>
                      <a:pt x="6" y="369"/>
                    </a:lnTo>
                    <a:lnTo>
                      <a:pt x="7" y="422"/>
                    </a:lnTo>
                    <a:lnTo>
                      <a:pt x="1" y="455"/>
                    </a:lnTo>
                    <a:lnTo>
                      <a:pt x="0" y="486"/>
                    </a:lnTo>
                    <a:lnTo>
                      <a:pt x="16" y="522"/>
                    </a:lnTo>
                    <a:lnTo>
                      <a:pt x="10" y="546"/>
                    </a:lnTo>
                    <a:lnTo>
                      <a:pt x="7" y="600"/>
                    </a:lnTo>
                    <a:lnTo>
                      <a:pt x="16" y="667"/>
                    </a:lnTo>
                    <a:lnTo>
                      <a:pt x="27" y="727"/>
                    </a:lnTo>
                    <a:lnTo>
                      <a:pt x="18" y="765"/>
                    </a:lnTo>
                    <a:lnTo>
                      <a:pt x="22" y="813"/>
                    </a:lnTo>
                    <a:lnTo>
                      <a:pt x="57" y="834"/>
                    </a:lnTo>
                    <a:lnTo>
                      <a:pt x="89" y="844"/>
                    </a:lnTo>
                    <a:lnTo>
                      <a:pt x="136" y="839"/>
                    </a:lnTo>
                    <a:lnTo>
                      <a:pt x="139" y="741"/>
                    </a:lnTo>
                    <a:lnTo>
                      <a:pt x="131" y="709"/>
                    </a:lnTo>
                    <a:lnTo>
                      <a:pt x="139" y="597"/>
                    </a:lnTo>
                    <a:lnTo>
                      <a:pt x="133" y="530"/>
                    </a:lnTo>
                    <a:lnTo>
                      <a:pt x="91" y="540"/>
                    </a:lnTo>
                    <a:lnTo>
                      <a:pt x="56" y="543"/>
                    </a:lnTo>
                    <a:lnTo>
                      <a:pt x="42" y="541"/>
                    </a:lnTo>
                    <a:lnTo>
                      <a:pt x="69" y="538"/>
                    </a:lnTo>
                    <a:lnTo>
                      <a:pt x="111" y="530"/>
                    </a:lnTo>
                    <a:lnTo>
                      <a:pt x="133" y="515"/>
                    </a:lnTo>
                    <a:lnTo>
                      <a:pt x="91" y="524"/>
                    </a:lnTo>
                    <a:lnTo>
                      <a:pt x="57" y="530"/>
                    </a:lnTo>
                    <a:lnTo>
                      <a:pt x="31" y="527"/>
                    </a:lnTo>
                    <a:lnTo>
                      <a:pt x="27" y="520"/>
                    </a:lnTo>
                    <a:lnTo>
                      <a:pt x="44" y="522"/>
                    </a:lnTo>
                    <a:lnTo>
                      <a:pt x="93" y="517"/>
                    </a:lnTo>
                    <a:lnTo>
                      <a:pt x="135" y="502"/>
                    </a:lnTo>
                    <a:lnTo>
                      <a:pt x="103" y="506"/>
                    </a:lnTo>
                    <a:lnTo>
                      <a:pt x="62" y="509"/>
                    </a:lnTo>
                    <a:lnTo>
                      <a:pt x="33" y="502"/>
                    </a:lnTo>
                    <a:lnTo>
                      <a:pt x="119" y="496"/>
                    </a:lnTo>
                    <a:lnTo>
                      <a:pt x="133" y="485"/>
                    </a:lnTo>
                    <a:lnTo>
                      <a:pt x="85" y="485"/>
                    </a:lnTo>
                    <a:lnTo>
                      <a:pt x="42" y="481"/>
                    </a:lnTo>
                    <a:lnTo>
                      <a:pt x="33" y="473"/>
                    </a:lnTo>
                    <a:lnTo>
                      <a:pt x="101" y="478"/>
                    </a:lnTo>
                    <a:lnTo>
                      <a:pt x="136" y="471"/>
                    </a:lnTo>
                    <a:lnTo>
                      <a:pt x="101" y="449"/>
                    </a:lnTo>
                    <a:lnTo>
                      <a:pt x="71" y="424"/>
                    </a:lnTo>
                    <a:lnTo>
                      <a:pt x="50" y="395"/>
                    </a:lnTo>
                    <a:lnTo>
                      <a:pt x="39" y="376"/>
                    </a:lnTo>
                    <a:lnTo>
                      <a:pt x="65" y="405"/>
                    </a:lnTo>
                    <a:lnTo>
                      <a:pt x="91" y="420"/>
                    </a:lnTo>
                    <a:lnTo>
                      <a:pt x="122" y="439"/>
                    </a:lnTo>
                    <a:lnTo>
                      <a:pt x="141" y="438"/>
                    </a:lnTo>
                    <a:lnTo>
                      <a:pt x="151" y="394"/>
                    </a:lnTo>
                    <a:lnTo>
                      <a:pt x="165" y="333"/>
                    </a:lnTo>
                    <a:lnTo>
                      <a:pt x="174" y="276"/>
                    </a:lnTo>
                    <a:lnTo>
                      <a:pt x="184" y="255"/>
                    </a:lnTo>
                    <a:lnTo>
                      <a:pt x="236" y="233"/>
                    </a:lnTo>
                    <a:lnTo>
                      <a:pt x="200" y="263"/>
                    </a:lnTo>
                    <a:lnTo>
                      <a:pt x="198" y="352"/>
                    </a:lnTo>
                    <a:lnTo>
                      <a:pt x="198" y="408"/>
                    </a:lnTo>
                    <a:lnTo>
                      <a:pt x="202" y="418"/>
                    </a:lnTo>
                    <a:lnTo>
                      <a:pt x="244" y="426"/>
                    </a:lnTo>
                    <a:lnTo>
                      <a:pt x="210" y="427"/>
                    </a:lnTo>
                    <a:lnTo>
                      <a:pt x="200" y="432"/>
                    </a:lnTo>
                    <a:lnTo>
                      <a:pt x="192" y="459"/>
                    </a:lnTo>
                    <a:lnTo>
                      <a:pt x="220" y="460"/>
                    </a:lnTo>
                    <a:lnTo>
                      <a:pt x="232" y="457"/>
                    </a:lnTo>
                    <a:lnTo>
                      <a:pt x="188" y="469"/>
                    </a:lnTo>
                    <a:lnTo>
                      <a:pt x="194" y="481"/>
                    </a:lnTo>
                    <a:lnTo>
                      <a:pt x="228" y="480"/>
                    </a:lnTo>
                    <a:lnTo>
                      <a:pt x="248" y="473"/>
                    </a:lnTo>
                    <a:lnTo>
                      <a:pt x="275" y="473"/>
                    </a:lnTo>
                    <a:lnTo>
                      <a:pt x="242" y="483"/>
                    </a:lnTo>
                    <a:lnTo>
                      <a:pt x="198" y="494"/>
                    </a:lnTo>
                    <a:lnTo>
                      <a:pt x="192" y="519"/>
                    </a:lnTo>
                    <a:lnTo>
                      <a:pt x="194" y="541"/>
                    </a:lnTo>
                    <a:lnTo>
                      <a:pt x="200" y="557"/>
                    </a:lnTo>
                    <a:lnTo>
                      <a:pt x="196" y="589"/>
                    </a:lnTo>
                    <a:lnTo>
                      <a:pt x="186" y="648"/>
                    </a:lnTo>
                    <a:lnTo>
                      <a:pt x="194" y="704"/>
                    </a:lnTo>
                    <a:lnTo>
                      <a:pt x="182" y="756"/>
                    </a:lnTo>
                    <a:lnTo>
                      <a:pt x="192" y="811"/>
                    </a:lnTo>
                    <a:lnTo>
                      <a:pt x="230" y="818"/>
                    </a:lnTo>
                    <a:lnTo>
                      <a:pt x="262" y="820"/>
                    </a:lnTo>
                    <a:lnTo>
                      <a:pt x="294" y="805"/>
                    </a:lnTo>
                    <a:lnTo>
                      <a:pt x="300" y="756"/>
                    </a:lnTo>
                    <a:lnTo>
                      <a:pt x="291" y="725"/>
                    </a:lnTo>
                    <a:lnTo>
                      <a:pt x="317" y="620"/>
                    </a:lnTo>
                    <a:lnTo>
                      <a:pt x="323" y="590"/>
                    </a:lnTo>
                    <a:lnTo>
                      <a:pt x="323" y="555"/>
                    </a:lnTo>
                    <a:lnTo>
                      <a:pt x="321" y="527"/>
                    </a:lnTo>
                    <a:lnTo>
                      <a:pt x="300" y="532"/>
                    </a:lnTo>
                    <a:lnTo>
                      <a:pt x="269" y="534"/>
                    </a:lnTo>
                    <a:lnTo>
                      <a:pt x="245" y="525"/>
                    </a:lnTo>
                    <a:lnTo>
                      <a:pt x="289" y="520"/>
                    </a:lnTo>
                    <a:lnTo>
                      <a:pt x="327" y="511"/>
                    </a:lnTo>
                    <a:lnTo>
                      <a:pt x="319" y="485"/>
                    </a:lnTo>
                    <a:lnTo>
                      <a:pt x="329" y="462"/>
                    </a:lnTo>
                    <a:lnTo>
                      <a:pt x="323" y="441"/>
                    </a:lnTo>
                    <a:lnTo>
                      <a:pt x="337" y="426"/>
                    </a:lnTo>
                    <a:lnTo>
                      <a:pt x="341" y="357"/>
                    </a:lnTo>
                    <a:lnTo>
                      <a:pt x="351" y="261"/>
                    </a:lnTo>
                    <a:lnTo>
                      <a:pt x="363" y="240"/>
                    </a:lnTo>
                    <a:lnTo>
                      <a:pt x="353" y="223"/>
                    </a:lnTo>
                    <a:lnTo>
                      <a:pt x="365" y="198"/>
                    </a:lnTo>
                    <a:lnTo>
                      <a:pt x="372" y="166"/>
                    </a:lnTo>
                    <a:lnTo>
                      <a:pt x="379" y="133"/>
                    </a:lnTo>
                    <a:lnTo>
                      <a:pt x="377" y="100"/>
                    </a:lnTo>
                    <a:lnTo>
                      <a:pt x="371" y="68"/>
                    </a:lnTo>
                    <a:lnTo>
                      <a:pt x="353" y="41"/>
                    </a:lnTo>
                    <a:lnTo>
                      <a:pt x="353" y="11"/>
                    </a:lnTo>
                    <a:lnTo>
                      <a:pt x="337" y="21"/>
                    </a:lnTo>
                    <a:lnTo>
                      <a:pt x="337" y="0"/>
                    </a:lnTo>
                    <a:lnTo>
                      <a:pt x="319" y="3"/>
                    </a:lnTo>
                    <a:lnTo>
                      <a:pt x="321" y="26"/>
                    </a:lnTo>
                    <a:lnTo>
                      <a:pt x="297" y="37"/>
                    </a:lnTo>
                    <a:lnTo>
                      <a:pt x="274" y="45"/>
                    </a:lnTo>
                    <a:lnTo>
                      <a:pt x="268" y="19"/>
                    </a:lnTo>
                    <a:lnTo>
                      <a:pt x="250" y="23"/>
                    </a:lnTo>
                    <a:lnTo>
                      <a:pt x="260" y="52"/>
                    </a:lnTo>
                    <a:lnTo>
                      <a:pt x="224" y="58"/>
                    </a:lnTo>
                    <a:lnTo>
                      <a:pt x="188" y="62"/>
                    </a:lnTo>
                    <a:lnTo>
                      <a:pt x="156" y="62"/>
                    </a:lnTo>
                    <a:lnTo>
                      <a:pt x="151" y="33"/>
                    </a:lnTo>
                    <a:lnTo>
                      <a:pt x="136" y="31"/>
                    </a:lnTo>
                    <a:lnTo>
                      <a:pt x="139" y="62"/>
                    </a:lnTo>
                    <a:lnTo>
                      <a:pt x="83" y="58"/>
                    </a:lnTo>
                    <a:lnTo>
                      <a:pt x="81" y="28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3" name="Freeform 233"/>
              <p:cNvSpPr>
                <a:spLocks/>
              </p:cNvSpPr>
              <p:nvPr/>
            </p:nvSpPr>
            <p:spPr bwMode="auto">
              <a:xfrm>
                <a:off x="1773" y="2572"/>
                <a:ext cx="145" cy="3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3" y="14"/>
                  </a:cxn>
                  <a:cxn ang="0">
                    <a:pos x="84" y="2"/>
                  </a:cxn>
                  <a:cxn ang="0">
                    <a:pos x="144" y="0"/>
                  </a:cxn>
                  <a:cxn ang="0">
                    <a:pos x="78" y="11"/>
                  </a:cxn>
                  <a:cxn ang="0">
                    <a:pos x="0" y="33"/>
                  </a:cxn>
                </a:cxnLst>
                <a:rect l="0" t="0" r="r" b="b"/>
                <a:pathLst>
                  <a:path w="145" h="34">
                    <a:moveTo>
                      <a:pt x="0" y="33"/>
                    </a:moveTo>
                    <a:lnTo>
                      <a:pt x="43" y="14"/>
                    </a:lnTo>
                    <a:lnTo>
                      <a:pt x="84" y="2"/>
                    </a:lnTo>
                    <a:lnTo>
                      <a:pt x="144" y="0"/>
                    </a:lnTo>
                    <a:lnTo>
                      <a:pt x="78" y="11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4" name="Freeform 234"/>
              <p:cNvSpPr>
                <a:spLocks/>
              </p:cNvSpPr>
              <p:nvPr/>
            </p:nvSpPr>
            <p:spPr bwMode="auto">
              <a:xfrm>
                <a:off x="1799" y="2780"/>
                <a:ext cx="81" cy="14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32" y="8"/>
                  </a:cxn>
                  <a:cxn ang="0">
                    <a:pos x="0" y="11"/>
                  </a:cxn>
                  <a:cxn ang="0">
                    <a:pos x="32" y="13"/>
                  </a:cxn>
                  <a:cxn ang="0">
                    <a:pos x="80" y="0"/>
                  </a:cxn>
                </a:cxnLst>
                <a:rect l="0" t="0" r="r" b="b"/>
                <a:pathLst>
                  <a:path w="81" h="14">
                    <a:moveTo>
                      <a:pt x="80" y="0"/>
                    </a:moveTo>
                    <a:lnTo>
                      <a:pt x="32" y="8"/>
                    </a:lnTo>
                    <a:lnTo>
                      <a:pt x="0" y="11"/>
                    </a:lnTo>
                    <a:lnTo>
                      <a:pt x="32" y="13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5" name="Freeform 235"/>
              <p:cNvSpPr>
                <a:spLocks/>
              </p:cNvSpPr>
              <p:nvPr/>
            </p:nvSpPr>
            <p:spPr bwMode="auto">
              <a:xfrm>
                <a:off x="1771" y="2829"/>
                <a:ext cx="103" cy="45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40" y="14"/>
                  </a:cxn>
                  <a:cxn ang="0">
                    <a:pos x="9" y="28"/>
                  </a:cxn>
                  <a:cxn ang="0">
                    <a:pos x="0" y="44"/>
                  </a:cxn>
                  <a:cxn ang="0">
                    <a:pos x="22" y="31"/>
                  </a:cxn>
                  <a:cxn ang="0">
                    <a:pos x="52" y="19"/>
                  </a:cxn>
                  <a:cxn ang="0">
                    <a:pos x="102" y="0"/>
                  </a:cxn>
                </a:cxnLst>
                <a:rect l="0" t="0" r="r" b="b"/>
                <a:pathLst>
                  <a:path w="103" h="45">
                    <a:moveTo>
                      <a:pt x="102" y="0"/>
                    </a:moveTo>
                    <a:lnTo>
                      <a:pt x="40" y="14"/>
                    </a:lnTo>
                    <a:lnTo>
                      <a:pt x="9" y="28"/>
                    </a:lnTo>
                    <a:lnTo>
                      <a:pt x="0" y="44"/>
                    </a:lnTo>
                    <a:lnTo>
                      <a:pt x="22" y="31"/>
                    </a:lnTo>
                    <a:lnTo>
                      <a:pt x="52" y="19"/>
                    </a:lnTo>
                    <a:lnTo>
                      <a:pt x="102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6" name="Freeform 236"/>
              <p:cNvSpPr>
                <a:spLocks/>
              </p:cNvSpPr>
              <p:nvPr/>
            </p:nvSpPr>
            <p:spPr bwMode="auto">
              <a:xfrm>
                <a:off x="1789" y="2590"/>
                <a:ext cx="93" cy="99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65" y="37"/>
                  </a:cxn>
                  <a:cxn ang="0">
                    <a:pos x="23" y="78"/>
                  </a:cxn>
                  <a:cxn ang="0">
                    <a:pos x="0" y="98"/>
                  </a:cxn>
                  <a:cxn ang="0">
                    <a:pos x="40" y="76"/>
                  </a:cxn>
                  <a:cxn ang="0">
                    <a:pos x="63" y="49"/>
                  </a:cxn>
                  <a:cxn ang="0">
                    <a:pos x="92" y="0"/>
                  </a:cxn>
                </a:cxnLst>
                <a:rect l="0" t="0" r="r" b="b"/>
                <a:pathLst>
                  <a:path w="93" h="99">
                    <a:moveTo>
                      <a:pt x="92" y="0"/>
                    </a:moveTo>
                    <a:lnTo>
                      <a:pt x="65" y="37"/>
                    </a:lnTo>
                    <a:lnTo>
                      <a:pt x="23" y="78"/>
                    </a:lnTo>
                    <a:lnTo>
                      <a:pt x="0" y="98"/>
                    </a:lnTo>
                    <a:lnTo>
                      <a:pt x="40" y="76"/>
                    </a:lnTo>
                    <a:lnTo>
                      <a:pt x="63" y="49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7" name="Freeform 237"/>
              <p:cNvSpPr>
                <a:spLocks/>
              </p:cNvSpPr>
              <p:nvPr/>
            </p:nvSpPr>
            <p:spPr bwMode="auto">
              <a:xfrm>
                <a:off x="1657" y="2442"/>
                <a:ext cx="146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9"/>
                  </a:cxn>
                  <a:cxn ang="0">
                    <a:pos x="102" y="10"/>
                  </a:cxn>
                  <a:cxn ang="0">
                    <a:pos x="145" y="5"/>
                  </a:cxn>
                  <a:cxn ang="0">
                    <a:pos x="101" y="5"/>
                  </a:cxn>
                  <a:cxn ang="0">
                    <a:pos x="0" y="0"/>
                  </a:cxn>
                </a:cxnLst>
                <a:rect l="0" t="0" r="r" b="b"/>
                <a:pathLst>
                  <a:path w="146" h="11">
                    <a:moveTo>
                      <a:pt x="0" y="0"/>
                    </a:moveTo>
                    <a:lnTo>
                      <a:pt x="50" y="9"/>
                    </a:lnTo>
                    <a:lnTo>
                      <a:pt x="102" y="10"/>
                    </a:lnTo>
                    <a:lnTo>
                      <a:pt x="145" y="5"/>
                    </a:lnTo>
                    <a:lnTo>
                      <a:pt x="101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8" name="Freeform 238"/>
              <p:cNvSpPr>
                <a:spLocks/>
              </p:cNvSpPr>
              <p:nvPr/>
            </p:nvSpPr>
            <p:spPr bwMode="auto">
              <a:xfrm>
                <a:off x="1663" y="2424"/>
                <a:ext cx="188" cy="177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180" y="45"/>
                  </a:cxn>
                  <a:cxn ang="0">
                    <a:pos x="162" y="92"/>
                  </a:cxn>
                  <a:cxn ang="0">
                    <a:pos x="134" y="133"/>
                  </a:cxn>
                  <a:cxn ang="0">
                    <a:pos x="107" y="142"/>
                  </a:cxn>
                  <a:cxn ang="0">
                    <a:pos x="66" y="155"/>
                  </a:cxn>
                  <a:cxn ang="0">
                    <a:pos x="0" y="176"/>
                  </a:cxn>
                  <a:cxn ang="0">
                    <a:pos x="68" y="162"/>
                  </a:cxn>
                  <a:cxn ang="0">
                    <a:pos x="105" y="148"/>
                  </a:cxn>
                  <a:cxn ang="0">
                    <a:pos x="152" y="130"/>
                  </a:cxn>
                  <a:cxn ang="0">
                    <a:pos x="166" y="97"/>
                  </a:cxn>
                  <a:cxn ang="0">
                    <a:pos x="181" y="64"/>
                  </a:cxn>
                  <a:cxn ang="0">
                    <a:pos x="187" y="45"/>
                  </a:cxn>
                  <a:cxn ang="0">
                    <a:pos x="180" y="0"/>
                  </a:cxn>
                </a:cxnLst>
                <a:rect l="0" t="0" r="r" b="b"/>
                <a:pathLst>
                  <a:path w="188" h="177">
                    <a:moveTo>
                      <a:pt x="180" y="0"/>
                    </a:moveTo>
                    <a:lnTo>
                      <a:pt x="180" y="45"/>
                    </a:lnTo>
                    <a:lnTo>
                      <a:pt x="162" y="92"/>
                    </a:lnTo>
                    <a:lnTo>
                      <a:pt x="134" y="133"/>
                    </a:lnTo>
                    <a:lnTo>
                      <a:pt x="107" y="142"/>
                    </a:lnTo>
                    <a:lnTo>
                      <a:pt x="66" y="155"/>
                    </a:lnTo>
                    <a:lnTo>
                      <a:pt x="0" y="176"/>
                    </a:lnTo>
                    <a:lnTo>
                      <a:pt x="68" y="162"/>
                    </a:lnTo>
                    <a:lnTo>
                      <a:pt x="105" y="148"/>
                    </a:lnTo>
                    <a:lnTo>
                      <a:pt x="152" y="130"/>
                    </a:lnTo>
                    <a:lnTo>
                      <a:pt x="166" y="97"/>
                    </a:lnTo>
                    <a:lnTo>
                      <a:pt x="181" y="64"/>
                    </a:lnTo>
                    <a:lnTo>
                      <a:pt x="187" y="45"/>
                    </a:lnTo>
                    <a:lnTo>
                      <a:pt x="180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9" name="Freeform 239"/>
              <p:cNvSpPr>
                <a:spLocks/>
              </p:cNvSpPr>
              <p:nvPr/>
            </p:nvSpPr>
            <p:spPr bwMode="auto">
              <a:xfrm>
                <a:off x="1646" y="2477"/>
                <a:ext cx="107" cy="8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44"/>
                  </a:cxn>
                  <a:cxn ang="0">
                    <a:pos x="25" y="71"/>
                  </a:cxn>
                  <a:cxn ang="0">
                    <a:pos x="106" y="76"/>
                  </a:cxn>
                  <a:cxn ang="0">
                    <a:pos x="60" y="79"/>
                  </a:cxn>
                  <a:cxn ang="0">
                    <a:pos x="6" y="78"/>
                  </a:cxn>
                  <a:cxn ang="0">
                    <a:pos x="0" y="51"/>
                  </a:cxn>
                  <a:cxn ang="0">
                    <a:pos x="17" y="0"/>
                  </a:cxn>
                </a:cxnLst>
                <a:rect l="0" t="0" r="r" b="b"/>
                <a:pathLst>
                  <a:path w="107" h="80">
                    <a:moveTo>
                      <a:pt x="17" y="0"/>
                    </a:moveTo>
                    <a:lnTo>
                      <a:pt x="10" y="44"/>
                    </a:lnTo>
                    <a:lnTo>
                      <a:pt x="25" y="71"/>
                    </a:lnTo>
                    <a:lnTo>
                      <a:pt x="106" y="76"/>
                    </a:lnTo>
                    <a:lnTo>
                      <a:pt x="60" y="79"/>
                    </a:lnTo>
                    <a:lnTo>
                      <a:pt x="6" y="78"/>
                    </a:lnTo>
                    <a:lnTo>
                      <a:pt x="0" y="51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0" name="Freeform 240"/>
              <p:cNvSpPr>
                <a:spLocks/>
              </p:cNvSpPr>
              <p:nvPr/>
            </p:nvSpPr>
            <p:spPr bwMode="auto">
              <a:xfrm>
                <a:off x="1877" y="2407"/>
                <a:ext cx="54" cy="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35" y="22"/>
                  </a:cxn>
                  <a:cxn ang="0">
                    <a:pos x="53" y="0"/>
                  </a:cxn>
                  <a:cxn ang="0">
                    <a:pos x="35" y="8"/>
                  </a:cxn>
                  <a:cxn ang="0">
                    <a:pos x="0" y="28"/>
                  </a:cxn>
                </a:cxnLst>
                <a:rect l="0" t="0" r="r" b="b"/>
                <a:pathLst>
                  <a:path w="54" h="29">
                    <a:moveTo>
                      <a:pt x="0" y="28"/>
                    </a:moveTo>
                    <a:lnTo>
                      <a:pt x="35" y="22"/>
                    </a:lnTo>
                    <a:lnTo>
                      <a:pt x="53" y="0"/>
                    </a:lnTo>
                    <a:lnTo>
                      <a:pt x="35" y="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1" name="Freeform 241"/>
              <p:cNvSpPr>
                <a:spLocks/>
              </p:cNvSpPr>
              <p:nvPr/>
            </p:nvSpPr>
            <p:spPr bwMode="auto">
              <a:xfrm>
                <a:off x="1863" y="2433"/>
                <a:ext cx="71" cy="115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70" y="44"/>
                  </a:cxn>
                  <a:cxn ang="0">
                    <a:pos x="55" y="80"/>
                  </a:cxn>
                  <a:cxn ang="0">
                    <a:pos x="30" y="107"/>
                  </a:cxn>
                  <a:cxn ang="0">
                    <a:pos x="0" y="114"/>
                  </a:cxn>
                  <a:cxn ang="0">
                    <a:pos x="40" y="90"/>
                  </a:cxn>
                  <a:cxn ang="0">
                    <a:pos x="61" y="53"/>
                  </a:cxn>
                  <a:cxn ang="0">
                    <a:pos x="68" y="0"/>
                  </a:cxn>
                </a:cxnLst>
                <a:rect l="0" t="0" r="r" b="b"/>
                <a:pathLst>
                  <a:path w="71" h="115">
                    <a:moveTo>
                      <a:pt x="68" y="0"/>
                    </a:moveTo>
                    <a:lnTo>
                      <a:pt x="70" y="44"/>
                    </a:lnTo>
                    <a:lnTo>
                      <a:pt x="55" y="80"/>
                    </a:lnTo>
                    <a:lnTo>
                      <a:pt x="30" y="107"/>
                    </a:lnTo>
                    <a:lnTo>
                      <a:pt x="0" y="114"/>
                    </a:lnTo>
                    <a:lnTo>
                      <a:pt x="40" y="90"/>
                    </a:lnTo>
                    <a:lnTo>
                      <a:pt x="61" y="53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2" name="Freeform 242"/>
              <p:cNvSpPr>
                <a:spLocks/>
              </p:cNvSpPr>
              <p:nvPr/>
            </p:nvSpPr>
            <p:spPr bwMode="auto">
              <a:xfrm>
                <a:off x="1720" y="2408"/>
                <a:ext cx="85" cy="13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44" y="8"/>
                  </a:cxn>
                  <a:cxn ang="0">
                    <a:pos x="0" y="12"/>
                  </a:cxn>
                  <a:cxn ang="0">
                    <a:pos x="42" y="4"/>
                  </a:cxn>
                  <a:cxn ang="0">
                    <a:pos x="84" y="0"/>
                  </a:cxn>
                </a:cxnLst>
                <a:rect l="0" t="0" r="r" b="b"/>
                <a:pathLst>
                  <a:path w="85" h="13">
                    <a:moveTo>
                      <a:pt x="84" y="0"/>
                    </a:moveTo>
                    <a:lnTo>
                      <a:pt x="44" y="8"/>
                    </a:lnTo>
                    <a:lnTo>
                      <a:pt x="0" y="12"/>
                    </a:lnTo>
                    <a:lnTo>
                      <a:pt x="42" y="4"/>
                    </a:lnTo>
                    <a:lnTo>
                      <a:pt x="84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3" name="Freeform 243"/>
              <p:cNvSpPr>
                <a:spLocks/>
              </p:cNvSpPr>
              <p:nvPr/>
            </p:nvSpPr>
            <p:spPr bwMode="auto">
              <a:xfrm>
                <a:off x="1604" y="2621"/>
                <a:ext cx="135" cy="42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99" y="18"/>
                  </a:cxn>
                  <a:cxn ang="0">
                    <a:pos x="46" y="32"/>
                  </a:cxn>
                  <a:cxn ang="0">
                    <a:pos x="0" y="37"/>
                  </a:cxn>
                  <a:cxn ang="0">
                    <a:pos x="43" y="41"/>
                  </a:cxn>
                  <a:cxn ang="0">
                    <a:pos x="95" y="32"/>
                  </a:cxn>
                  <a:cxn ang="0">
                    <a:pos x="134" y="0"/>
                  </a:cxn>
                </a:cxnLst>
                <a:rect l="0" t="0" r="r" b="b"/>
                <a:pathLst>
                  <a:path w="135" h="42">
                    <a:moveTo>
                      <a:pt x="134" y="0"/>
                    </a:moveTo>
                    <a:lnTo>
                      <a:pt x="99" y="18"/>
                    </a:lnTo>
                    <a:lnTo>
                      <a:pt x="46" y="32"/>
                    </a:lnTo>
                    <a:lnTo>
                      <a:pt x="0" y="37"/>
                    </a:lnTo>
                    <a:lnTo>
                      <a:pt x="43" y="41"/>
                    </a:lnTo>
                    <a:lnTo>
                      <a:pt x="95" y="3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4" name="Freeform 244"/>
              <p:cNvSpPr>
                <a:spLocks/>
              </p:cNvSpPr>
              <p:nvPr/>
            </p:nvSpPr>
            <p:spPr bwMode="auto">
              <a:xfrm>
                <a:off x="1558" y="2402"/>
                <a:ext cx="51" cy="477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0" y="21"/>
                  </a:cxn>
                  <a:cxn ang="0">
                    <a:pos x="50" y="52"/>
                  </a:cxn>
                  <a:cxn ang="0">
                    <a:pos x="35" y="78"/>
                  </a:cxn>
                  <a:cxn ang="0">
                    <a:pos x="40" y="110"/>
                  </a:cxn>
                  <a:cxn ang="0">
                    <a:pos x="22" y="177"/>
                  </a:cxn>
                  <a:cxn ang="0">
                    <a:pos x="11" y="237"/>
                  </a:cxn>
                  <a:cxn ang="0">
                    <a:pos x="11" y="300"/>
                  </a:cxn>
                  <a:cxn ang="0">
                    <a:pos x="11" y="352"/>
                  </a:cxn>
                  <a:cxn ang="0">
                    <a:pos x="9" y="371"/>
                  </a:cxn>
                  <a:cxn ang="0">
                    <a:pos x="7" y="399"/>
                  </a:cxn>
                  <a:cxn ang="0">
                    <a:pos x="6" y="428"/>
                  </a:cxn>
                  <a:cxn ang="0">
                    <a:pos x="15" y="453"/>
                  </a:cxn>
                  <a:cxn ang="0">
                    <a:pos x="11" y="476"/>
                  </a:cxn>
                  <a:cxn ang="0">
                    <a:pos x="0" y="450"/>
                  </a:cxn>
                  <a:cxn ang="0">
                    <a:pos x="1" y="418"/>
                  </a:cxn>
                  <a:cxn ang="0">
                    <a:pos x="7" y="371"/>
                  </a:cxn>
                  <a:cxn ang="0">
                    <a:pos x="7" y="322"/>
                  </a:cxn>
                  <a:cxn ang="0">
                    <a:pos x="6" y="268"/>
                  </a:cxn>
                  <a:cxn ang="0">
                    <a:pos x="7" y="214"/>
                  </a:cxn>
                  <a:cxn ang="0">
                    <a:pos x="20" y="156"/>
                  </a:cxn>
                  <a:cxn ang="0">
                    <a:pos x="31" y="115"/>
                  </a:cxn>
                  <a:cxn ang="0">
                    <a:pos x="29" y="78"/>
                  </a:cxn>
                  <a:cxn ang="0">
                    <a:pos x="44" y="50"/>
                  </a:cxn>
                  <a:cxn ang="0">
                    <a:pos x="44" y="0"/>
                  </a:cxn>
                </a:cxnLst>
                <a:rect l="0" t="0" r="r" b="b"/>
                <a:pathLst>
                  <a:path w="51" h="477">
                    <a:moveTo>
                      <a:pt x="44" y="0"/>
                    </a:moveTo>
                    <a:lnTo>
                      <a:pt x="50" y="21"/>
                    </a:lnTo>
                    <a:lnTo>
                      <a:pt x="50" y="52"/>
                    </a:lnTo>
                    <a:lnTo>
                      <a:pt x="35" y="78"/>
                    </a:lnTo>
                    <a:lnTo>
                      <a:pt x="40" y="110"/>
                    </a:lnTo>
                    <a:lnTo>
                      <a:pt x="22" y="177"/>
                    </a:lnTo>
                    <a:lnTo>
                      <a:pt x="11" y="237"/>
                    </a:lnTo>
                    <a:lnTo>
                      <a:pt x="11" y="300"/>
                    </a:lnTo>
                    <a:lnTo>
                      <a:pt x="11" y="352"/>
                    </a:lnTo>
                    <a:lnTo>
                      <a:pt x="9" y="371"/>
                    </a:lnTo>
                    <a:lnTo>
                      <a:pt x="7" y="399"/>
                    </a:lnTo>
                    <a:lnTo>
                      <a:pt x="6" y="428"/>
                    </a:lnTo>
                    <a:lnTo>
                      <a:pt x="15" y="453"/>
                    </a:lnTo>
                    <a:lnTo>
                      <a:pt x="11" y="476"/>
                    </a:lnTo>
                    <a:lnTo>
                      <a:pt x="0" y="450"/>
                    </a:lnTo>
                    <a:lnTo>
                      <a:pt x="1" y="418"/>
                    </a:lnTo>
                    <a:lnTo>
                      <a:pt x="7" y="371"/>
                    </a:lnTo>
                    <a:lnTo>
                      <a:pt x="7" y="322"/>
                    </a:lnTo>
                    <a:lnTo>
                      <a:pt x="6" y="268"/>
                    </a:lnTo>
                    <a:lnTo>
                      <a:pt x="7" y="214"/>
                    </a:lnTo>
                    <a:lnTo>
                      <a:pt x="20" y="156"/>
                    </a:lnTo>
                    <a:lnTo>
                      <a:pt x="31" y="115"/>
                    </a:lnTo>
                    <a:lnTo>
                      <a:pt x="29" y="78"/>
                    </a:lnTo>
                    <a:lnTo>
                      <a:pt x="44" y="50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5" name="Freeform 245"/>
              <p:cNvSpPr>
                <a:spLocks/>
              </p:cNvSpPr>
              <p:nvPr/>
            </p:nvSpPr>
            <p:spPr bwMode="auto">
              <a:xfrm>
                <a:off x="1773" y="3072"/>
                <a:ext cx="80" cy="35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56" y="16"/>
                  </a:cxn>
                  <a:cxn ang="0">
                    <a:pos x="20" y="29"/>
                  </a:cxn>
                  <a:cxn ang="0">
                    <a:pos x="0" y="34"/>
                  </a:cxn>
                  <a:cxn ang="0">
                    <a:pos x="47" y="31"/>
                  </a:cxn>
                  <a:cxn ang="0">
                    <a:pos x="54" y="25"/>
                  </a:cxn>
                  <a:cxn ang="0">
                    <a:pos x="79" y="0"/>
                  </a:cxn>
                </a:cxnLst>
                <a:rect l="0" t="0" r="r" b="b"/>
                <a:pathLst>
                  <a:path w="80" h="35">
                    <a:moveTo>
                      <a:pt x="79" y="0"/>
                    </a:moveTo>
                    <a:lnTo>
                      <a:pt x="56" y="16"/>
                    </a:lnTo>
                    <a:lnTo>
                      <a:pt x="20" y="29"/>
                    </a:lnTo>
                    <a:lnTo>
                      <a:pt x="0" y="34"/>
                    </a:lnTo>
                    <a:lnTo>
                      <a:pt x="47" y="31"/>
                    </a:lnTo>
                    <a:lnTo>
                      <a:pt x="54" y="25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6" name="Freeform 246"/>
              <p:cNvSpPr>
                <a:spLocks/>
              </p:cNvSpPr>
              <p:nvPr/>
            </p:nvSpPr>
            <p:spPr bwMode="auto">
              <a:xfrm>
                <a:off x="1756" y="2966"/>
                <a:ext cx="124" cy="130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01" y="36"/>
                  </a:cxn>
                  <a:cxn ang="0">
                    <a:pos x="78" y="64"/>
                  </a:cxn>
                  <a:cxn ang="0">
                    <a:pos x="49" y="87"/>
                  </a:cxn>
                  <a:cxn ang="0">
                    <a:pos x="20" y="103"/>
                  </a:cxn>
                  <a:cxn ang="0">
                    <a:pos x="8" y="108"/>
                  </a:cxn>
                  <a:cxn ang="0">
                    <a:pos x="0" y="129"/>
                  </a:cxn>
                  <a:cxn ang="0">
                    <a:pos x="33" y="114"/>
                  </a:cxn>
                  <a:cxn ang="0">
                    <a:pos x="68" y="86"/>
                  </a:cxn>
                  <a:cxn ang="0">
                    <a:pos x="98" y="51"/>
                  </a:cxn>
                  <a:cxn ang="0">
                    <a:pos x="123" y="0"/>
                  </a:cxn>
                </a:cxnLst>
                <a:rect l="0" t="0" r="r" b="b"/>
                <a:pathLst>
                  <a:path w="124" h="130">
                    <a:moveTo>
                      <a:pt x="123" y="0"/>
                    </a:moveTo>
                    <a:lnTo>
                      <a:pt x="101" y="36"/>
                    </a:lnTo>
                    <a:lnTo>
                      <a:pt x="78" y="64"/>
                    </a:lnTo>
                    <a:lnTo>
                      <a:pt x="49" y="87"/>
                    </a:lnTo>
                    <a:lnTo>
                      <a:pt x="20" y="103"/>
                    </a:lnTo>
                    <a:lnTo>
                      <a:pt x="8" y="108"/>
                    </a:lnTo>
                    <a:lnTo>
                      <a:pt x="0" y="129"/>
                    </a:lnTo>
                    <a:lnTo>
                      <a:pt x="33" y="114"/>
                    </a:lnTo>
                    <a:lnTo>
                      <a:pt x="68" y="86"/>
                    </a:lnTo>
                    <a:lnTo>
                      <a:pt x="98" y="51"/>
                    </a:lnTo>
                    <a:lnTo>
                      <a:pt x="123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7" name="Freeform 247"/>
              <p:cNvSpPr>
                <a:spLocks/>
              </p:cNvSpPr>
              <p:nvPr/>
            </p:nvSpPr>
            <p:spPr bwMode="auto">
              <a:xfrm>
                <a:off x="1765" y="2887"/>
                <a:ext cx="50" cy="82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16" y="27"/>
                  </a:cxn>
                  <a:cxn ang="0">
                    <a:pos x="5" y="53"/>
                  </a:cxn>
                  <a:cxn ang="0">
                    <a:pos x="0" y="81"/>
                  </a:cxn>
                  <a:cxn ang="0">
                    <a:pos x="20" y="39"/>
                  </a:cxn>
                  <a:cxn ang="0">
                    <a:pos x="49" y="0"/>
                  </a:cxn>
                </a:cxnLst>
                <a:rect l="0" t="0" r="r" b="b"/>
                <a:pathLst>
                  <a:path w="50" h="82">
                    <a:moveTo>
                      <a:pt x="49" y="0"/>
                    </a:moveTo>
                    <a:lnTo>
                      <a:pt x="16" y="27"/>
                    </a:lnTo>
                    <a:lnTo>
                      <a:pt x="5" y="53"/>
                    </a:lnTo>
                    <a:lnTo>
                      <a:pt x="0" y="81"/>
                    </a:lnTo>
                    <a:lnTo>
                      <a:pt x="20" y="39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8" name="Freeform 248"/>
              <p:cNvSpPr>
                <a:spLocks/>
              </p:cNvSpPr>
              <p:nvPr/>
            </p:nvSpPr>
            <p:spPr bwMode="auto">
              <a:xfrm>
                <a:off x="1612" y="3010"/>
                <a:ext cx="7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26"/>
                  </a:cxn>
                  <a:cxn ang="0">
                    <a:pos x="38" y="37"/>
                  </a:cxn>
                  <a:cxn ang="0">
                    <a:pos x="71" y="41"/>
                  </a:cxn>
                  <a:cxn ang="0">
                    <a:pos x="78" y="41"/>
                  </a:cxn>
                  <a:cxn ang="0">
                    <a:pos x="61" y="49"/>
                  </a:cxn>
                  <a:cxn ang="0">
                    <a:pos x="31" y="46"/>
                  </a:cxn>
                  <a:cxn ang="0">
                    <a:pos x="15" y="42"/>
                  </a:cxn>
                  <a:cxn ang="0">
                    <a:pos x="0" y="0"/>
                  </a:cxn>
                </a:cxnLst>
                <a:rect l="0" t="0" r="r" b="b"/>
                <a:pathLst>
                  <a:path w="79" h="50">
                    <a:moveTo>
                      <a:pt x="0" y="0"/>
                    </a:moveTo>
                    <a:lnTo>
                      <a:pt x="17" y="26"/>
                    </a:lnTo>
                    <a:lnTo>
                      <a:pt x="38" y="37"/>
                    </a:lnTo>
                    <a:lnTo>
                      <a:pt x="71" y="41"/>
                    </a:lnTo>
                    <a:lnTo>
                      <a:pt x="78" y="41"/>
                    </a:lnTo>
                    <a:lnTo>
                      <a:pt x="61" y="49"/>
                    </a:lnTo>
                    <a:lnTo>
                      <a:pt x="31" y="46"/>
                    </a:lnTo>
                    <a:lnTo>
                      <a:pt x="15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9" name="Freeform 249"/>
              <p:cNvSpPr>
                <a:spLocks/>
              </p:cNvSpPr>
              <p:nvPr/>
            </p:nvSpPr>
            <p:spPr bwMode="auto">
              <a:xfrm>
                <a:off x="1598" y="3053"/>
                <a:ext cx="97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23"/>
                  </a:cxn>
                  <a:cxn ang="0">
                    <a:pos x="46" y="28"/>
                  </a:cxn>
                  <a:cxn ang="0">
                    <a:pos x="90" y="30"/>
                  </a:cxn>
                  <a:cxn ang="0">
                    <a:pos x="96" y="28"/>
                  </a:cxn>
                  <a:cxn ang="0">
                    <a:pos x="79" y="34"/>
                  </a:cxn>
                  <a:cxn ang="0">
                    <a:pos x="34" y="36"/>
                  </a:cxn>
                  <a:cxn ang="0">
                    <a:pos x="11" y="28"/>
                  </a:cxn>
                  <a:cxn ang="0">
                    <a:pos x="0" y="0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25" y="23"/>
                    </a:lnTo>
                    <a:lnTo>
                      <a:pt x="46" y="28"/>
                    </a:lnTo>
                    <a:lnTo>
                      <a:pt x="90" y="30"/>
                    </a:lnTo>
                    <a:lnTo>
                      <a:pt x="96" y="28"/>
                    </a:lnTo>
                    <a:lnTo>
                      <a:pt x="79" y="34"/>
                    </a:lnTo>
                    <a:lnTo>
                      <a:pt x="34" y="36"/>
                    </a:lnTo>
                    <a:lnTo>
                      <a:pt x="11" y="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90" name="Freeform 250"/>
              <p:cNvSpPr>
                <a:spLocks/>
              </p:cNvSpPr>
              <p:nvPr/>
            </p:nvSpPr>
            <p:spPr bwMode="auto">
              <a:xfrm>
                <a:off x="1600" y="3114"/>
                <a:ext cx="97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23"/>
                  </a:cxn>
                  <a:cxn ang="0">
                    <a:pos x="71" y="26"/>
                  </a:cxn>
                  <a:cxn ang="0">
                    <a:pos x="96" y="18"/>
                  </a:cxn>
                  <a:cxn ang="0">
                    <a:pos x="75" y="36"/>
                  </a:cxn>
                  <a:cxn ang="0">
                    <a:pos x="49" y="39"/>
                  </a:cxn>
                  <a:cxn ang="0">
                    <a:pos x="27" y="30"/>
                  </a:cxn>
                  <a:cxn ang="0">
                    <a:pos x="0" y="0"/>
                  </a:cxn>
                </a:cxnLst>
                <a:rect l="0" t="0" r="r" b="b"/>
                <a:pathLst>
                  <a:path w="97" h="40">
                    <a:moveTo>
                      <a:pt x="0" y="0"/>
                    </a:moveTo>
                    <a:lnTo>
                      <a:pt x="42" y="23"/>
                    </a:lnTo>
                    <a:lnTo>
                      <a:pt x="71" y="26"/>
                    </a:lnTo>
                    <a:lnTo>
                      <a:pt x="96" y="18"/>
                    </a:lnTo>
                    <a:lnTo>
                      <a:pt x="75" y="36"/>
                    </a:lnTo>
                    <a:lnTo>
                      <a:pt x="49" y="39"/>
                    </a:lnTo>
                    <a:lnTo>
                      <a:pt x="27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91" name="Freeform 251"/>
              <p:cNvSpPr>
                <a:spLocks/>
              </p:cNvSpPr>
              <p:nvPr/>
            </p:nvSpPr>
            <p:spPr bwMode="auto">
              <a:xfrm>
                <a:off x="1580" y="2919"/>
                <a:ext cx="29" cy="12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44"/>
                  </a:cxn>
                  <a:cxn ang="0">
                    <a:pos x="12" y="68"/>
                  </a:cxn>
                  <a:cxn ang="0">
                    <a:pos x="28" y="121"/>
                  </a:cxn>
                  <a:cxn ang="0">
                    <a:pos x="14" y="106"/>
                  </a:cxn>
                  <a:cxn ang="0">
                    <a:pos x="7" y="61"/>
                  </a:cxn>
                  <a:cxn ang="0">
                    <a:pos x="0" y="39"/>
                  </a:cxn>
                  <a:cxn ang="0">
                    <a:pos x="5" y="0"/>
                  </a:cxn>
                </a:cxnLst>
                <a:rect l="0" t="0" r="r" b="b"/>
                <a:pathLst>
                  <a:path w="29" h="122">
                    <a:moveTo>
                      <a:pt x="5" y="0"/>
                    </a:moveTo>
                    <a:lnTo>
                      <a:pt x="7" y="44"/>
                    </a:lnTo>
                    <a:lnTo>
                      <a:pt x="12" y="68"/>
                    </a:lnTo>
                    <a:lnTo>
                      <a:pt x="28" y="121"/>
                    </a:lnTo>
                    <a:lnTo>
                      <a:pt x="14" y="106"/>
                    </a:lnTo>
                    <a:lnTo>
                      <a:pt x="7" y="61"/>
                    </a:lnTo>
                    <a:lnTo>
                      <a:pt x="0" y="3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92" name="Freeform 252"/>
              <p:cNvSpPr>
                <a:spLocks/>
              </p:cNvSpPr>
              <p:nvPr/>
            </p:nvSpPr>
            <p:spPr bwMode="auto">
              <a:xfrm>
                <a:off x="1845" y="2706"/>
                <a:ext cx="56" cy="4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28" y="45"/>
                  </a:cxn>
                  <a:cxn ang="0">
                    <a:pos x="48" y="32"/>
                  </a:cxn>
                  <a:cxn ang="0">
                    <a:pos x="50" y="19"/>
                  </a:cxn>
                  <a:cxn ang="0">
                    <a:pos x="55" y="0"/>
                  </a:cxn>
                  <a:cxn ang="0">
                    <a:pos x="43" y="23"/>
                  </a:cxn>
                  <a:cxn ang="0">
                    <a:pos x="0" y="48"/>
                  </a:cxn>
                </a:cxnLst>
                <a:rect l="0" t="0" r="r" b="b"/>
                <a:pathLst>
                  <a:path w="56" h="49">
                    <a:moveTo>
                      <a:pt x="0" y="48"/>
                    </a:moveTo>
                    <a:lnTo>
                      <a:pt x="28" y="45"/>
                    </a:lnTo>
                    <a:lnTo>
                      <a:pt x="48" y="32"/>
                    </a:lnTo>
                    <a:lnTo>
                      <a:pt x="50" y="19"/>
                    </a:lnTo>
                    <a:lnTo>
                      <a:pt x="55" y="0"/>
                    </a:lnTo>
                    <a:lnTo>
                      <a:pt x="43" y="23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93" name="Freeform 253"/>
              <p:cNvSpPr>
                <a:spLocks/>
              </p:cNvSpPr>
              <p:nvPr/>
            </p:nvSpPr>
            <p:spPr bwMode="auto">
              <a:xfrm>
                <a:off x="1590" y="2743"/>
                <a:ext cx="83" cy="5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1" y="24"/>
                  </a:cxn>
                  <a:cxn ang="0">
                    <a:pos x="46" y="38"/>
                  </a:cxn>
                  <a:cxn ang="0">
                    <a:pos x="71" y="52"/>
                  </a:cxn>
                  <a:cxn ang="0">
                    <a:pos x="82" y="57"/>
                  </a:cxn>
                  <a:cxn ang="0">
                    <a:pos x="69" y="57"/>
                  </a:cxn>
                  <a:cxn ang="0">
                    <a:pos x="48" y="57"/>
                  </a:cxn>
                  <a:cxn ang="0">
                    <a:pos x="0" y="50"/>
                  </a:cxn>
                  <a:cxn ang="0">
                    <a:pos x="35" y="50"/>
                  </a:cxn>
                  <a:cxn ang="0">
                    <a:pos x="46" y="49"/>
                  </a:cxn>
                  <a:cxn ang="0">
                    <a:pos x="25" y="33"/>
                  </a:cxn>
                  <a:cxn ang="0">
                    <a:pos x="10" y="0"/>
                  </a:cxn>
                </a:cxnLst>
                <a:rect l="0" t="0" r="r" b="b"/>
                <a:pathLst>
                  <a:path w="83" h="58">
                    <a:moveTo>
                      <a:pt x="10" y="0"/>
                    </a:moveTo>
                    <a:lnTo>
                      <a:pt x="31" y="24"/>
                    </a:lnTo>
                    <a:lnTo>
                      <a:pt x="46" y="38"/>
                    </a:lnTo>
                    <a:lnTo>
                      <a:pt x="71" y="52"/>
                    </a:lnTo>
                    <a:lnTo>
                      <a:pt x="82" y="57"/>
                    </a:lnTo>
                    <a:lnTo>
                      <a:pt x="69" y="57"/>
                    </a:lnTo>
                    <a:lnTo>
                      <a:pt x="48" y="57"/>
                    </a:lnTo>
                    <a:lnTo>
                      <a:pt x="0" y="50"/>
                    </a:lnTo>
                    <a:lnTo>
                      <a:pt x="35" y="50"/>
                    </a:lnTo>
                    <a:lnTo>
                      <a:pt x="46" y="49"/>
                    </a:lnTo>
                    <a:lnTo>
                      <a:pt x="25" y="33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6554" name="Group 269"/>
            <p:cNvGrpSpPr>
              <a:grpSpLocks/>
            </p:cNvGrpSpPr>
            <p:nvPr/>
          </p:nvGrpSpPr>
          <p:grpSpPr bwMode="auto">
            <a:xfrm>
              <a:off x="1428" y="1895"/>
              <a:ext cx="600" cy="475"/>
              <a:chOff x="1428" y="1895"/>
              <a:chExt cx="600" cy="475"/>
            </a:xfrm>
          </p:grpSpPr>
          <p:sp>
            <p:nvSpPr>
              <p:cNvPr id="36095" name="Freeform 255"/>
              <p:cNvSpPr>
                <a:spLocks/>
              </p:cNvSpPr>
              <p:nvPr/>
            </p:nvSpPr>
            <p:spPr bwMode="auto">
              <a:xfrm>
                <a:off x="1428" y="1895"/>
                <a:ext cx="600" cy="475"/>
              </a:xfrm>
              <a:custGeom>
                <a:avLst/>
                <a:gdLst/>
                <a:ahLst/>
                <a:cxnLst>
                  <a:cxn ang="0">
                    <a:pos x="126" y="60"/>
                  </a:cxn>
                  <a:cxn ang="0">
                    <a:pos x="158" y="49"/>
                  </a:cxn>
                  <a:cxn ang="0">
                    <a:pos x="205" y="41"/>
                  </a:cxn>
                  <a:cxn ang="0">
                    <a:pos x="260" y="9"/>
                  </a:cxn>
                  <a:cxn ang="0">
                    <a:pos x="295" y="2"/>
                  </a:cxn>
                  <a:cxn ang="0">
                    <a:pos x="337" y="0"/>
                  </a:cxn>
                  <a:cxn ang="0">
                    <a:pos x="389" y="5"/>
                  </a:cxn>
                  <a:cxn ang="0">
                    <a:pos x="439" y="37"/>
                  </a:cxn>
                  <a:cxn ang="0">
                    <a:pos x="499" y="55"/>
                  </a:cxn>
                  <a:cxn ang="0">
                    <a:pos x="526" y="72"/>
                  </a:cxn>
                  <a:cxn ang="0">
                    <a:pos x="533" y="92"/>
                  </a:cxn>
                  <a:cxn ang="0">
                    <a:pos x="553" y="127"/>
                  </a:cxn>
                  <a:cxn ang="0">
                    <a:pos x="577" y="161"/>
                  </a:cxn>
                  <a:cxn ang="0">
                    <a:pos x="592" y="219"/>
                  </a:cxn>
                  <a:cxn ang="0">
                    <a:pos x="599" y="263"/>
                  </a:cxn>
                  <a:cxn ang="0">
                    <a:pos x="593" y="308"/>
                  </a:cxn>
                  <a:cxn ang="0">
                    <a:pos x="568" y="328"/>
                  </a:cxn>
                  <a:cxn ang="0">
                    <a:pos x="509" y="310"/>
                  </a:cxn>
                  <a:cxn ang="0">
                    <a:pos x="503" y="333"/>
                  </a:cxn>
                  <a:cxn ang="0">
                    <a:pos x="509" y="369"/>
                  </a:cxn>
                  <a:cxn ang="0">
                    <a:pos x="518" y="395"/>
                  </a:cxn>
                  <a:cxn ang="0">
                    <a:pos x="509" y="423"/>
                  </a:cxn>
                  <a:cxn ang="0">
                    <a:pos x="483" y="441"/>
                  </a:cxn>
                  <a:cxn ang="0">
                    <a:pos x="441" y="457"/>
                  </a:cxn>
                  <a:cxn ang="0">
                    <a:pos x="377" y="467"/>
                  </a:cxn>
                  <a:cxn ang="0">
                    <a:pos x="322" y="474"/>
                  </a:cxn>
                  <a:cxn ang="0">
                    <a:pos x="253" y="473"/>
                  </a:cxn>
                  <a:cxn ang="0">
                    <a:pos x="170" y="458"/>
                  </a:cxn>
                  <a:cxn ang="0">
                    <a:pos x="162" y="433"/>
                  </a:cxn>
                  <a:cxn ang="0">
                    <a:pos x="168" y="407"/>
                  </a:cxn>
                  <a:cxn ang="0">
                    <a:pos x="168" y="365"/>
                  </a:cxn>
                  <a:cxn ang="0">
                    <a:pos x="164" y="308"/>
                  </a:cxn>
                  <a:cxn ang="0">
                    <a:pos x="118" y="361"/>
                  </a:cxn>
                  <a:cxn ang="0">
                    <a:pos x="76" y="371"/>
                  </a:cxn>
                  <a:cxn ang="0">
                    <a:pos x="44" y="379"/>
                  </a:cxn>
                  <a:cxn ang="0">
                    <a:pos x="16" y="366"/>
                  </a:cxn>
                  <a:cxn ang="0">
                    <a:pos x="0" y="334"/>
                  </a:cxn>
                  <a:cxn ang="0">
                    <a:pos x="1" y="290"/>
                  </a:cxn>
                  <a:cxn ang="0">
                    <a:pos x="26" y="266"/>
                  </a:cxn>
                  <a:cxn ang="0">
                    <a:pos x="50" y="229"/>
                  </a:cxn>
                  <a:cxn ang="0">
                    <a:pos x="78" y="157"/>
                  </a:cxn>
                  <a:cxn ang="0">
                    <a:pos x="90" y="123"/>
                  </a:cxn>
                  <a:cxn ang="0">
                    <a:pos x="100" y="93"/>
                  </a:cxn>
                  <a:cxn ang="0">
                    <a:pos x="126" y="60"/>
                  </a:cxn>
                </a:cxnLst>
                <a:rect l="0" t="0" r="r" b="b"/>
                <a:pathLst>
                  <a:path w="600" h="475">
                    <a:moveTo>
                      <a:pt x="126" y="60"/>
                    </a:moveTo>
                    <a:lnTo>
                      <a:pt x="158" y="49"/>
                    </a:lnTo>
                    <a:lnTo>
                      <a:pt x="205" y="41"/>
                    </a:lnTo>
                    <a:lnTo>
                      <a:pt x="260" y="9"/>
                    </a:lnTo>
                    <a:lnTo>
                      <a:pt x="295" y="2"/>
                    </a:lnTo>
                    <a:lnTo>
                      <a:pt x="337" y="0"/>
                    </a:lnTo>
                    <a:lnTo>
                      <a:pt x="389" y="5"/>
                    </a:lnTo>
                    <a:lnTo>
                      <a:pt x="439" y="37"/>
                    </a:lnTo>
                    <a:lnTo>
                      <a:pt x="499" y="55"/>
                    </a:lnTo>
                    <a:lnTo>
                      <a:pt x="526" y="72"/>
                    </a:lnTo>
                    <a:lnTo>
                      <a:pt x="533" y="92"/>
                    </a:lnTo>
                    <a:lnTo>
                      <a:pt x="553" y="127"/>
                    </a:lnTo>
                    <a:lnTo>
                      <a:pt x="577" y="161"/>
                    </a:lnTo>
                    <a:lnTo>
                      <a:pt x="592" y="219"/>
                    </a:lnTo>
                    <a:lnTo>
                      <a:pt x="599" y="263"/>
                    </a:lnTo>
                    <a:lnTo>
                      <a:pt x="593" y="308"/>
                    </a:lnTo>
                    <a:lnTo>
                      <a:pt x="568" y="328"/>
                    </a:lnTo>
                    <a:lnTo>
                      <a:pt x="509" y="310"/>
                    </a:lnTo>
                    <a:lnTo>
                      <a:pt x="503" y="333"/>
                    </a:lnTo>
                    <a:lnTo>
                      <a:pt x="509" y="369"/>
                    </a:lnTo>
                    <a:lnTo>
                      <a:pt x="518" y="395"/>
                    </a:lnTo>
                    <a:lnTo>
                      <a:pt x="509" y="423"/>
                    </a:lnTo>
                    <a:lnTo>
                      <a:pt x="483" y="441"/>
                    </a:lnTo>
                    <a:lnTo>
                      <a:pt x="441" y="457"/>
                    </a:lnTo>
                    <a:lnTo>
                      <a:pt x="377" y="467"/>
                    </a:lnTo>
                    <a:lnTo>
                      <a:pt x="322" y="474"/>
                    </a:lnTo>
                    <a:lnTo>
                      <a:pt x="253" y="473"/>
                    </a:lnTo>
                    <a:lnTo>
                      <a:pt x="170" y="458"/>
                    </a:lnTo>
                    <a:lnTo>
                      <a:pt x="162" y="433"/>
                    </a:lnTo>
                    <a:lnTo>
                      <a:pt x="168" y="407"/>
                    </a:lnTo>
                    <a:lnTo>
                      <a:pt x="168" y="365"/>
                    </a:lnTo>
                    <a:lnTo>
                      <a:pt x="164" y="308"/>
                    </a:lnTo>
                    <a:lnTo>
                      <a:pt x="118" y="361"/>
                    </a:lnTo>
                    <a:lnTo>
                      <a:pt x="76" y="371"/>
                    </a:lnTo>
                    <a:lnTo>
                      <a:pt x="44" y="379"/>
                    </a:lnTo>
                    <a:lnTo>
                      <a:pt x="16" y="366"/>
                    </a:lnTo>
                    <a:lnTo>
                      <a:pt x="0" y="334"/>
                    </a:lnTo>
                    <a:lnTo>
                      <a:pt x="1" y="290"/>
                    </a:lnTo>
                    <a:lnTo>
                      <a:pt x="26" y="266"/>
                    </a:lnTo>
                    <a:lnTo>
                      <a:pt x="50" y="229"/>
                    </a:lnTo>
                    <a:lnTo>
                      <a:pt x="78" y="157"/>
                    </a:lnTo>
                    <a:lnTo>
                      <a:pt x="90" y="123"/>
                    </a:lnTo>
                    <a:lnTo>
                      <a:pt x="100" y="93"/>
                    </a:lnTo>
                    <a:lnTo>
                      <a:pt x="126" y="6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96" name="Freeform 256"/>
              <p:cNvSpPr>
                <a:spLocks/>
              </p:cNvSpPr>
              <p:nvPr/>
            </p:nvSpPr>
            <p:spPr bwMode="auto">
              <a:xfrm>
                <a:off x="1438" y="1902"/>
                <a:ext cx="580" cy="449"/>
              </a:xfrm>
              <a:custGeom>
                <a:avLst/>
                <a:gdLst/>
                <a:ahLst/>
                <a:cxnLst>
                  <a:cxn ang="0">
                    <a:pos x="120" y="61"/>
                  </a:cxn>
                  <a:cxn ang="0">
                    <a:pos x="77" y="146"/>
                  </a:cxn>
                  <a:cxn ang="0">
                    <a:pos x="28" y="277"/>
                  </a:cxn>
                  <a:cxn ang="0">
                    <a:pos x="24" y="260"/>
                  </a:cxn>
                  <a:cxn ang="0">
                    <a:pos x="2" y="323"/>
                  </a:cxn>
                  <a:cxn ang="0">
                    <a:pos x="82" y="350"/>
                  </a:cxn>
                  <a:cxn ang="0">
                    <a:pos x="147" y="291"/>
                  </a:cxn>
                  <a:cxn ang="0">
                    <a:pos x="114" y="153"/>
                  </a:cxn>
                  <a:cxn ang="0">
                    <a:pos x="121" y="209"/>
                  </a:cxn>
                  <a:cxn ang="0">
                    <a:pos x="150" y="244"/>
                  </a:cxn>
                  <a:cxn ang="0">
                    <a:pos x="150" y="129"/>
                  </a:cxn>
                  <a:cxn ang="0">
                    <a:pos x="153" y="244"/>
                  </a:cxn>
                  <a:cxn ang="0">
                    <a:pos x="169" y="202"/>
                  </a:cxn>
                  <a:cxn ang="0">
                    <a:pos x="163" y="295"/>
                  </a:cxn>
                  <a:cxn ang="0">
                    <a:pos x="161" y="389"/>
                  </a:cxn>
                  <a:cxn ang="0">
                    <a:pos x="245" y="282"/>
                  </a:cxn>
                  <a:cxn ang="0">
                    <a:pos x="171" y="396"/>
                  </a:cxn>
                  <a:cxn ang="0">
                    <a:pos x="185" y="445"/>
                  </a:cxn>
                  <a:cxn ang="0">
                    <a:pos x="279" y="383"/>
                  </a:cxn>
                  <a:cxn ang="0">
                    <a:pos x="253" y="448"/>
                  </a:cxn>
                  <a:cxn ang="0">
                    <a:pos x="359" y="417"/>
                  </a:cxn>
                  <a:cxn ang="0">
                    <a:pos x="371" y="290"/>
                  </a:cxn>
                  <a:cxn ang="0">
                    <a:pos x="368" y="328"/>
                  </a:cxn>
                  <a:cxn ang="0">
                    <a:pos x="366" y="403"/>
                  </a:cxn>
                  <a:cxn ang="0">
                    <a:pos x="392" y="443"/>
                  </a:cxn>
                  <a:cxn ang="0">
                    <a:pos x="448" y="373"/>
                  </a:cxn>
                  <a:cxn ang="0">
                    <a:pos x="450" y="305"/>
                  </a:cxn>
                  <a:cxn ang="0">
                    <a:pos x="454" y="387"/>
                  </a:cxn>
                  <a:cxn ang="0">
                    <a:pos x="466" y="411"/>
                  </a:cxn>
                  <a:cxn ang="0">
                    <a:pos x="496" y="380"/>
                  </a:cxn>
                  <a:cxn ang="0">
                    <a:pos x="480" y="352"/>
                  </a:cxn>
                  <a:cxn ang="0">
                    <a:pos x="470" y="314"/>
                  </a:cxn>
                  <a:cxn ang="0">
                    <a:pos x="484" y="350"/>
                  </a:cxn>
                  <a:cxn ang="0">
                    <a:pos x="480" y="279"/>
                  </a:cxn>
                  <a:cxn ang="0">
                    <a:pos x="468" y="230"/>
                  </a:cxn>
                  <a:cxn ang="0">
                    <a:pos x="496" y="265"/>
                  </a:cxn>
                  <a:cxn ang="0">
                    <a:pos x="464" y="171"/>
                  </a:cxn>
                  <a:cxn ang="0">
                    <a:pos x="482" y="190"/>
                  </a:cxn>
                  <a:cxn ang="0">
                    <a:pos x="508" y="258"/>
                  </a:cxn>
                  <a:cxn ang="0">
                    <a:pos x="502" y="263"/>
                  </a:cxn>
                  <a:cxn ang="0">
                    <a:pos x="548" y="307"/>
                  </a:cxn>
                  <a:cxn ang="0">
                    <a:pos x="575" y="244"/>
                  </a:cxn>
                  <a:cxn ang="0">
                    <a:pos x="557" y="157"/>
                  </a:cxn>
                  <a:cxn ang="0">
                    <a:pos x="525" y="113"/>
                  </a:cxn>
                  <a:cxn ang="0">
                    <a:pos x="480" y="54"/>
                  </a:cxn>
                  <a:cxn ang="0">
                    <a:pos x="400" y="24"/>
                  </a:cxn>
                  <a:cxn ang="0">
                    <a:pos x="277" y="18"/>
                  </a:cxn>
                  <a:cxn ang="0">
                    <a:pos x="319" y="2"/>
                  </a:cxn>
                  <a:cxn ang="0">
                    <a:pos x="243" y="12"/>
                  </a:cxn>
                </a:cxnLst>
                <a:rect l="0" t="0" r="r" b="b"/>
                <a:pathLst>
                  <a:path w="580" h="449">
                    <a:moveTo>
                      <a:pt x="195" y="42"/>
                    </a:moveTo>
                    <a:lnTo>
                      <a:pt x="145" y="50"/>
                    </a:lnTo>
                    <a:lnTo>
                      <a:pt x="120" y="61"/>
                    </a:lnTo>
                    <a:lnTo>
                      <a:pt x="100" y="85"/>
                    </a:lnTo>
                    <a:lnTo>
                      <a:pt x="94" y="106"/>
                    </a:lnTo>
                    <a:lnTo>
                      <a:pt x="77" y="146"/>
                    </a:lnTo>
                    <a:lnTo>
                      <a:pt x="50" y="232"/>
                    </a:lnTo>
                    <a:lnTo>
                      <a:pt x="32" y="253"/>
                    </a:lnTo>
                    <a:lnTo>
                      <a:pt x="28" y="277"/>
                    </a:lnTo>
                    <a:lnTo>
                      <a:pt x="30" y="302"/>
                    </a:lnTo>
                    <a:lnTo>
                      <a:pt x="22" y="274"/>
                    </a:lnTo>
                    <a:lnTo>
                      <a:pt x="24" y="260"/>
                    </a:lnTo>
                    <a:lnTo>
                      <a:pt x="8" y="277"/>
                    </a:lnTo>
                    <a:lnTo>
                      <a:pt x="0" y="293"/>
                    </a:lnTo>
                    <a:lnTo>
                      <a:pt x="2" y="323"/>
                    </a:lnTo>
                    <a:lnTo>
                      <a:pt x="16" y="349"/>
                    </a:lnTo>
                    <a:lnTo>
                      <a:pt x="34" y="354"/>
                    </a:lnTo>
                    <a:lnTo>
                      <a:pt x="82" y="350"/>
                    </a:lnTo>
                    <a:lnTo>
                      <a:pt x="100" y="342"/>
                    </a:lnTo>
                    <a:lnTo>
                      <a:pt x="127" y="314"/>
                    </a:lnTo>
                    <a:lnTo>
                      <a:pt x="147" y="291"/>
                    </a:lnTo>
                    <a:lnTo>
                      <a:pt x="126" y="246"/>
                    </a:lnTo>
                    <a:lnTo>
                      <a:pt x="115" y="216"/>
                    </a:lnTo>
                    <a:lnTo>
                      <a:pt x="114" y="153"/>
                    </a:lnTo>
                    <a:lnTo>
                      <a:pt x="118" y="129"/>
                    </a:lnTo>
                    <a:lnTo>
                      <a:pt x="121" y="169"/>
                    </a:lnTo>
                    <a:lnTo>
                      <a:pt x="121" y="209"/>
                    </a:lnTo>
                    <a:lnTo>
                      <a:pt x="135" y="243"/>
                    </a:lnTo>
                    <a:lnTo>
                      <a:pt x="153" y="286"/>
                    </a:lnTo>
                    <a:lnTo>
                      <a:pt x="150" y="244"/>
                    </a:lnTo>
                    <a:lnTo>
                      <a:pt x="141" y="195"/>
                    </a:lnTo>
                    <a:lnTo>
                      <a:pt x="144" y="164"/>
                    </a:lnTo>
                    <a:lnTo>
                      <a:pt x="150" y="129"/>
                    </a:lnTo>
                    <a:lnTo>
                      <a:pt x="150" y="178"/>
                    </a:lnTo>
                    <a:lnTo>
                      <a:pt x="151" y="223"/>
                    </a:lnTo>
                    <a:lnTo>
                      <a:pt x="153" y="244"/>
                    </a:lnTo>
                    <a:lnTo>
                      <a:pt x="161" y="197"/>
                    </a:lnTo>
                    <a:lnTo>
                      <a:pt x="173" y="157"/>
                    </a:lnTo>
                    <a:lnTo>
                      <a:pt x="169" y="202"/>
                    </a:lnTo>
                    <a:lnTo>
                      <a:pt x="163" y="237"/>
                    </a:lnTo>
                    <a:lnTo>
                      <a:pt x="159" y="267"/>
                    </a:lnTo>
                    <a:lnTo>
                      <a:pt x="163" y="295"/>
                    </a:lnTo>
                    <a:lnTo>
                      <a:pt x="165" y="331"/>
                    </a:lnTo>
                    <a:lnTo>
                      <a:pt x="165" y="363"/>
                    </a:lnTo>
                    <a:lnTo>
                      <a:pt x="161" y="389"/>
                    </a:lnTo>
                    <a:lnTo>
                      <a:pt x="188" y="368"/>
                    </a:lnTo>
                    <a:lnTo>
                      <a:pt x="215" y="326"/>
                    </a:lnTo>
                    <a:lnTo>
                      <a:pt x="245" y="282"/>
                    </a:lnTo>
                    <a:lnTo>
                      <a:pt x="225" y="329"/>
                    </a:lnTo>
                    <a:lnTo>
                      <a:pt x="197" y="378"/>
                    </a:lnTo>
                    <a:lnTo>
                      <a:pt x="171" y="396"/>
                    </a:lnTo>
                    <a:lnTo>
                      <a:pt x="161" y="406"/>
                    </a:lnTo>
                    <a:lnTo>
                      <a:pt x="163" y="427"/>
                    </a:lnTo>
                    <a:lnTo>
                      <a:pt x="185" y="445"/>
                    </a:lnTo>
                    <a:lnTo>
                      <a:pt x="215" y="438"/>
                    </a:lnTo>
                    <a:lnTo>
                      <a:pt x="243" y="427"/>
                    </a:lnTo>
                    <a:lnTo>
                      <a:pt x="279" y="383"/>
                    </a:lnTo>
                    <a:lnTo>
                      <a:pt x="257" y="425"/>
                    </a:lnTo>
                    <a:lnTo>
                      <a:pt x="223" y="445"/>
                    </a:lnTo>
                    <a:lnTo>
                      <a:pt x="253" y="448"/>
                    </a:lnTo>
                    <a:lnTo>
                      <a:pt x="330" y="445"/>
                    </a:lnTo>
                    <a:lnTo>
                      <a:pt x="348" y="434"/>
                    </a:lnTo>
                    <a:lnTo>
                      <a:pt x="359" y="417"/>
                    </a:lnTo>
                    <a:lnTo>
                      <a:pt x="356" y="375"/>
                    </a:lnTo>
                    <a:lnTo>
                      <a:pt x="356" y="342"/>
                    </a:lnTo>
                    <a:lnTo>
                      <a:pt x="371" y="290"/>
                    </a:lnTo>
                    <a:lnTo>
                      <a:pt x="398" y="256"/>
                    </a:lnTo>
                    <a:lnTo>
                      <a:pt x="378" y="291"/>
                    </a:lnTo>
                    <a:lnTo>
                      <a:pt x="368" y="328"/>
                    </a:lnTo>
                    <a:lnTo>
                      <a:pt x="366" y="352"/>
                    </a:lnTo>
                    <a:lnTo>
                      <a:pt x="366" y="382"/>
                    </a:lnTo>
                    <a:lnTo>
                      <a:pt x="366" y="403"/>
                    </a:lnTo>
                    <a:lnTo>
                      <a:pt x="366" y="424"/>
                    </a:lnTo>
                    <a:lnTo>
                      <a:pt x="351" y="443"/>
                    </a:lnTo>
                    <a:lnTo>
                      <a:pt x="392" y="443"/>
                    </a:lnTo>
                    <a:lnTo>
                      <a:pt x="430" y="427"/>
                    </a:lnTo>
                    <a:lnTo>
                      <a:pt x="442" y="413"/>
                    </a:lnTo>
                    <a:lnTo>
                      <a:pt x="448" y="373"/>
                    </a:lnTo>
                    <a:lnTo>
                      <a:pt x="444" y="335"/>
                    </a:lnTo>
                    <a:lnTo>
                      <a:pt x="444" y="326"/>
                    </a:lnTo>
                    <a:lnTo>
                      <a:pt x="450" y="305"/>
                    </a:lnTo>
                    <a:lnTo>
                      <a:pt x="450" y="338"/>
                    </a:lnTo>
                    <a:lnTo>
                      <a:pt x="456" y="359"/>
                    </a:lnTo>
                    <a:lnTo>
                      <a:pt x="454" y="387"/>
                    </a:lnTo>
                    <a:lnTo>
                      <a:pt x="450" y="410"/>
                    </a:lnTo>
                    <a:lnTo>
                      <a:pt x="442" y="427"/>
                    </a:lnTo>
                    <a:lnTo>
                      <a:pt x="466" y="411"/>
                    </a:lnTo>
                    <a:lnTo>
                      <a:pt x="484" y="399"/>
                    </a:lnTo>
                    <a:lnTo>
                      <a:pt x="492" y="399"/>
                    </a:lnTo>
                    <a:lnTo>
                      <a:pt x="496" y="380"/>
                    </a:lnTo>
                    <a:lnTo>
                      <a:pt x="476" y="357"/>
                    </a:lnTo>
                    <a:lnTo>
                      <a:pt x="464" y="335"/>
                    </a:lnTo>
                    <a:lnTo>
                      <a:pt x="480" y="352"/>
                    </a:lnTo>
                    <a:lnTo>
                      <a:pt x="487" y="365"/>
                    </a:lnTo>
                    <a:lnTo>
                      <a:pt x="476" y="342"/>
                    </a:lnTo>
                    <a:lnTo>
                      <a:pt x="470" y="314"/>
                    </a:lnTo>
                    <a:lnTo>
                      <a:pt x="468" y="297"/>
                    </a:lnTo>
                    <a:lnTo>
                      <a:pt x="478" y="316"/>
                    </a:lnTo>
                    <a:lnTo>
                      <a:pt x="484" y="350"/>
                    </a:lnTo>
                    <a:lnTo>
                      <a:pt x="484" y="307"/>
                    </a:lnTo>
                    <a:lnTo>
                      <a:pt x="487" y="298"/>
                    </a:lnTo>
                    <a:lnTo>
                      <a:pt x="480" y="279"/>
                    </a:lnTo>
                    <a:lnTo>
                      <a:pt x="468" y="251"/>
                    </a:lnTo>
                    <a:lnTo>
                      <a:pt x="456" y="207"/>
                    </a:lnTo>
                    <a:lnTo>
                      <a:pt x="468" y="230"/>
                    </a:lnTo>
                    <a:lnTo>
                      <a:pt x="482" y="272"/>
                    </a:lnTo>
                    <a:lnTo>
                      <a:pt x="493" y="293"/>
                    </a:lnTo>
                    <a:lnTo>
                      <a:pt x="496" y="265"/>
                    </a:lnTo>
                    <a:lnTo>
                      <a:pt x="487" y="230"/>
                    </a:lnTo>
                    <a:lnTo>
                      <a:pt x="476" y="199"/>
                    </a:lnTo>
                    <a:lnTo>
                      <a:pt x="464" y="171"/>
                    </a:lnTo>
                    <a:lnTo>
                      <a:pt x="452" y="141"/>
                    </a:lnTo>
                    <a:lnTo>
                      <a:pt x="468" y="164"/>
                    </a:lnTo>
                    <a:lnTo>
                      <a:pt x="482" y="190"/>
                    </a:lnTo>
                    <a:lnTo>
                      <a:pt x="486" y="204"/>
                    </a:lnTo>
                    <a:lnTo>
                      <a:pt x="493" y="235"/>
                    </a:lnTo>
                    <a:lnTo>
                      <a:pt x="508" y="258"/>
                    </a:lnTo>
                    <a:lnTo>
                      <a:pt x="540" y="277"/>
                    </a:lnTo>
                    <a:lnTo>
                      <a:pt x="514" y="270"/>
                    </a:lnTo>
                    <a:lnTo>
                      <a:pt x="502" y="263"/>
                    </a:lnTo>
                    <a:lnTo>
                      <a:pt x="498" y="293"/>
                    </a:lnTo>
                    <a:lnTo>
                      <a:pt x="531" y="298"/>
                    </a:lnTo>
                    <a:lnTo>
                      <a:pt x="548" y="307"/>
                    </a:lnTo>
                    <a:lnTo>
                      <a:pt x="573" y="295"/>
                    </a:lnTo>
                    <a:lnTo>
                      <a:pt x="579" y="261"/>
                    </a:lnTo>
                    <a:lnTo>
                      <a:pt x="575" y="244"/>
                    </a:lnTo>
                    <a:lnTo>
                      <a:pt x="573" y="228"/>
                    </a:lnTo>
                    <a:lnTo>
                      <a:pt x="569" y="197"/>
                    </a:lnTo>
                    <a:lnTo>
                      <a:pt x="557" y="157"/>
                    </a:lnTo>
                    <a:lnTo>
                      <a:pt x="549" y="152"/>
                    </a:lnTo>
                    <a:lnTo>
                      <a:pt x="537" y="130"/>
                    </a:lnTo>
                    <a:lnTo>
                      <a:pt x="525" y="113"/>
                    </a:lnTo>
                    <a:lnTo>
                      <a:pt x="512" y="89"/>
                    </a:lnTo>
                    <a:lnTo>
                      <a:pt x="505" y="71"/>
                    </a:lnTo>
                    <a:lnTo>
                      <a:pt x="480" y="54"/>
                    </a:lnTo>
                    <a:lnTo>
                      <a:pt x="452" y="44"/>
                    </a:lnTo>
                    <a:lnTo>
                      <a:pt x="412" y="35"/>
                    </a:lnTo>
                    <a:lnTo>
                      <a:pt x="400" y="24"/>
                    </a:lnTo>
                    <a:lnTo>
                      <a:pt x="377" y="18"/>
                    </a:lnTo>
                    <a:lnTo>
                      <a:pt x="334" y="16"/>
                    </a:lnTo>
                    <a:lnTo>
                      <a:pt x="277" y="18"/>
                    </a:lnTo>
                    <a:lnTo>
                      <a:pt x="377" y="5"/>
                    </a:lnTo>
                    <a:lnTo>
                      <a:pt x="366" y="0"/>
                    </a:lnTo>
                    <a:lnTo>
                      <a:pt x="319" y="2"/>
                    </a:lnTo>
                    <a:lnTo>
                      <a:pt x="281" y="0"/>
                    </a:lnTo>
                    <a:lnTo>
                      <a:pt x="257" y="5"/>
                    </a:lnTo>
                    <a:lnTo>
                      <a:pt x="243" y="12"/>
                    </a:lnTo>
                    <a:lnTo>
                      <a:pt x="225" y="26"/>
                    </a:lnTo>
                    <a:lnTo>
                      <a:pt x="195" y="42"/>
                    </a:lnTo>
                  </a:path>
                </a:pathLst>
              </a:custGeom>
              <a:solidFill>
                <a:srgbClr val="C000C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97" name="Freeform 257"/>
              <p:cNvSpPr>
                <a:spLocks/>
              </p:cNvSpPr>
              <p:nvPr/>
            </p:nvSpPr>
            <p:spPr bwMode="auto">
              <a:xfrm>
                <a:off x="1719" y="1980"/>
                <a:ext cx="52" cy="19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0" y="67"/>
                  </a:cxn>
                  <a:cxn ang="0">
                    <a:pos x="29" y="129"/>
                  </a:cxn>
                  <a:cxn ang="0">
                    <a:pos x="0" y="195"/>
                  </a:cxn>
                  <a:cxn ang="0">
                    <a:pos x="33" y="141"/>
                  </a:cxn>
                  <a:cxn ang="0">
                    <a:pos x="50" y="95"/>
                  </a:cxn>
                  <a:cxn ang="0">
                    <a:pos x="51" y="57"/>
                  </a:cxn>
                  <a:cxn ang="0">
                    <a:pos x="48" y="0"/>
                  </a:cxn>
                </a:cxnLst>
                <a:rect l="0" t="0" r="r" b="b"/>
                <a:pathLst>
                  <a:path w="52" h="196">
                    <a:moveTo>
                      <a:pt x="48" y="0"/>
                    </a:moveTo>
                    <a:lnTo>
                      <a:pt x="40" y="67"/>
                    </a:lnTo>
                    <a:lnTo>
                      <a:pt x="29" y="129"/>
                    </a:lnTo>
                    <a:lnTo>
                      <a:pt x="0" y="195"/>
                    </a:lnTo>
                    <a:lnTo>
                      <a:pt x="33" y="141"/>
                    </a:lnTo>
                    <a:lnTo>
                      <a:pt x="50" y="95"/>
                    </a:lnTo>
                    <a:lnTo>
                      <a:pt x="51" y="57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98" name="Freeform 258"/>
              <p:cNvSpPr>
                <a:spLocks/>
              </p:cNvSpPr>
              <p:nvPr/>
            </p:nvSpPr>
            <p:spPr bwMode="auto">
              <a:xfrm>
                <a:off x="1624" y="1948"/>
                <a:ext cx="69" cy="226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0" y="54"/>
                  </a:cxn>
                  <a:cxn ang="0">
                    <a:pos x="45" y="128"/>
                  </a:cxn>
                  <a:cxn ang="0">
                    <a:pos x="30" y="177"/>
                  </a:cxn>
                  <a:cxn ang="0">
                    <a:pos x="0" y="225"/>
                  </a:cxn>
                  <a:cxn ang="0">
                    <a:pos x="43" y="164"/>
                  </a:cxn>
                  <a:cxn ang="0">
                    <a:pos x="59" y="116"/>
                  </a:cxn>
                  <a:cxn ang="0">
                    <a:pos x="62" y="87"/>
                  </a:cxn>
                  <a:cxn ang="0">
                    <a:pos x="68" y="0"/>
                  </a:cxn>
                </a:cxnLst>
                <a:rect l="0" t="0" r="r" b="b"/>
                <a:pathLst>
                  <a:path w="69" h="226">
                    <a:moveTo>
                      <a:pt x="68" y="0"/>
                    </a:moveTo>
                    <a:lnTo>
                      <a:pt x="60" y="54"/>
                    </a:lnTo>
                    <a:lnTo>
                      <a:pt x="45" y="128"/>
                    </a:lnTo>
                    <a:lnTo>
                      <a:pt x="30" y="177"/>
                    </a:lnTo>
                    <a:lnTo>
                      <a:pt x="0" y="225"/>
                    </a:lnTo>
                    <a:lnTo>
                      <a:pt x="43" y="164"/>
                    </a:lnTo>
                    <a:lnTo>
                      <a:pt x="59" y="116"/>
                    </a:lnTo>
                    <a:lnTo>
                      <a:pt x="62" y="87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99" name="Freeform 259"/>
              <p:cNvSpPr>
                <a:spLocks/>
              </p:cNvSpPr>
              <p:nvPr/>
            </p:nvSpPr>
            <p:spPr bwMode="auto">
              <a:xfrm>
                <a:off x="1526" y="2152"/>
                <a:ext cx="23" cy="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0" y="35"/>
                  </a:cxn>
                  <a:cxn ang="0">
                    <a:pos x="10" y="73"/>
                  </a:cxn>
                  <a:cxn ang="0">
                    <a:pos x="0" y="86"/>
                  </a:cxn>
                  <a:cxn ang="0">
                    <a:pos x="10" y="52"/>
                  </a:cxn>
                  <a:cxn ang="0">
                    <a:pos x="22" y="0"/>
                  </a:cxn>
                </a:cxnLst>
                <a:rect l="0" t="0" r="r" b="b"/>
                <a:pathLst>
                  <a:path w="23" h="87">
                    <a:moveTo>
                      <a:pt x="22" y="0"/>
                    </a:moveTo>
                    <a:lnTo>
                      <a:pt x="20" y="35"/>
                    </a:lnTo>
                    <a:lnTo>
                      <a:pt x="10" y="73"/>
                    </a:lnTo>
                    <a:lnTo>
                      <a:pt x="0" y="86"/>
                    </a:lnTo>
                    <a:lnTo>
                      <a:pt x="10" y="52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0" name="Freeform 260"/>
              <p:cNvSpPr>
                <a:spLocks/>
              </p:cNvSpPr>
              <p:nvPr/>
            </p:nvSpPr>
            <p:spPr bwMode="auto">
              <a:xfrm>
                <a:off x="1498" y="2054"/>
                <a:ext cx="19" cy="15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1" y="48"/>
                  </a:cxn>
                  <a:cxn ang="0">
                    <a:pos x="5" y="98"/>
                  </a:cxn>
                  <a:cxn ang="0">
                    <a:pos x="5" y="123"/>
                  </a:cxn>
                  <a:cxn ang="0">
                    <a:pos x="7" y="156"/>
                  </a:cxn>
                  <a:cxn ang="0">
                    <a:pos x="0" y="118"/>
                  </a:cxn>
                  <a:cxn ang="0">
                    <a:pos x="0" y="82"/>
                  </a:cxn>
                  <a:cxn ang="0">
                    <a:pos x="7" y="55"/>
                  </a:cxn>
                  <a:cxn ang="0">
                    <a:pos x="18" y="0"/>
                  </a:cxn>
                </a:cxnLst>
                <a:rect l="0" t="0" r="r" b="b"/>
                <a:pathLst>
                  <a:path w="19" h="157">
                    <a:moveTo>
                      <a:pt x="18" y="0"/>
                    </a:moveTo>
                    <a:lnTo>
                      <a:pt x="11" y="48"/>
                    </a:lnTo>
                    <a:lnTo>
                      <a:pt x="5" y="98"/>
                    </a:lnTo>
                    <a:lnTo>
                      <a:pt x="5" y="123"/>
                    </a:lnTo>
                    <a:lnTo>
                      <a:pt x="7" y="156"/>
                    </a:lnTo>
                    <a:lnTo>
                      <a:pt x="0" y="118"/>
                    </a:lnTo>
                    <a:lnTo>
                      <a:pt x="0" y="82"/>
                    </a:lnTo>
                    <a:lnTo>
                      <a:pt x="7" y="55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1" name="Freeform 261"/>
              <p:cNvSpPr>
                <a:spLocks/>
              </p:cNvSpPr>
              <p:nvPr/>
            </p:nvSpPr>
            <p:spPr bwMode="auto">
              <a:xfrm>
                <a:off x="1596" y="1958"/>
                <a:ext cx="13" cy="10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31"/>
                  </a:cxn>
                  <a:cxn ang="0">
                    <a:pos x="0" y="60"/>
                  </a:cxn>
                  <a:cxn ang="0">
                    <a:pos x="0" y="104"/>
                  </a:cxn>
                  <a:cxn ang="0">
                    <a:pos x="6" y="55"/>
                  </a:cxn>
                  <a:cxn ang="0">
                    <a:pos x="10" y="32"/>
                  </a:cxn>
                  <a:cxn ang="0">
                    <a:pos x="12" y="0"/>
                  </a:cxn>
                </a:cxnLst>
                <a:rect l="0" t="0" r="r" b="b"/>
                <a:pathLst>
                  <a:path w="13" h="105">
                    <a:moveTo>
                      <a:pt x="12" y="0"/>
                    </a:moveTo>
                    <a:lnTo>
                      <a:pt x="4" y="31"/>
                    </a:lnTo>
                    <a:lnTo>
                      <a:pt x="0" y="60"/>
                    </a:lnTo>
                    <a:lnTo>
                      <a:pt x="0" y="104"/>
                    </a:lnTo>
                    <a:lnTo>
                      <a:pt x="6" y="55"/>
                    </a:lnTo>
                    <a:lnTo>
                      <a:pt x="10" y="3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2" name="Freeform 262"/>
              <p:cNvSpPr>
                <a:spLocks/>
              </p:cNvSpPr>
              <p:nvPr/>
            </p:nvSpPr>
            <p:spPr bwMode="auto">
              <a:xfrm>
                <a:off x="1615" y="2011"/>
                <a:ext cx="26" cy="117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3" y="69"/>
                  </a:cxn>
                  <a:cxn ang="0">
                    <a:pos x="21" y="34"/>
                  </a:cxn>
                  <a:cxn ang="0">
                    <a:pos x="25" y="0"/>
                  </a:cxn>
                  <a:cxn ang="0">
                    <a:pos x="25" y="54"/>
                  </a:cxn>
                  <a:cxn ang="0">
                    <a:pos x="16" y="89"/>
                  </a:cxn>
                  <a:cxn ang="0">
                    <a:pos x="0" y="116"/>
                  </a:cxn>
                </a:cxnLst>
                <a:rect l="0" t="0" r="r" b="b"/>
                <a:pathLst>
                  <a:path w="26" h="117">
                    <a:moveTo>
                      <a:pt x="0" y="116"/>
                    </a:moveTo>
                    <a:lnTo>
                      <a:pt x="13" y="69"/>
                    </a:lnTo>
                    <a:lnTo>
                      <a:pt x="21" y="34"/>
                    </a:lnTo>
                    <a:lnTo>
                      <a:pt x="25" y="0"/>
                    </a:lnTo>
                    <a:lnTo>
                      <a:pt x="25" y="54"/>
                    </a:lnTo>
                    <a:lnTo>
                      <a:pt x="16" y="89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3" name="Freeform 263"/>
              <p:cNvSpPr>
                <a:spLocks/>
              </p:cNvSpPr>
              <p:nvPr/>
            </p:nvSpPr>
            <p:spPr bwMode="auto">
              <a:xfrm>
                <a:off x="1608" y="2138"/>
                <a:ext cx="69" cy="101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51" y="24"/>
                  </a:cxn>
                  <a:cxn ang="0">
                    <a:pos x="30" y="46"/>
                  </a:cxn>
                  <a:cxn ang="0">
                    <a:pos x="12" y="73"/>
                  </a:cxn>
                  <a:cxn ang="0">
                    <a:pos x="0" y="100"/>
                  </a:cxn>
                  <a:cxn ang="0">
                    <a:pos x="25" y="66"/>
                  </a:cxn>
                  <a:cxn ang="0">
                    <a:pos x="49" y="37"/>
                  </a:cxn>
                  <a:cxn ang="0">
                    <a:pos x="68" y="0"/>
                  </a:cxn>
                </a:cxnLst>
                <a:rect l="0" t="0" r="r" b="b"/>
                <a:pathLst>
                  <a:path w="69" h="101">
                    <a:moveTo>
                      <a:pt x="68" y="0"/>
                    </a:moveTo>
                    <a:lnTo>
                      <a:pt x="51" y="24"/>
                    </a:lnTo>
                    <a:lnTo>
                      <a:pt x="30" y="46"/>
                    </a:lnTo>
                    <a:lnTo>
                      <a:pt x="12" y="73"/>
                    </a:lnTo>
                    <a:lnTo>
                      <a:pt x="0" y="100"/>
                    </a:lnTo>
                    <a:lnTo>
                      <a:pt x="25" y="66"/>
                    </a:lnTo>
                    <a:lnTo>
                      <a:pt x="49" y="37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4" name="Freeform 264"/>
              <p:cNvSpPr>
                <a:spLocks/>
              </p:cNvSpPr>
              <p:nvPr/>
            </p:nvSpPr>
            <p:spPr bwMode="auto">
              <a:xfrm>
                <a:off x="1755" y="2043"/>
                <a:ext cx="89" cy="247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24" y="183"/>
                  </a:cxn>
                  <a:cxn ang="0">
                    <a:pos x="36" y="135"/>
                  </a:cxn>
                  <a:cxn ang="0">
                    <a:pos x="61" y="97"/>
                  </a:cxn>
                  <a:cxn ang="0">
                    <a:pos x="88" y="34"/>
                  </a:cxn>
                  <a:cxn ang="0">
                    <a:pos x="88" y="0"/>
                  </a:cxn>
                  <a:cxn ang="0">
                    <a:pos x="54" y="85"/>
                  </a:cxn>
                  <a:cxn ang="0">
                    <a:pos x="26" y="139"/>
                  </a:cxn>
                  <a:cxn ang="0">
                    <a:pos x="23" y="180"/>
                  </a:cxn>
                  <a:cxn ang="0">
                    <a:pos x="0" y="246"/>
                  </a:cxn>
                </a:cxnLst>
                <a:rect l="0" t="0" r="r" b="b"/>
                <a:pathLst>
                  <a:path w="89" h="247">
                    <a:moveTo>
                      <a:pt x="0" y="246"/>
                    </a:moveTo>
                    <a:lnTo>
                      <a:pt x="24" y="183"/>
                    </a:lnTo>
                    <a:lnTo>
                      <a:pt x="36" y="135"/>
                    </a:lnTo>
                    <a:lnTo>
                      <a:pt x="61" y="97"/>
                    </a:lnTo>
                    <a:lnTo>
                      <a:pt x="88" y="34"/>
                    </a:lnTo>
                    <a:lnTo>
                      <a:pt x="88" y="0"/>
                    </a:lnTo>
                    <a:lnTo>
                      <a:pt x="54" y="85"/>
                    </a:lnTo>
                    <a:lnTo>
                      <a:pt x="26" y="139"/>
                    </a:lnTo>
                    <a:lnTo>
                      <a:pt x="23" y="180"/>
                    </a:lnTo>
                    <a:lnTo>
                      <a:pt x="0" y="246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5" name="Freeform 265"/>
              <p:cNvSpPr>
                <a:spLocks/>
              </p:cNvSpPr>
              <p:nvPr/>
            </p:nvSpPr>
            <p:spPr bwMode="auto">
              <a:xfrm>
                <a:off x="1911" y="1994"/>
                <a:ext cx="14" cy="10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51"/>
                  </a:cxn>
                  <a:cxn ang="0">
                    <a:pos x="12" y="83"/>
                  </a:cxn>
                  <a:cxn ang="0">
                    <a:pos x="13" y="103"/>
                  </a:cxn>
                  <a:cxn ang="0">
                    <a:pos x="4" y="70"/>
                  </a:cxn>
                  <a:cxn ang="0">
                    <a:pos x="0" y="42"/>
                  </a:cxn>
                  <a:cxn ang="0">
                    <a:pos x="4" y="0"/>
                  </a:cxn>
                </a:cxnLst>
                <a:rect l="0" t="0" r="r" b="b"/>
                <a:pathLst>
                  <a:path w="14" h="104">
                    <a:moveTo>
                      <a:pt x="4" y="0"/>
                    </a:moveTo>
                    <a:lnTo>
                      <a:pt x="6" y="51"/>
                    </a:lnTo>
                    <a:lnTo>
                      <a:pt x="12" y="83"/>
                    </a:lnTo>
                    <a:lnTo>
                      <a:pt x="13" y="103"/>
                    </a:lnTo>
                    <a:lnTo>
                      <a:pt x="4" y="70"/>
                    </a:lnTo>
                    <a:lnTo>
                      <a:pt x="0" y="4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6" name="Freeform 266"/>
              <p:cNvSpPr>
                <a:spLocks/>
              </p:cNvSpPr>
              <p:nvPr/>
            </p:nvSpPr>
            <p:spPr bwMode="auto">
              <a:xfrm>
                <a:off x="1933" y="1988"/>
                <a:ext cx="35" cy="1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51"/>
                  </a:cxn>
                  <a:cxn ang="0">
                    <a:pos x="18" y="87"/>
                  </a:cxn>
                  <a:cxn ang="0">
                    <a:pos x="34" y="130"/>
                  </a:cxn>
                  <a:cxn ang="0">
                    <a:pos x="18" y="63"/>
                  </a:cxn>
                  <a:cxn ang="0">
                    <a:pos x="0" y="0"/>
                  </a:cxn>
                </a:cxnLst>
                <a:rect l="0" t="0" r="r" b="b"/>
                <a:pathLst>
                  <a:path w="35" h="131">
                    <a:moveTo>
                      <a:pt x="0" y="0"/>
                    </a:moveTo>
                    <a:lnTo>
                      <a:pt x="7" y="51"/>
                    </a:lnTo>
                    <a:lnTo>
                      <a:pt x="18" y="87"/>
                    </a:lnTo>
                    <a:lnTo>
                      <a:pt x="34" y="130"/>
                    </a:lnTo>
                    <a:lnTo>
                      <a:pt x="18" y="6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7" name="Freeform 267"/>
              <p:cNvSpPr>
                <a:spLocks/>
              </p:cNvSpPr>
              <p:nvPr/>
            </p:nvSpPr>
            <p:spPr bwMode="auto">
              <a:xfrm>
                <a:off x="1937" y="2133"/>
                <a:ext cx="3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7"/>
                  </a:cxn>
                  <a:cxn ang="0">
                    <a:pos x="32" y="14"/>
                  </a:cxn>
                  <a:cxn ang="0">
                    <a:pos x="21" y="6"/>
                  </a:cxn>
                  <a:cxn ang="0">
                    <a:pos x="0" y="0"/>
                  </a:cxn>
                </a:cxnLst>
                <a:rect l="0" t="0" r="r" b="b"/>
                <a:pathLst>
                  <a:path w="33" h="18">
                    <a:moveTo>
                      <a:pt x="0" y="0"/>
                    </a:moveTo>
                    <a:lnTo>
                      <a:pt x="20" y="17"/>
                    </a:lnTo>
                    <a:lnTo>
                      <a:pt x="32" y="14"/>
                    </a:lnTo>
                    <a:lnTo>
                      <a:pt x="21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8" name="Freeform 268"/>
              <p:cNvSpPr>
                <a:spLocks/>
              </p:cNvSpPr>
              <p:nvPr/>
            </p:nvSpPr>
            <p:spPr bwMode="auto">
              <a:xfrm>
                <a:off x="1809" y="1932"/>
                <a:ext cx="17" cy="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47"/>
                  </a:cxn>
                  <a:cxn ang="0">
                    <a:pos x="7" y="80"/>
                  </a:cxn>
                  <a:cxn ang="0">
                    <a:pos x="0" y="112"/>
                  </a:cxn>
                  <a:cxn ang="0">
                    <a:pos x="14" y="63"/>
                  </a:cxn>
                  <a:cxn ang="0">
                    <a:pos x="16" y="35"/>
                  </a:cxn>
                  <a:cxn ang="0">
                    <a:pos x="8" y="0"/>
                  </a:cxn>
                </a:cxnLst>
                <a:rect l="0" t="0" r="r" b="b"/>
                <a:pathLst>
                  <a:path w="17" h="113">
                    <a:moveTo>
                      <a:pt x="8" y="0"/>
                    </a:moveTo>
                    <a:lnTo>
                      <a:pt x="9" y="47"/>
                    </a:lnTo>
                    <a:lnTo>
                      <a:pt x="7" y="80"/>
                    </a:lnTo>
                    <a:lnTo>
                      <a:pt x="0" y="112"/>
                    </a:lnTo>
                    <a:lnTo>
                      <a:pt x="14" y="63"/>
                    </a:lnTo>
                    <a:lnTo>
                      <a:pt x="16" y="3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36555" name="Group 327"/>
          <p:cNvGrpSpPr>
            <a:grpSpLocks/>
          </p:cNvGrpSpPr>
          <p:nvPr/>
        </p:nvGrpSpPr>
        <p:grpSpPr bwMode="auto">
          <a:xfrm>
            <a:off x="3105150" y="3295650"/>
            <a:ext cx="1047750" cy="2549525"/>
            <a:chOff x="1956" y="2076"/>
            <a:chExt cx="660" cy="1606"/>
          </a:xfrm>
        </p:grpSpPr>
        <p:grpSp>
          <p:nvGrpSpPr>
            <p:cNvPr id="236556" name="Group 275"/>
            <p:cNvGrpSpPr>
              <a:grpSpLocks/>
            </p:cNvGrpSpPr>
            <p:nvPr/>
          </p:nvGrpSpPr>
          <p:grpSpPr bwMode="auto">
            <a:xfrm>
              <a:off x="2319" y="3512"/>
              <a:ext cx="118" cy="142"/>
              <a:chOff x="2319" y="3512"/>
              <a:chExt cx="118" cy="142"/>
            </a:xfrm>
          </p:grpSpPr>
          <p:sp>
            <p:nvSpPr>
              <p:cNvPr id="36111" name="Freeform 271"/>
              <p:cNvSpPr>
                <a:spLocks/>
              </p:cNvSpPr>
              <p:nvPr/>
            </p:nvSpPr>
            <p:spPr bwMode="auto">
              <a:xfrm>
                <a:off x="2319" y="3548"/>
                <a:ext cx="118" cy="106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8" y="41"/>
                  </a:cxn>
                  <a:cxn ang="0">
                    <a:pos x="0" y="59"/>
                  </a:cxn>
                  <a:cxn ang="0">
                    <a:pos x="8" y="78"/>
                  </a:cxn>
                  <a:cxn ang="0">
                    <a:pos x="8" y="91"/>
                  </a:cxn>
                  <a:cxn ang="0">
                    <a:pos x="17" y="100"/>
                  </a:cxn>
                  <a:cxn ang="0">
                    <a:pos x="44" y="103"/>
                  </a:cxn>
                  <a:cxn ang="0">
                    <a:pos x="65" y="105"/>
                  </a:cxn>
                  <a:cxn ang="0">
                    <a:pos x="88" y="101"/>
                  </a:cxn>
                  <a:cxn ang="0">
                    <a:pos x="105" y="91"/>
                  </a:cxn>
                  <a:cxn ang="0">
                    <a:pos x="108" y="78"/>
                  </a:cxn>
                  <a:cxn ang="0">
                    <a:pos x="117" y="60"/>
                  </a:cxn>
                  <a:cxn ang="0">
                    <a:pos x="110" y="39"/>
                  </a:cxn>
                  <a:cxn ang="0">
                    <a:pos x="101" y="0"/>
                  </a:cxn>
                  <a:cxn ang="0">
                    <a:pos x="13" y="5"/>
                  </a:cxn>
                </a:cxnLst>
                <a:rect l="0" t="0" r="r" b="b"/>
                <a:pathLst>
                  <a:path w="118" h="106">
                    <a:moveTo>
                      <a:pt x="13" y="5"/>
                    </a:moveTo>
                    <a:lnTo>
                      <a:pt x="8" y="41"/>
                    </a:lnTo>
                    <a:lnTo>
                      <a:pt x="0" y="59"/>
                    </a:lnTo>
                    <a:lnTo>
                      <a:pt x="8" y="78"/>
                    </a:lnTo>
                    <a:lnTo>
                      <a:pt x="8" y="91"/>
                    </a:lnTo>
                    <a:lnTo>
                      <a:pt x="17" y="100"/>
                    </a:lnTo>
                    <a:lnTo>
                      <a:pt x="44" y="103"/>
                    </a:lnTo>
                    <a:lnTo>
                      <a:pt x="65" y="105"/>
                    </a:lnTo>
                    <a:lnTo>
                      <a:pt x="88" y="101"/>
                    </a:lnTo>
                    <a:lnTo>
                      <a:pt x="105" y="91"/>
                    </a:lnTo>
                    <a:lnTo>
                      <a:pt x="108" y="78"/>
                    </a:lnTo>
                    <a:lnTo>
                      <a:pt x="117" y="60"/>
                    </a:lnTo>
                    <a:lnTo>
                      <a:pt x="110" y="39"/>
                    </a:lnTo>
                    <a:lnTo>
                      <a:pt x="101" y="0"/>
                    </a:lnTo>
                    <a:lnTo>
                      <a:pt x="13" y="5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12" name="Freeform 272"/>
              <p:cNvSpPr>
                <a:spLocks/>
              </p:cNvSpPr>
              <p:nvPr/>
            </p:nvSpPr>
            <p:spPr bwMode="auto">
              <a:xfrm>
                <a:off x="2351" y="3512"/>
                <a:ext cx="85" cy="38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57" y="18"/>
                  </a:cxn>
                  <a:cxn ang="0">
                    <a:pos x="27" y="31"/>
                  </a:cxn>
                  <a:cxn ang="0">
                    <a:pos x="0" y="32"/>
                  </a:cxn>
                  <a:cxn ang="0">
                    <a:pos x="33" y="37"/>
                  </a:cxn>
                  <a:cxn ang="0">
                    <a:pos x="57" y="32"/>
                  </a:cxn>
                  <a:cxn ang="0">
                    <a:pos x="84" y="0"/>
                  </a:cxn>
                </a:cxnLst>
                <a:rect l="0" t="0" r="r" b="b"/>
                <a:pathLst>
                  <a:path w="85" h="38">
                    <a:moveTo>
                      <a:pt x="84" y="0"/>
                    </a:moveTo>
                    <a:lnTo>
                      <a:pt x="57" y="18"/>
                    </a:lnTo>
                    <a:lnTo>
                      <a:pt x="27" y="31"/>
                    </a:lnTo>
                    <a:lnTo>
                      <a:pt x="0" y="32"/>
                    </a:lnTo>
                    <a:lnTo>
                      <a:pt x="33" y="37"/>
                    </a:lnTo>
                    <a:lnTo>
                      <a:pt x="57" y="32"/>
                    </a:lnTo>
                    <a:lnTo>
                      <a:pt x="84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13" name="Freeform 273"/>
              <p:cNvSpPr>
                <a:spLocks/>
              </p:cNvSpPr>
              <p:nvPr/>
            </p:nvSpPr>
            <p:spPr bwMode="auto">
              <a:xfrm>
                <a:off x="2333" y="3628"/>
                <a:ext cx="87" cy="1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0"/>
                  </a:cxn>
                  <a:cxn ang="0">
                    <a:pos x="26" y="4"/>
                  </a:cxn>
                  <a:cxn ang="0">
                    <a:pos x="54" y="4"/>
                  </a:cxn>
                  <a:cxn ang="0">
                    <a:pos x="86" y="0"/>
                  </a:cxn>
                  <a:cxn ang="0">
                    <a:pos x="83" y="5"/>
                  </a:cxn>
                  <a:cxn ang="0">
                    <a:pos x="67" y="12"/>
                  </a:cxn>
                  <a:cxn ang="0">
                    <a:pos x="48" y="14"/>
                  </a:cxn>
                  <a:cxn ang="0">
                    <a:pos x="33" y="13"/>
                  </a:cxn>
                  <a:cxn ang="0">
                    <a:pos x="17" y="12"/>
                  </a:cxn>
                  <a:cxn ang="0">
                    <a:pos x="0" y="7"/>
                  </a:cxn>
                </a:cxnLst>
                <a:rect l="0" t="0" r="r" b="b"/>
                <a:pathLst>
                  <a:path w="87" h="15">
                    <a:moveTo>
                      <a:pt x="0" y="7"/>
                    </a:moveTo>
                    <a:lnTo>
                      <a:pt x="1" y="0"/>
                    </a:lnTo>
                    <a:lnTo>
                      <a:pt x="26" y="4"/>
                    </a:lnTo>
                    <a:lnTo>
                      <a:pt x="54" y="4"/>
                    </a:lnTo>
                    <a:lnTo>
                      <a:pt x="86" y="0"/>
                    </a:lnTo>
                    <a:lnTo>
                      <a:pt x="83" y="5"/>
                    </a:lnTo>
                    <a:lnTo>
                      <a:pt x="67" y="12"/>
                    </a:lnTo>
                    <a:lnTo>
                      <a:pt x="48" y="14"/>
                    </a:lnTo>
                    <a:lnTo>
                      <a:pt x="33" y="13"/>
                    </a:lnTo>
                    <a:lnTo>
                      <a:pt x="17" y="12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14" name="Freeform 274"/>
              <p:cNvSpPr>
                <a:spLocks/>
              </p:cNvSpPr>
              <p:nvPr/>
            </p:nvSpPr>
            <p:spPr bwMode="auto">
              <a:xfrm>
                <a:off x="2338" y="3585"/>
                <a:ext cx="87" cy="42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0" y="41"/>
                  </a:cxn>
                  <a:cxn ang="0">
                    <a:pos x="62" y="40"/>
                  </a:cxn>
                  <a:cxn ang="0">
                    <a:pos x="80" y="34"/>
                  </a:cxn>
                  <a:cxn ang="0">
                    <a:pos x="86" y="27"/>
                  </a:cxn>
                  <a:cxn ang="0">
                    <a:pos x="83" y="13"/>
                  </a:cxn>
                  <a:cxn ang="0">
                    <a:pos x="74" y="1"/>
                  </a:cxn>
                  <a:cxn ang="0">
                    <a:pos x="64" y="3"/>
                  </a:cxn>
                  <a:cxn ang="0">
                    <a:pos x="39" y="3"/>
                  </a:cxn>
                  <a:cxn ang="0">
                    <a:pos x="10" y="0"/>
                  </a:cxn>
                  <a:cxn ang="0">
                    <a:pos x="2" y="8"/>
                  </a:cxn>
                  <a:cxn ang="0">
                    <a:pos x="0" y="34"/>
                  </a:cxn>
                </a:cxnLst>
                <a:rect l="0" t="0" r="r" b="b"/>
                <a:pathLst>
                  <a:path w="87" h="42">
                    <a:moveTo>
                      <a:pt x="0" y="34"/>
                    </a:moveTo>
                    <a:lnTo>
                      <a:pt x="30" y="41"/>
                    </a:lnTo>
                    <a:lnTo>
                      <a:pt x="62" y="40"/>
                    </a:lnTo>
                    <a:lnTo>
                      <a:pt x="80" y="34"/>
                    </a:lnTo>
                    <a:lnTo>
                      <a:pt x="86" y="27"/>
                    </a:lnTo>
                    <a:lnTo>
                      <a:pt x="83" y="13"/>
                    </a:lnTo>
                    <a:lnTo>
                      <a:pt x="74" y="1"/>
                    </a:lnTo>
                    <a:lnTo>
                      <a:pt x="64" y="3"/>
                    </a:lnTo>
                    <a:lnTo>
                      <a:pt x="39" y="3"/>
                    </a:lnTo>
                    <a:lnTo>
                      <a:pt x="10" y="0"/>
                    </a:lnTo>
                    <a:lnTo>
                      <a:pt x="2" y="8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6557" name="Group 282"/>
            <p:cNvGrpSpPr>
              <a:grpSpLocks/>
            </p:cNvGrpSpPr>
            <p:nvPr/>
          </p:nvGrpSpPr>
          <p:grpSpPr bwMode="auto">
            <a:xfrm>
              <a:off x="2042" y="3560"/>
              <a:ext cx="235" cy="122"/>
              <a:chOff x="2042" y="3560"/>
              <a:chExt cx="235" cy="122"/>
            </a:xfrm>
          </p:grpSpPr>
          <p:sp>
            <p:nvSpPr>
              <p:cNvPr id="36116" name="Freeform 276"/>
              <p:cNvSpPr>
                <a:spLocks/>
              </p:cNvSpPr>
              <p:nvPr/>
            </p:nvSpPr>
            <p:spPr bwMode="auto">
              <a:xfrm>
                <a:off x="2042" y="3560"/>
                <a:ext cx="235" cy="122"/>
              </a:xfrm>
              <a:custGeom>
                <a:avLst/>
                <a:gdLst/>
                <a:ahLst/>
                <a:cxnLst>
                  <a:cxn ang="0">
                    <a:pos x="212" y="16"/>
                  </a:cxn>
                  <a:cxn ang="0">
                    <a:pos x="232" y="67"/>
                  </a:cxn>
                  <a:cxn ang="0">
                    <a:pos x="232" y="88"/>
                  </a:cxn>
                  <a:cxn ang="0">
                    <a:pos x="234" y="104"/>
                  </a:cxn>
                  <a:cxn ang="0">
                    <a:pos x="213" y="116"/>
                  </a:cxn>
                  <a:cxn ang="0">
                    <a:pos x="194" y="118"/>
                  </a:cxn>
                  <a:cxn ang="0">
                    <a:pos x="161" y="121"/>
                  </a:cxn>
                  <a:cxn ang="0">
                    <a:pos x="128" y="118"/>
                  </a:cxn>
                  <a:cxn ang="0">
                    <a:pos x="114" y="105"/>
                  </a:cxn>
                  <a:cxn ang="0">
                    <a:pos x="99" y="95"/>
                  </a:cxn>
                  <a:cxn ang="0">
                    <a:pos x="55" y="85"/>
                  </a:cxn>
                  <a:cxn ang="0">
                    <a:pos x="33" y="80"/>
                  </a:cxn>
                  <a:cxn ang="0">
                    <a:pos x="17" y="70"/>
                  </a:cxn>
                  <a:cxn ang="0">
                    <a:pos x="0" y="55"/>
                  </a:cxn>
                  <a:cxn ang="0">
                    <a:pos x="4" y="37"/>
                  </a:cxn>
                  <a:cxn ang="0">
                    <a:pos x="17" y="28"/>
                  </a:cxn>
                  <a:cxn ang="0">
                    <a:pos x="35" y="25"/>
                  </a:cxn>
                  <a:cxn ang="0">
                    <a:pos x="86" y="23"/>
                  </a:cxn>
                  <a:cxn ang="0">
                    <a:pos x="126" y="0"/>
                  </a:cxn>
                  <a:cxn ang="0">
                    <a:pos x="187" y="9"/>
                  </a:cxn>
                  <a:cxn ang="0">
                    <a:pos x="212" y="16"/>
                  </a:cxn>
                </a:cxnLst>
                <a:rect l="0" t="0" r="r" b="b"/>
                <a:pathLst>
                  <a:path w="235" h="122">
                    <a:moveTo>
                      <a:pt x="212" y="16"/>
                    </a:moveTo>
                    <a:lnTo>
                      <a:pt x="232" y="67"/>
                    </a:lnTo>
                    <a:lnTo>
                      <a:pt x="232" y="88"/>
                    </a:lnTo>
                    <a:lnTo>
                      <a:pt x="234" y="104"/>
                    </a:lnTo>
                    <a:lnTo>
                      <a:pt x="213" y="116"/>
                    </a:lnTo>
                    <a:lnTo>
                      <a:pt x="194" y="118"/>
                    </a:lnTo>
                    <a:lnTo>
                      <a:pt x="161" y="121"/>
                    </a:lnTo>
                    <a:lnTo>
                      <a:pt x="128" y="118"/>
                    </a:lnTo>
                    <a:lnTo>
                      <a:pt x="114" y="105"/>
                    </a:lnTo>
                    <a:lnTo>
                      <a:pt x="99" y="95"/>
                    </a:lnTo>
                    <a:lnTo>
                      <a:pt x="55" y="85"/>
                    </a:lnTo>
                    <a:lnTo>
                      <a:pt x="33" y="80"/>
                    </a:lnTo>
                    <a:lnTo>
                      <a:pt x="17" y="70"/>
                    </a:lnTo>
                    <a:lnTo>
                      <a:pt x="0" y="55"/>
                    </a:lnTo>
                    <a:lnTo>
                      <a:pt x="4" y="37"/>
                    </a:lnTo>
                    <a:lnTo>
                      <a:pt x="17" y="28"/>
                    </a:lnTo>
                    <a:lnTo>
                      <a:pt x="35" y="25"/>
                    </a:lnTo>
                    <a:lnTo>
                      <a:pt x="86" y="23"/>
                    </a:lnTo>
                    <a:lnTo>
                      <a:pt x="126" y="0"/>
                    </a:lnTo>
                    <a:lnTo>
                      <a:pt x="187" y="9"/>
                    </a:lnTo>
                    <a:lnTo>
                      <a:pt x="212" y="16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17" name="Freeform 277"/>
              <p:cNvSpPr>
                <a:spLocks/>
              </p:cNvSpPr>
              <p:nvPr/>
            </p:nvSpPr>
            <p:spPr bwMode="auto">
              <a:xfrm>
                <a:off x="2055" y="3591"/>
                <a:ext cx="37" cy="16"/>
              </a:xfrm>
              <a:custGeom>
                <a:avLst/>
                <a:gdLst/>
                <a:ahLst/>
                <a:cxnLst>
                  <a:cxn ang="0">
                    <a:pos x="36" y="1"/>
                  </a:cxn>
                  <a:cxn ang="0">
                    <a:pos x="25" y="7"/>
                  </a:cxn>
                  <a:cxn ang="0">
                    <a:pos x="19" y="15"/>
                  </a:cxn>
                  <a:cxn ang="0">
                    <a:pos x="0" y="7"/>
                  </a:cxn>
                  <a:cxn ang="0">
                    <a:pos x="6" y="3"/>
                  </a:cxn>
                  <a:cxn ang="0">
                    <a:pos x="16" y="0"/>
                  </a:cxn>
                  <a:cxn ang="0">
                    <a:pos x="36" y="1"/>
                  </a:cxn>
                </a:cxnLst>
                <a:rect l="0" t="0" r="r" b="b"/>
                <a:pathLst>
                  <a:path w="37" h="16">
                    <a:moveTo>
                      <a:pt x="36" y="1"/>
                    </a:moveTo>
                    <a:lnTo>
                      <a:pt x="25" y="7"/>
                    </a:lnTo>
                    <a:lnTo>
                      <a:pt x="19" y="15"/>
                    </a:lnTo>
                    <a:lnTo>
                      <a:pt x="0" y="7"/>
                    </a:lnTo>
                    <a:lnTo>
                      <a:pt x="6" y="3"/>
                    </a:lnTo>
                    <a:lnTo>
                      <a:pt x="16" y="0"/>
                    </a:lnTo>
                    <a:lnTo>
                      <a:pt x="36" y="1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18" name="Freeform 278"/>
              <p:cNvSpPr>
                <a:spLocks/>
              </p:cNvSpPr>
              <p:nvPr/>
            </p:nvSpPr>
            <p:spPr bwMode="auto">
              <a:xfrm>
                <a:off x="2050" y="3604"/>
                <a:ext cx="212" cy="6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4" y="10"/>
                  </a:cxn>
                  <a:cxn ang="0">
                    <a:pos x="42" y="17"/>
                  </a:cxn>
                  <a:cxn ang="0">
                    <a:pos x="61" y="21"/>
                  </a:cxn>
                  <a:cxn ang="0">
                    <a:pos x="86" y="28"/>
                  </a:cxn>
                  <a:cxn ang="0">
                    <a:pos x="101" y="40"/>
                  </a:cxn>
                  <a:cxn ang="0">
                    <a:pos x="122" y="50"/>
                  </a:cxn>
                  <a:cxn ang="0">
                    <a:pos x="153" y="55"/>
                  </a:cxn>
                  <a:cxn ang="0">
                    <a:pos x="189" y="54"/>
                  </a:cxn>
                  <a:cxn ang="0">
                    <a:pos x="211" y="48"/>
                  </a:cxn>
                  <a:cxn ang="0">
                    <a:pos x="211" y="57"/>
                  </a:cxn>
                  <a:cxn ang="0">
                    <a:pos x="194" y="66"/>
                  </a:cxn>
                  <a:cxn ang="0">
                    <a:pos x="161" y="67"/>
                  </a:cxn>
                  <a:cxn ang="0">
                    <a:pos x="138" y="67"/>
                  </a:cxn>
                  <a:cxn ang="0">
                    <a:pos x="125" y="66"/>
                  </a:cxn>
                  <a:cxn ang="0">
                    <a:pos x="100" y="47"/>
                  </a:cxn>
                  <a:cxn ang="0">
                    <a:pos x="89" y="42"/>
                  </a:cxn>
                  <a:cxn ang="0">
                    <a:pos x="67" y="39"/>
                  </a:cxn>
                  <a:cxn ang="0">
                    <a:pos x="27" y="28"/>
                  </a:cxn>
                  <a:cxn ang="0">
                    <a:pos x="0" y="11"/>
                  </a:cxn>
                  <a:cxn ang="0">
                    <a:pos x="5" y="0"/>
                  </a:cxn>
                </a:cxnLst>
                <a:rect l="0" t="0" r="r" b="b"/>
                <a:pathLst>
                  <a:path w="212" h="68">
                    <a:moveTo>
                      <a:pt x="5" y="0"/>
                    </a:moveTo>
                    <a:lnTo>
                      <a:pt x="24" y="10"/>
                    </a:lnTo>
                    <a:lnTo>
                      <a:pt x="42" y="17"/>
                    </a:lnTo>
                    <a:lnTo>
                      <a:pt x="61" y="21"/>
                    </a:lnTo>
                    <a:lnTo>
                      <a:pt x="86" y="28"/>
                    </a:lnTo>
                    <a:lnTo>
                      <a:pt x="101" y="40"/>
                    </a:lnTo>
                    <a:lnTo>
                      <a:pt x="122" y="50"/>
                    </a:lnTo>
                    <a:lnTo>
                      <a:pt x="153" y="55"/>
                    </a:lnTo>
                    <a:lnTo>
                      <a:pt x="189" y="54"/>
                    </a:lnTo>
                    <a:lnTo>
                      <a:pt x="211" y="48"/>
                    </a:lnTo>
                    <a:lnTo>
                      <a:pt x="211" y="57"/>
                    </a:lnTo>
                    <a:lnTo>
                      <a:pt x="194" y="66"/>
                    </a:lnTo>
                    <a:lnTo>
                      <a:pt x="161" y="67"/>
                    </a:lnTo>
                    <a:lnTo>
                      <a:pt x="138" y="67"/>
                    </a:lnTo>
                    <a:lnTo>
                      <a:pt x="125" y="66"/>
                    </a:lnTo>
                    <a:lnTo>
                      <a:pt x="100" y="47"/>
                    </a:lnTo>
                    <a:lnTo>
                      <a:pt x="89" y="42"/>
                    </a:lnTo>
                    <a:lnTo>
                      <a:pt x="67" y="39"/>
                    </a:lnTo>
                    <a:lnTo>
                      <a:pt x="27" y="28"/>
                    </a:lnTo>
                    <a:lnTo>
                      <a:pt x="0" y="1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19" name="Freeform 279"/>
              <p:cNvSpPr>
                <a:spLocks/>
              </p:cNvSpPr>
              <p:nvPr/>
            </p:nvSpPr>
            <p:spPr bwMode="auto">
              <a:xfrm>
                <a:off x="2183" y="3605"/>
                <a:ext cx="80" cy="49"/>
              </a:xfrm>
              <a:custGeom>
                <a:avLst/>
                <a:gdLst/>
                <a:ahLst/>
                <a:cxnLst>
                  <a:cxn ang="0">
                    <a:pos x="23" y="48"/>
                  </a:cxn>
                  <a:cxn ang="0">
                    <a:pos x="50" y="48"/>
                  </a:cxn>
                  <a:cxn ang="0">
                    <a:pos x="70" y="43"/>
                  </a:cxn>
                  <a:cxn ang="0">
                    <a:pos x="76" y="40"/>
                  </a:cxn>
                  <a:cxn ang="0">
                    <a:pos x="79" y="29"/>
                  </a:cxn>
                  <a:cxn ang="0">
                    <a:pos x="77" y="15"/>
                  </a:cxn>
                  <a:cxn ang="0">
                    <a:pos x="70" y="0"/>
                  </a:cxn>
                  <a:cxn ang="0">
                    <a:pos x="47" y="4"/>
                  </a:cxn>
                  <a:cxn ang="0">
                    <a:pos x="26" y="5"/>
                  </a:cxn>
                  <a:cxn ang="0">
                    <a:pos x="12" y="14"/>
                  </a:cxn>
                  <a:cxn ang="0">
                    <a:pos x="6" y="27"/>
                  </a:cxn>
                  <a:cxn ang="0">
                    <a:pos x="0" y="43"/>
                  </a:cxn>
                  <a:cxn ang="0">
                    <a:pos x="23" y="48"/>
                  </a:cxn>
                </a:cxnLst>
                <a:rect l="0" t="0" r="r" b="b"/>
                <a:pathLst>
                  <a:path w="80" h="49">
                    <a:moveTo>
                      <a:pt x="23" y="48"/>
                    </a:moveTo>
                    <a:lnTo>
                      <a:pt x="50" y="48"/>
                    </a:lnTo>
                    <a:lnTo>
                      <a:pt x="70" y="43"/>
                    </a:lnTo>
                    <a:lnTo>
                      <a:pt x="76" y="40"/>
                    </a:lnTo>
                    <a:lnTo>
                      <a:pt x="79" y="29"/>
                    </a:lnTo>
                    <a:lnTo>
                      <a:pt x="77" y="15"/>
                    </a:lnTo>
                    <a:lnTo>
                      <a:pt x="70" y="0"/>
                    </a:lnTo>
                    <a:lnTo>
                      <a:pt x="47" y="4"/>
                    </a:lnTo>
                    <a:lnTo>
                      <a:pt x="26" y="5"/>
                    </a:lnTo>
                    <a:lnTo>
                      <a:pt x="12" y="14"/>
                    </a:lnTo>
                    <a:lnTo>
                      <a:pt x="6" y="27"/>
                    </a:lnTo>
                    <a:lnTo>
                      <a:pt x="0" y="43"/>
                    </a:lnTo>
                    <a:lnTo>
                      <a:pt x="23" y="48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20" name="Freeform 280"/>
              <p:cNvSpPr>
                <a:spLocks/>
              </p:cNvSpPr>
              <p:nvPr/>
            </p:nvSpPr>
            <p:spPr bwMode="auto">
              <a:xfrm>
                <a:off x="2081" y="3591"/>
                <a:ext cx="51" cy="3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4" y="3"/>
                  </a:cxn>
                  <a:cxn ang="0">
                    <a:pos x="30" y="3"/>
                  </a:cxn>
                  <a:cxn ang="0">
                    <a:pos x="50" y="0"/>
                  </a:cxn>
                  <a:cxn ang="0">
                    <a:pos x="40" y="14"/>
                  </a:cxn>
                  <a:cxn ang="0">
                    <a:pos x="45" y="32"/>
                  </a:cxn>
                  <a:cxn ang="0">
                    <a:pos x="11" y="24"/>
                  </a:cxn>
                  <a:cxn ang="0">
                    <a:pos x="0" y="18"/>
                  </a:cxn>
                </a:cxnLst>
                <a:rect l="0" t="0" r="r" b="b"/>
                <a:pathLst>
                  <a:path w="51" h="33">
                    <a:moveTo>
                      <a:pt x="0" y="18"/>
                    </a:moveTo>
                    <a:lnTo>
                      <a:pt x="14" y="3"/>
                    </a:lnTo>
                    <a:lnTo>
                      <a:pt x="30" y="3"/>
                    </a:lnTo>
                    <a:lnTo>
                      <a:pt x="50" y="0"/>
                    </a:lnTo>
                    <a:lnTo>
                      <a:pt x="40" y="14"/>
                    </a:lnTo>
                    <a:lnTo>
                      <a:pt x="45" y="32"/>
                    </a:lnTo>
                    <a:lnTo>
                      <a:pt x="11" y="24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21" name="Oval 281"/>
              <p:cNvSpPr>
                <a:spLocks noChangeArrowheads="1"/>
              </p:cNvSpPr>
              <p:nvPr/>
            </p:nvSpPr>
            <p:spPr bwMode="auto">
              <a:xfrm>
                <a:off x="2147" y="3602"/>
                <a:ext cx="21" cy="30"/>
              </a:xfrm>
              <a:prstGeom prst="ellipse">
                <a:avLst/>
              </a:prstGeom>
              <a:solidFill>
                <a:srgbClr val="8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36558" name="Group 287"/>
            <p:cNvGrpSpPr>
              <a:grpSpLocks/>
            </p:cNvGrpSpPr>
            <p:nvPr/>
          </p:nvGrpSpPr>
          <p:grpSpPr bwMode="auto">
            <a:xfrm>
              <a:off x="2222" y="2076"/>
              <a:ext cx="203" cy="248"/>
              <a:chOff x="2222" y="2076"/>
              <a:chExt cx="203" cy="248"/>
            </a:xfrm>
          </p:grpSpPr>
          <p:sp>
            <p:nvSpPr>
              <p:cNvPr id="36123" name="Freeform 283"/>
              <p:cNvSpPr>
                <a:spLocks/>
              </p:cNvSpPr>
              <p:nvPr/>
            </p:nvSpPr>
            <p:spPr bwMode="auto">
              <a:xfrm>
                <a:off x="2228" y="2076"/>
                <a:ext cx="197" cy="248"/>
              </a:xfrm>
              <a:custGeom>
                <a:avLst/>
                <a:gdLst/>
                <a:ahLst/>
                <a:cxnLst>
                  <a:cxn ang="0">
                    <a:pos x="11" y="247"/>
                  </a:cxn>
                  <a:cxn ang="0">
                    <a:pos x="24" y="231"/>
                  </a:cxn>
                  <a:cxn ang="0">
                    <a:pos x="30" y="212"/>
                  </a:cxn>
                  <a:cxn ang="0">
                    <a:pos x="29" y="194"/>
                  </a:cxn>
                  <a:cxn ang="0">
                    <a:pos x="11" y="188"/>
                  </a:cxn>
                  <a:cxn ang="0">
                    <a:pos x="0" y="166"/>
                  </a:cxn>
                  <a:cxn ang="0">
                    <a:pos x="2" y="143"/>
                  </a:cxn>
                  <a:cxn ang="0">
                    <a:pos x="3" y="114"/>
                  </a:cxn>
                  <a:cxn ang="0">
                    <a:pos x="6" y="99"/>
                  </a:cxn>
                  <a:cxn ang="0">
                    <a:pos x="0" y="86"/>
                  </a:cxn>
                  <a:cxn ang="0">
                    <a:pos x="2" y="70"/>
                  </a:cxn>
                  <a:cxn ang="0">
                    <a:pos x="6" y="57"/>
                  </a:cxn>
                  <a:cxn ang="0">
                    <a:pos x="2" y="38"/>
                  </a:cxn>
                  <a:cxn ang="0">
                    <a:pos x="19" y="26"/>
                  </a:cxn>
                  <a:cxn ang="0">
                    <a:pos x="41" y="14"/>
                  </a:cxn>
                  <a:cxn ang="0">
                    <a:pos x="64" y="7"/>
                  </a:cxn>
                  <a:cxn ang="0">
                    <a:pos x="93" y="0"/>
                  </a:cxn>
                  <a:cxn ang="0">
                    <a:pos x="128" y="3"/>
                  </a:cxn>
                  <a:cxn ang="0">
                    <a:pos x="159" y="10"/>
                  </a:cxn>
                  <a:cxn ang="0">
                    <a:pos x="179" y="28"/>
                  </a:cxn>
                  <a:cxn ang="0">
                    <a:pos x="189" y="47"/>
                  </a:cxn>
                  <a:cxn ang="0">
                    <a:pos x="194" y="69"/>
                  </a:cxn>
                  <a:cxn ang="0">
                    <a:pos x="196" y="101"/>
                  </a:cxn>
                  <a:cxn ang="0">
                    <a:pos x="189" y="122"/>
                  </a:cxn>
                  <a:cxn ang="0">
                    <a:pos x="181" y="137"/>
                  </a:cxn>
                  <a:cxn ang="0">
                    <a:pos x="170" y="159"/>
                  </a:cxn>
                  <a:cxn ang="0">
                    <a:pos x="152" y="173"/>
                  </a:cxn>
                  <a:cxn ang="0">
                    <a:pos x="143" y="188"/>
                  </a:cxn>
                  <a:cxn ang="0">
                    <a:pos x="143" y="203"/>
                  </a:cxn>
                  <a:cxn ang="0">
                    <a:pos x="148" y="221"/>
                  </a:cxn>
                  <a:cxn ang="0">
                    <a:pos x="165" y="245"/>
                  </a:cxn>
                  <a:cxn ang="0">
                    <a:pos x="11" y="247"/>
                  </a:cxn>
                </a:cxnLst>
                <a:rect l="0" t="0" r="r" b="b"/>
                <a:pathLst>
                  <a:path w="197" h="248">
                    <a:moveTo>
                      <a:pt x="11" y="247"/>
                    </a:moveTo>
                    <a:lnTo>
                      <a:pt x="24" y="231"/>
                    </a:lnTo>
                    <a:lnTo>
                      <a:pt x="30" y="212"/>
                    </a:lnTo>
                    <a:lnTo>
                      <a:pt x="29" y="194"/>
                    </a:lnTo>
                    <a:lnTo>
                      <a:pt x="11" y="188"/>
                    </a:lnTo>
                    <a:lnTo>
                      <a:pt x="0" y="166"/>
                    </a:lnTo>
                    <a:lnTo>
                      <a:pt x="2" y="143"/>
                    </a:lnTo>
                    <a:lnTo>
                      <a:pt x="3" y="114"/>
                    </a:lnTo>
                    <a:lnTo>
                      <a:pt x="6" y="99"/>
                    </a:lnTo>
                    <a:lnTo>
                      <a:pt x="0" y="86"/>
                    </a:lnTo>
                    <a:lnTo>
                      <a:pt x="2" y="70"/>
                    </a:lnTo>
                    <a:lnTo>
                      <a:pt x="6" y="57"/>
                    </a:lnTo>
                    <a:lnTo>
                      <a:pt x="2" y="38"/>
                    </a:lnTo>
                    <a:lnTo>
                      <a:pt x="19" y="26"/>
                    </a:lnTo>
                    <a:lnTo>
                      <a:pt x="41" y="14"/>
                    </a:lnTo>
                    <a:lnTo>
                      <a:pt x="64" y="7"/>
                    </a:lnTo>
                    <a:lnTo>
                      <a:pt x="93" y="0"/>
                    </a:lnTo>
                    <a:lnTo>
                      <a:pt x="128" y="3"/>
                    </a:lnTo>
                    <a:lnTo>
                      <a:pt x="159" y="10"/>
                    </a:lnTo>
                    <a:lnTo>
                      <a:pt x="179" y="28"/>
                    </a:lnTo>
                    <a:lnTo>
                      <a:pt x="189" y="47"/>
                    </a:lnTo>
                    <a:lnTo>
                      <a:pt x="194" y="69"/>
                    </a:lnTo>
                    <a:lnTo>
                      <a:pt x="196" y="101"/>
                    </a:lnTo>
                    <a:lnTo>
                      <a:pt x="189" y="122"/>
                    </a:lnTo>
                    <a:lnTo>
                      <a:pt x="181" y="137"/>
                    </a:lnTo>
                    <a:lnTo>
                      <a:pt x="170" y="159"/>
                    </a:lnTo>
                    <a:lnTo>
                      <a:pt x="152" y="173"/>
                    </a:lnTo>
                    <a:lnTo>
                      <a:pt x="143" y="188"/>
                    </a:lnTo>
                    <a:lnTo>
                      <a:pt x="143" y="203"/>
                    </a:lnTo>
                    <a:lnTo>
                      <a:pt x="148" y="221"/>
                    </a:lnTo>
                    <a:lnTo>
                      <a:pt x="165" y="245"/>
                    </a:lnTo>
                    <a:lnTo>
                      <a:pt x="11" y="247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402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24" name="Freeform 284"/>
              <p:cNvSpPr>
                <a:spLocks/>
              </p:cNvSpPr>
              <p:nvPr/>
            </p:nvSpPr>
            <p:spPr bwMode="auto">
              <a:xfrm>
                <a:off x="2240" y="2172"/>
                <a:ext cx="18" cy="4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6"/>
                  </a:cxn>
                  <a:cxn ang="0">
                    <a:pos x="6" y="13"/>
                  </a:cxn>
                  <a:cxn ang="0">
                    <a:pos x="8" y="23"/>
                  </a:cxn>
                  <a:cxn ang="0">
                    <a:pos x="6" y="30"/>
                  </a:cxn>
                  <a:cxn ang="0">
                    <a:pos x="2" y="36"/>
                  </a:cxn>
                  <a:cxn ang="0">
                    <a:pos x="7" y="41"/>
                  </a:cxn>
                  <a:cxn ang="0">
                    <a:pos x="12" y="32"/>
                  </a:cxn>
                  <a:cxn ang="0">
                    <a:pos x="14" y="22"/>
                  </a:cxn>
                  <a:cxn ang="0">
                    <a:pos x="16" y="16"/>
                  </a:cxn>
                  <a:cxn ang="0">
                    <a:pos x="17" y="24"/>
                  </a:cxn>
                  <a:cxn ang="0">
                    <a:pos x="13" y="35"/>
                  </a:cxn>
                  <a:cxn ang="0">
                    <a:pos x="10" y="41"/>
                  </a:cxn>
                  <a:cxn ang="0">
                    <a:pos x="8" y="43"/>
                  </a:cxn>
                  <a:cxn ang="0">
                    <a:pos x="0" y="38"/>
                  </a:cxn>
                  <a:cxn ang="0">
                    <a:pos x="0" y="32"/>
                  </a:cxn>
                  <a:cxn ang="0">
                    <a:pos x="4" y="27"/>
                  </a:cxn>
                  <a:cxn ang="0">
                    <a:pos x="4" y="18"/>
                  </a:cxn>
                  <a:cxn ang="0">
                    <a:pos x="1" y="9"/>
                  </a:cxn>
                  <a:cxn ang="0">
                    <a:pos x="8" y="0"/>
                  </a:cxn>
                </a:cxnLst>
                <a:rect l="0" t="0" r="r" b="b"/>
                <a:pathLst>
                  <a:path w="18" h="44">
                    <a:moveTo>
                      <a:pt x="8" y="0"/>
                    </a:moveTo>
                    <a:lnTo>
                      <a:pt x="2" y="6"/>
                    </a:lnTo>
                    <a:lnTo>
                      <a:pt x="6" y="13"/>
                    </a:lnTo>
                    <a:lnTo>
                      <a:pt x="8" y="23"/>
                    </a:lnTo>
                    <a:lnTo>
                      <a:pt x="6" y="30"/>
                    </a:lnTo>
                    <a:lnTo>
                      <a:pt x="2" y="36"/>
                    </a:lnTo>
                    <a:lnTo>
                      <a:pt x="7" y="41"/>
                    </a:lnTo>
                    <a:lnTo>
                      <a:pt x="12" y="32"/>
                    </a:lnTo>
                    <a:lnTo>
                      <a:pt x="14" y="22"/>
                    </a:lnTo>
                    <a:lnTo>
                      <a:pt x="16" y="16"/>
                    </a:lnTo>
                    <a:lnTo>
                      <a:pt x="17" y="24"/>
                    </a:lnTo>
                    <a:lnTo>
                      <a:pt x="13" y="35"/>
                    </a:lnTo>
                    <a:lnTo>
                      <a:pt x="10" y="41"/>
                    </a:lnTo>
                    <a:lnTo>
                      <a:pt x="8" y="43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4" y="27"/>
                    </a:lnTo>
                    <a:lnTo>
                      <a:pt x="4" y="18"/>
                    </a:lnTo>
                    <a:lnTo>
                      <a:pt x="1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25" name="Freeform 285"/>
              <p:cNvSpPr>
                <a:spLocks/>
              </p:cNvSpPr>
              <p:nvPr/>
            </p:nvSpPr>
            <p:spPr bwMode="auto">
              <a:xfrm>
                <a:off x="2222" y="2077"/>
                <a:ext cx="200" cy="181"/>
              </a:xfrm>
              <a:custGeom>
                <a:avLst/>
                <a:gdLst/>
                <a:ahLst/>
                <a:cxnLst>
                  <a:cxn ang="0">
                    <a:pos x="12" y="52"/>
                  </a:cxn>
                  <a:cxn ang="0">
                    <a:pos x="23" y="61"/>
                  </a:cxn>
                  <a:cxn ang="0">
                    <a:pos x="21" y="78"/>
                  </a:cxn>
                  <a:cxn ang="0">
                    <a:pos x="19" y="100"/>
                  </a:cxn>
                  <a:cxn ang="0">
                    <a:pos x="27" y="96"/>
                  </a:cxn>
                  <a:cxn ang="0">
                    <a:pos x="38" y="101"/>
                  </a:cxn>
                  <a:cxn ang="0">
                    <a:pos x="38" y="113"/>
                  </a:cxn>
                  <a:cxn ang="0">
                    <a:pos x="47" y="130"/>
                  </a:cxn>
                  <a:cxn ang="0">
                    <a:pos x="62" y="151"/>
                  </a:cxn>
                  <a:cxn ang="0">
                    <a:pos x="60" y="170"/>
                  </a:cxn>
                  <a:cxn ang="0">
                    <a:pos x="93" y="170"/>
                  </a:cxn>
                  <a:cxn ang="0">
                    <a:pos x="112" y="180"/>
                  </a:cxn>
                  <a:cxn ang="0">
                    <a:pos x="124" y="173"/>
                  </a:cxn>
                  <a:cxn ang="0">
                    <a:pos x="147" y="177"/>
                  </a:cxn>
                  <a:cxn ang="0">
                    <a:pos x="152" y="168"/>
                  </a:cxn>
                  <a:cxn ang="0">
                    <a:pos x="169" y="155"/>
                  </a:cxn>
                  <a:cxn ang="0">
                    <a:pos x="182" y="134"/>
                  </a:cxn>
                  <a:cxn ang="0">
                    <a:pos x="189" y="113"/>
                  </a:cxn>
                  <a:cxn ang="0">
                    <a:pos x="196" y="97"/>
                  </a:cxn>
                  <a:cxn ang="0">
                    <a:pos x="199" y="74"/>
                  </a:cxn>
                  <a:cxn ang="0">
                    <a:pos x="198" y="52"/>
                  </a:cxn>
                  <a:cxn ang="0">
                    <a:pos x="193" y="26"/>
                  </a:cxn>
                  <a:cxn ang="0">
                    <a:pos x="178" y="10"/>
                  </a:cxn>
                  <a:cxn ang="0">
                    <a:pos x="138" y="1"/>
                  </a:cxn>
                  <a:cxn ang="0">
                    <a:pos x="93" y="0"/>
                  </a:cxn>
                  <a:cxn ang="0">
                    <a:pos x="77" y="2"/>
                  </a:cxn>
                  <a:cxn ang="0">
                    <a:pos x="36" y="11"/>
                  </a:cxn>
                  <a:cxn ang="0">
                    <a:pos x="10" y="23"/>
                  </a:cxn>
                  <a:cxn ang="0">
                    <a:pos x="0" y="38"/>
                  </a:cxn>
                  <a:cxn ang="0">
                    <a:pos x="12" y="52"/>
                  </a:cxn>
                </a:cxnLst>
                <a:rect l="0" t="0" r="r" b="b"/>
                <a:pathLst>
                  <a:path w="200" h="181">
                    <a:moveTo>
                      <a:pt x="12" y="52"/>
                    </a:moveTo>
                    <a:lnTo>
                      <a:pt x="23" y="61"/>
                    </a:lnTo>
                    <a:lnTo>
                      <a:pt x="21" y="78"/>
                    </a:lnTo>
                    <a:lnTo>
                      <a:pt x="19" y="100"/>
                    </a:lnTo>
                    <a:lnTo>
                      <a:pt x="27" y="96"/>
                    </a:lnTo>
                    <a:lnTo>
                      <a:pt x="38" y="101"/>
                    </a:lnTo>
                    <a:lnTo>
                      <a:pt x="38" y="113"/>
                    </a:lnTo>
                    <a:lnTo>
                      <a:pt x="47" y="130"/>
                    </a:lnTo>
                    <a:lnTo>
                      <a:pt x="62" y="151"/>
                    </a:lnTo>
                    <a:lnTo>
                      <a:pt x="60" y="170"/>
                    </a:lnTo>
                    <a:lnTo>
                      <a:pt x="93" y="170"/>
                    </a:lnTo>
                    <a:lnTo>
                      <a:pt x="112" y="180"/>
                    </a:lnTo>
                    <a:lnTo>
                      <a:pt x="124" y="173"/>
                    </a:lnTo>
                    <a:lnTo>
                      <a:pt x="147" y="177"/>
                    </a:lnTo>
                    <a:lnTo>
                      <a:pt x="152" y="168"/>
                    </a:lnTo>
                    <a:lnTo>
                      <a:pt x="169" y="155"/>
                    </a:lnTo>
                    <a:lnTo>
                      <a:pt x="182" y="134"/>
                    </a:lnTo>
                    <a:lnTo>
                      <a:pt x="189" y="113"/>
                    </a:lnTo>
                    <a:lnTo>
                      <a:pt x="196" y="97"/>
                    </a:lnTo>
                    <a:lnTo>
                      <a:pt x="199" y="74"/>
                    </a:lnTo>
                    <a:lnTo>
                      <a:pt x="198" y="52"/>
                    </a:lnTo>
                    <a:lnTo>
                      <a:pt x="193" y="26"/>
                    </a:lnTo>
                    <a:lnTo>
                      <a:pt x="178" y="10"/>
                    </a:lnTo>
                    <a:lnTo>
                      <a:pt x="138" y="1"/>
                    </a:lnTo>
                    <a:lnTo>
                      <a:pt x="93" y="0"/>
                    </a:lnTo>
                    <a:lnTo>
                      <a:pt x="77" y="2"/>
                    </a:lnTo>
                    <a:lnTo>
                      <a:pt x="36" y="11"/>
                    </a:lnTo>
                    <a:lnTo>
                      <a:pt x="10" y="23"/>
                    </a:lnTo>
                    <a:lnTo>
                      <a:pt x="0" y="38"/>
                    </a:lnTo>
                    <a:lnTo>
                      <a:pt x="12" y="52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26" name="Freeform 286"/>
              <p:cNvSpPr>
                <a:spLocks/>
              </p:cNvSpPr>
              <p:nvPr/>
            </p:nvSpPr>
            <p:spPr bwMode="auto">
              <a:xfrm>
                <a:off x="2229" y="2079"/>
                <a:ext cx="186" cy="7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13" y="49"/>
                  </a:cxn>
                  <a:cxn ang="0">
                    <a:pos x="26" y="55"/>
                  </a:cxn>
                  <a:cxn ang="0">
                    <a:pos x="55" y="67"/>
                  </a:cxn>
                  <a:cxn ang="0">
                    <a:pos x="38" y="55"/>
                  </a:cxn>
                  <a:cxn ang="0">
                    <a:pos x="32" y="46"/>
                  </a:cxn>
                  <a:cxn ang="0">
                    <a:pos x="45" y="55"/>
                  </a:cxn>
                  <a:cxn ang="0">
                    <a:pos x="62" y="65"/>
                  </a:cxn>
                  <a:cxn ang="0">
                    <a:pos x="66" y="61"/>
                  </a:cxn>
                  <a:cxn ang="0">
                    <a:pos x="70" y="53"/>
                  </a:cxn>
                  <a:cxn ang="0">
                    <a:pos x="82" y="46"/>
                  </a:cxn>
                  <a:cxn ang="0">
                    <a:pos x="85" y="55"/>
                  </a:cxn>
                  <a:cxn ang="0">
                    <a:pos x="72" y="69"/>
                  </a:cxn>
                  <a:cxn ang="0">
                    <a:pos x="93" y="60"/>
                  </a:cxn>
                  <a:cxn ang="0">
                    <a:pos x="102" y="45"/>
                  </a:cxn>
                  <a:cxn ang="0">
                    <a:pos x="103" y="59"/>
                  </a:cxn>
                  <a:cxn ang="0">
                    <a:pos x="98" y="71"/>
                  </a:cxn>
                  <a:cxn ang="0">
                    <a:pos x="117" y="59"/>
                  </a:cxn>
                  <a:cxn ang="0">
                    <a:pos x="121" y="43"/>
                  </a:cxn>
                  <a:cxn ang="0">
                    <a:pos x="125" y="54"/>
                  </a:cxn>
                  <a:cxn ang="0">
                    <a:pos x="118" y="67"/>
                  </a:cxn>
                  <a:cxn ang="0">
                    <a:pos x="111" y="76"/>
                  </a:cxn>
                  <a:cxn ang="0">
                    <a:pos x="123" y="66"/>
                  </a:cxn>
                  <a:cxn ang="0">
                    <a:pos x="131" y="58"/>
                  </a:cxn>
                  <a:cxn ang="0">
                    <a:pos x="134" y="45"/>
                  </a:cxn>
                  <a:cxn ang="0">
                    <a:pos x="139" y="61"/>
                  </a:cxn>
                  <a:cxn ang="0">
                    <a:pos x="131" y="77"/>
                  </a:cxn>
                  <a:cxn ang="0">
                    <a:pos x="147" y="65"/>
                  </a:cxn>
                  <a:cxn ang="0">
                    <a:pos x="151" y="54"/>
                  </a:cxn>
                  <a:cxn ang="0">
                    <a:pos x="154" y="62"/>
                  </a:cxn>
                  <a:cxn ang="0">
                    <a:pos x="154" y="73"/>
                  </a:cxn>
                  <a:cxn ang="0">
                    <a:pos x="158" y="63"/>
                  </a:cxn>
                  <a:cxn ang="0">
                    <a:pos x="159" y="52"/>
                  </a:cxn>
                  <a:cxn ang="0">
                    <a:pos x="164" y="62"/>
                  </a:cxn>
                  <a:cxn ang="0">
                    <a:pos x="166" y="71"/>
                  </a:cxn>
                  <a:cxn ang="0">
                    <a:pos x="171" y="64"/>
                  </a:cxn>
                  <a:cxn ang="0">
                    <a:pos x="172" y="55"/>
                  </a:cxn>
                  <a:cxn ang="0">
                    <a:pos x="179" y="59"/>
                  </a:cxn>
                  <a:cxn ang="0">
                    <a:pos x="185" y="70"/>
                  </a:cxn>
                  <a:cxn ang="0">
                    <a:pos x="185" y="53"/>
                  </a:cxn>
                  <a:cxn ang="0">
                    <a:pos x="179" y="29"/>
                  </a:cxn>
                  <a:cxn ang="0">
                    <a:pos x="166" y="15"/>
                  </a:cxn>
                  <a:cxn ang="0">
                    <a:pos x="145" y="7"/>
                  </a:cxn>
                  <a:cxn ang="0">
                    <a:pos x="106" y="2"/>
                  </a:cxn>
                  <a:cxn ang="0">
                    <a:pos x="87" y="0"/>
                  </a:cxn>
                  <a:cxn ang="0">
                    <a:pos x="63" y="6"/>
                  </a:cxn>
                  <a:cxn ang="0">
                    <a:pos x="99" y="8"/>
                  </a:cxn>
                  <a:cxn ang="0">
                    <a:pos x="112" y="13"/>
                  </a:cxn>
                  <a:cxn ang="0">
                    <a:pos x="93" y="12"/>
                  </a:cxn>
                  <a:cxn ang="0">
                    <a:pos x="72" y="10"/>
                  </a:cxn>
                  <a:cxn ang="0">
                    <a:pos x="57" y="8"/>
                  </a:cxn>
                  <a:cxn ang="0">
                    <a:pos x="42" y="12"/>
                  </a:cxn>
                  <a:cxn ang="0">
                    <a:pos x="59" y="17"/>
                  </a:cxn>
                  <a:cxn ang="0">
                    <a:pos x="27" y="15"/>
                  </a:cxn>
                  <a:cxn ang="0">
                    <a:pos x="10" y="20"/>
                  </a:cxn>
                  <a:cxn ang="0">
                    <a:pos x="0" y="34"/>
                  </a:cxn>
                </a:cxnLst>
                <a:rect l="0" t="0" r="r" b="b"/>
                <a:pathLst>
                  <a:path w="186" h="78">
                    <a:moveTo>
                      <a:pt x="0" y="34"/>
                    </a:moveTo>
                    <a:lnTo>
                      <a:pt x="13" y="49"/>
                    </a:lnTo>
                    <a:lnTo>
                      <a:pt x="26" y="55"/>
                    </a:lnTo>
                    <a:lnTo>
                      <a:pt x="55" y="67"/>
                    </a:lnTo>
                    <a:lnTo>
                      <a:pt x="38" y="55"/>
                    </a:lnTo>
                    <a:lnTo>
                      <a:pt x="32" y="46"/>
                    </a:lnTo>
                    <a:lnTo>
                      <a:pt x="45" y="55"/>
                    </a:lnTo>
                    <a:lnTo>
                      <a:pt x="62" y="65"/>
                    </a:lnTo>
                    <a:lnTo>
                      <a:pt x="66" y="61"/>
                    </a:lnTo>
                    <a:lnTo>
                      <a:pt x="70" y="53"/>
                    </a:lnTo>
                    <a:lnTo>
                      <a:pt x="82" y="46"/>
                    </a:lnTo>
                    <a:lnTo>
                      <a:pt x="85" y="55"/>
                    </a:lnTo>
                    <a:lnTo>
                      <a:pt x="72" y="69"/>
                    </a:lnTo>
                    <a:lnTo>
                      <a:pt x="93" y="60"/>
                    </a:lnTo>
                    <a:lnTo>
                      <a:pt x="102" y="45"/>
                    </a:lnTo>
                    <a:lnTo>
                      <a:pt x="103" y="59"/>
                    </a:lnTo>
                    <a:lnTo>
                      <a:pt x="98" y="71"/>
                    </a:lnTo>
                    <a:lnTo>
                      <a:pt x="117" y="59"/>
                    </a:lnTo>
                    <a:lnTo>
                      <a:pt x="121" y="43"/>
                    </a:lnTo>
                    <a:lnTo>
                      <a:pt x="125" y="54"/>
                    </a:lnTo>
                    <a:lnTo>
                      <a:pt x="118" y="67"/>
                    </a:lnTo>
                    <a:lnTo>
                      <a:pt x="111" y="76"/>
                    </a:lnTo>
                    <a:lnTo>
                      <a:pt x="123" y="66"/>
                    </a:lnTo>
                    <a:lnTo>
                      <a:pt x="131" y="58"/>
                    </a:lnTo>
                    <a:lnTo>
                      <a:pt x="134" y="45"/>
                    </a:lnTo>
                    <a:lnTo>
                      <a:pt x="139" y="61"/>
                    </a:lnTo>
                    <a:lnTo>
                      <a:pt x="131" y="77"/>
                    </a:lnTo>
                    <a:lnTo>
                      <a:pt x="147" y="65"/>
                    </a:lnTo>
                    <a:lnTo>
                      <a:pt x="151" y="54"/>
                    </a:lnTo>
                    <a:lnTo>
                      <a:pt x="154" y="62"/>
                    </a:lnTo>
                    <a:lnTo>
                      <a:pt x="154" y="73"/>
                    </a:lnTo>
                    <a:lnTo>
                      <a:pt x="158" y="63"/>
                    </a:lnTo>
                    <a:lnTo>
                      <a:pt x="159" y="52"/>
                    </a:lnTo>
                    <a:lnTo>
                      <a:pt x="164" y="62"/>
                    </a:lnTo>
                    <a:lnTo>
                      <a:pt x="166" y="71"/>
                    </a:lnTo>
                    <a:lnTo>
                      <a:pt x="171" y="64"/>
                    </a:lnTo>
                    <a:lnTo>
                      <a:pt x="172" y="55"/>
                    </a:lnTo>
                    <a:lnTo>
                      <a:pt x="179" y="59"/>
                    </a:lnTo>
                    <a:lnTo>
                      <a:pt x="185" y="70"/>
                    </a:lnTo>
                    <a:lnTo>
                      <a:pt x="185" y="53"/>
                    </a:lnTo>
                    <a:lnTo>
                      <a:pt x="179" y="29"/>
                    </a:lnTo>
                    <a:lnTo>
                      <a:pt x="166" y="15"/>
                    </a:lnTo>
                    <a:lnTo>
                      <a:pt x="145" y="7"/>
                    </a:lnTo>
                    <a:lnTo>
                      <a:pt x="106" y="2"/>
                    </a:lnTo>
                    <a:lnTo>
                      <a:pt x="87" y="0"/>
                    </a:lnTo>
                    <a:lnTo>
                      <a:pt x="63" y="6"/>
                    </a:lnTo>
                    <a:lnTo>
                      <a:pt x="99" y="8"/>
                    </a:lnTo>
                    <a:lnTo>
                      <a:pt x="112" y="13"/>
                    </a:lnTo>
                    <a:lnTo>
                      <a:pt x="93" y="12"/>
                    </a:lnTo>
                    <a:lnTo>
                      <a:pt x="72" y="10"/>
                    </a:lnTo>
                    <a:lnTo>
                      <a:pt x="57" y="8"/>
                    </a:lnTo>
                    <a:lnTo>
                      <a:pt x="42" y="12"/>
                    </a:lnTo>
                    <a:lnTo>
                      <a:pt x="59" y="17"/>
                    </a:lnTo>
                    <a:lnTo>
                      <a:pt x="27" y="15"/>
                    </a:lnTo>
                    <a:lnTo>
                      <a:pt x="10" y="20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603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6559" name="Group 311"/>
            <p:cNvGrpSpPr>
              <a:grpSpLocks/>
            </p:cNvGrpSpPr>
            <p:nvPr/>
          </p:nvGrpSpPr>
          <p:grpSpPr bwMode="auto">
            <a:xfrm>
              <a:off x="2092" y="2728"/>
              <a:ext cx="451" cy="879"/>
              <a:chOff x="2092" y="2728"/>
              <a:chExt cx="451" cy="879"/>
            </a:xfrm>
          </p:grpSpPr>
          <p:sp>
            <p:nvSpPr>
              <p:cNvPr id="36128" name="Freeform 288"/>
              <p:cNvSpPr>
                <a:spLocks/>
              </p:cNvSpPr>
              <p:nvPr/>
            </p:nvSpPr>
            <p:spPr bwMode="auto">
              <a:xfrm>
                <a:off x="2092" y="2728"/>
                <a:ext cx="451" cy="879"/>
              </a:xfrm>
              <a:custGeom>
                <a:avLst/>
                <a:gdLst/>
                <a:ahLst/>
                <a:cxnLst>
                  <a:cxn ang="0">
                    <a:pos x="143" y="44"/>
                  </a:cxn>
                  <a:cxn ang="0">
                    <a:pos x="311" y="37"/>
                  </a:cxn>
                  <a:cxn ang="0">
                    <a:pos x="410" y="0"/>
                  </a:cxn>
                  <a:cxn ang="0">
                    <a:pos x="424" y="41"/>
                  </a:cxn>
                  <a:cxn ang="0">
                    <a:pos x="434" y="84"/>
                  </a:cxn>
                  <a:cxn ang="0">
                    <a:pos x="450" y="156"/>
                  </a:cxn>
                  <a:cxn ang="0">
                    <a:pos x="437" y="223"/>
                  </a:cxn>
                  <a:cxn ang="0">
                    <a:pos x="430" y="262"/>
                  </a:cxn>
                  <a:cxn ang="0">
                    <a:pos x="406" y="421"/>
                  </a:cxn>
                  <a:cxn ang="0">
                    <a:pos x="395" y="468"/>
                  </a:cxn>
                  <a:cxn ang="0">
                    <a:pos x="391" y="506"/>
                  </a:cxn>
                  <a:cxn ang="0">
                    <a:pos x="388" y="549"/>
                  </a:cxn>
                  <a:cxn ang="0">
                    <a:pos x="384" y="648"/>
                  </a:cxn>
                  <a:cxn ang="0">
                    <a:pos x="355" y="759"/>
                  </a:cxn>
                  <a:cxn ang="0">
                    <a:pos x="353" y="839"/>
                  </a:cxn>
                  <a:cxn ang="0">
                    <a:pos x="269" y="852"/>
                  </a:cxn>
                  <a:cxn ang="0">
                    <a:pos x="216" y="784"/>
                  </a:cxn>
                  <a:cxn ang="0">
                    <a:pos x="220" y="682"/>
                  </a:cxn>
                  <a:cxn ang="0">
                    <a:pos x="234" y="593"/>
                  </a:cxn>
                  <a:cxn ang="0">
                    <a:pos x="231" y="514"/>
                  </a:cxn>
                  <a:cxn ang="0">
                    <a:pos x="231" y="456"/>
                  </a:cxn>
                  <a:cxn ang="0">
                    <a:pos x="231" y="285"/>
                  </a:cxn>
                  <a:cxn ang="0">
                    <a:pos x="178" y="490"/>
                  </a:cxn>
                  <a:cxn ang="0">
                    <a:pos x="172" y="539"/>
                  </a:cxn>
                  <a:cxn ang="0">
                    <a:pos x="185" y="604"/>
                  </a:cxn>
                  <a:cxn ang="0">
                    <a:pos x="177" y="728"/>
                  </a:cxn>
                  <a:cxn ang="0">
                    <a:pos x="181" y="862"/>
                  </a:cxn>
                  <a:cxn ang="0">
                    <a:pos x="116" y="878"/>
                  </a:cxn>
                  <a:cxn ang="0">
                    <a:pos x="35" y="842"/>
                  </a:cxn>
                  <a:cxn ang="0">
                    <a:pos x="41" y="755"/>
                  </a:cxn>
                  <a:cxn ang="0">
                    <a:pos x="20" y="593"/>
                  </a:cxn>
                  <a:cxn ang="0">
                    <a:pos x="0" y="506"/>
                  </a:cxn>
                  <a:cxn ang="0">
                    <a:pos x="8" y="389"/>
                  </a:cxn>
                  <a:cxn ang="0">
                    <a:pos x="13" y="279"/>
                  </a:cxn>
                  <a:cxn ang="0">
                    <a:pos x="35" y="186"/>
                  </a:cxn>
                  <a:cxn ang="0">
                    <a:pos x="44" y="140"/>
                  </a:cxn>
                  <a:cxn ang="0">
                    <a:pos x="48" y="91"/>
                  </a:cxn>
                  <a:cxn ang="0">
                    <a:pos x="66" y="36"/>
                  </a:cxn>
                </a:cxnLst>
                <a:rect l="0" t="0" r="r" b="b"/>
                <a:pathLst>
                  <a:path w="451" h="879">
                    <a:moveTo>
                      <a:pt x="66" y="36"/>
                    </a:moveTo>
                    <a:lnTo>
                      <a:pt x="143" y="44"/>
                    </a:lnTo>
                    <a:lnTo>
                      <a:pt x="217" y="46"/>
                    </a:lnTo>
                    <a:lnTo>
                      <a:pt x="311" y="37"/>
                    </a:lnTo>
                    <a:lnTo>
                      <a:pt x="384" y="16"/>
                    </a:lnTo>
                    <a:lnTo>
                      <a:pt x="410" y="0"/>
                    </a:lnTo>
                    <a:lnTo>
                      <a:pt x="413" y="26"/>
                    </a:lnTo>
                    <a:lnTo>
                      <a:pt x="424" y="41"/>
                    </a:lnTo>
                    <a:lnTo>
                      <a:pt x="421" y="60"/>
                    </a:lnTo>
                    <a:lnTo>
                      <a:pt x="434" y="84"/>
                    </a:lnTo>
                    <a:lnTo>
                      <a:pt x="446" y="117"/>
                    </a:lnTo>
                    <a:lnTo>
                      <a:pt x="450" y="156"/>
                    </a:lnTo>
                    <a:lnTo>
                      <a:pt x="443" y="197"/>
                    </a:lnTo>
                    <a:lnTo>
                      <a:pt x="437" y="223"/>
                    </a:lnTo>
                    <a:lnTo>
                      <a:pt x="428" y="242"/>
                    </a:lnTo>
                    <a:lnTo>
                      <a:pt x="430" y="262"/>
                    </a:lnTo>
                    <a:lnTo>
                      <a:pt x="424" y="279"/>
                    </a:lnTo>
                    <a:lnTo>
                      <a:pt x="406" y="421"/>
                    </a:lnTo>
                    <a:lnTo>
                      <a:pt x="406" y="447"/>
                    </a:lnTo>
                    <a:lnTo>
                      <a:pt x="395" y="468"/>
                    </a:lnTo>
                    <a:lnTo>
                      <a:pt x="400" y="486"/>
                    </a:lnTo>
                    <a:lnTo>
                      <a:pt x="391" y="506"/>
                    </a:lnTo>
                    <a:lnTo>
                      <a:pt x="395" y="525"/>
                    </a:lnTo>
                    <a:lnTo>
                      <a:pt x="388" y="549"/>
                    </a:lnTo>
                    <a:lnTo>
                      <a:pt x="393" y="597"/>
                    </a:lnTo>
                    <a:lnTo>
                      <a:pt x="384" y="648"/>
                    </a:lnTo>
                    <a:lnTo>
                      <a:pt x="368" y="698"/>
                    </a:lnTo>
                    <a:lnTo>
                      <a:pt x="355" y="759"/>
                    </a:lnTo>
                    <a:lnTo>
                      <a:pt x="360" y="788"/>
                    </a:lnTo>
                    <a:lnTo>
                      <a:pt x="353" y="839"/>
                    </a:lnTo>
                    <a:lnTo>
                      <a:pt x="305" y="854"/>
                    </a:lnTo>
                    <a:lnTo>
                      <a:pt x="269" y="852"/>
                    </a:lnTo>
                    <a:lnTo>
                      <a:pt x="225" y="844"/>
                    </a:lnTo>
                    <a:lnTo>
                      <a:pt x="216" y="784"/>
                    </a:lnTo>
                    <a:lnTo>
                      <a:pt x="227" y="745"/>
                    </a:lnTo>
                    <a:lnTo>
                      <a:pt x="220" y="682"/>
                    </a:lnTo>
                    <a:lnTo>
                      <a:pt x="227" y="642"/>
                    </a:lnTo>
                    <a:lnTo>
                      <a:pt x="234" y="593"/>
                    </a:lnTo>
                    <a:lnTo>
                      <a:pt x="227" y="562"/>
                    </a:lnTo>
                    <a:lnTo>
                      <a:pt x="231" y="514"/>
                    </a:lnTo>
                    <a:lnTo>
                      <a:pt x="225" y="494"/>
                    </a:lnTo>
                    <a:lnTo>
                      <a:pt x="231" y="456"/>
                    </a:lnTo>
                    <a:lnTo>
                      <a:pt x="227" y="421"/>
                    </a:lnTo>
                    <a:lnTo>
                      <a:pt x="231" y="285"/>
                    </a:lnTo>
                    <a:lnTo>
                      <a:pt x="192" y="463"/>
                    </a:lnTo>
                    <a:lnTo>
                      <a:pt x="178" y="490"/>
                    </a:lnTo>
                    <a:lnTo>
                      <a:pt x="178" y="514"/>
                    </a:lnTo>
                    <a:lnTo>
                      <a:pt x="172" y="539"/>
                    </a:lnTo>
                    <a:lnTo>
                      <a:pt x="181" y="566"/>
                    </a:lnTo>
                    <a:lnTo>
                      <a:pt x="185" y="604"/>
                    </a:lnTo>
                    <a:lnTo>
                      <a:pt x="187" y="648"/>
                    </a:lnTo>
                    <a:lnTo>
                      <a:pt x="177" y="728"/>
                    </a:lnTo>
                    <a:lnTo>
                      <a:pt x="185" y="763"/>
                    </a:lnTo>
                    <a:lnTo>
                      <a:pt x="181" y="862"/>
                    </a:lnTo>
                    <a:lnTo>
                      <a:pt x="163" y="874"/>
                    </a:lnTo>
                    <a:lnTo>
                      <a:pt x="116" y="878"/>
                    </a:lnTo>
                    <a:lnTo>
                      <a:pt x="57" y="860"/>
                    </a:lnTo>
                    <a:lnTo>
                      <a:pt x="35" y="842"/>
                    </a:lnTo>
                    <a:lnTo>
                      <a:pt x="33" y="789"/>
                    </a:lnTo>
                    <a:lnTo>
                      <a:pt x="41" y="755"/>
                    </a:lnTo>
                    <a:lnTo>
                      <a:pt x="26" y="680"/>
                    </a:lnTo>
                    <a:lnTo>
                      <a:pt x="20" y="593"/>
                    </a:lnTo>
                    <a:lnTo>
                      <a:pt x="5" y="547"/>
                    </a:lnTo>
                    <a:lnTo>
                      <a:pt x="0" y="506"/>
                    </a:lnTo>
                    <a:lnTo>
                      <a:pt x="11" y="454"/>
                    </a:lnTo>
                    <a:lnTo>
                      <a:pt x="8" y="389"/>
                    </a:lnTo>
                    <a:lnTo>
                      <a:pt x="8" y="317"/>
                    </a:lnTo>
                    <a:lnTo>
                      <a:pt x="13" y="279"/>
                    </a:lnTo>
                    <a:lnTo>
                      <a:pt x="20" y="241"/>
                    </a:lnTo>
                    <a:lnTo>
                      <a:pt x="35" y="186"/>
                    </a:lnTo>
                    <a:lnTo>
                      <a:pt x="35" y="160"/>
                    </a:lnTo>
                    <a:lnTo>
                      <a:pt x="44" y="140"/>
                    </a:lnTo>
                    <a:lnTo>
                      <a:pt x="50" y="112"/>
                    </a:lnTo>
                    <a:lnTo>
                      <a:pt x="48" y="91"/>
                    </a:lnTo>
                    <a:lnTo>
                      <a:pt x="64" y="69"/>
                    </a:lnTo>
                    <a:lnTo>
                      <a:pt x="66" y="36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29" name="Freeform 289"/>
              <p:cNvSpPr>
                <a:spLocks/>
              </p:cNvSpPr>
              <p:nvPr/>
            </p:nvSpPr>
            <p:spPr bwMode="auto">
              <a:xfrm>
                <a:off x="2112" y="2749"/>
                <a:ext cx="418" cy="848"/>
              </a:xfrm>
              <a:custGeom>
                <a:avLst/>
                <a:gdLst/>
                <a:ahLst/>
                <a:cxnLst>
                  <a:cxn ang="0">
                    <a:pos x="76" y="40"/>
                  </a:cxn>
                  <a:cxn ang="0">
                    <a:pos x="52" y="78"/>
                  </a:cxn>
                  <a:cxn ang="0">
                    <a:pos x="43" y="165"/>
                  </a:cxn>
                  <a:cxn ang="0">
                    <a:pos x="7" y="371"/>
                  </a:cxn>
                  <a:cxn ang="0">
                    <a:pos x="0" y="488"/>
                  </a:cxn>
                  <a:cxn ang="0">
                    <a:pos x="8" y="603"/>
                  </a:cxn>
                  <a:cxn ang="0">
                    <a:pos x="20" y="768"/>
                  </a:cxn>
                  <a:cxn ang="0">
                    <a:pos x="98" y="847"/>
                  </a:cxn>
                  <a:cxn ang="0">
                    <a:pos x="144" y="712"/>
                  </a:cxn>
                  <a:cxn ang="0">
                    <a:pos x="100" y="541"/>
                  </a:cxn>
                  <a:cxn ang="0">
                    <a:pos x="76" y="539"/>
                  </a:cxn>
                  <a:cxn ang="0">
                    <a:pos x="100" y="526"/>
                  </a:cxn>
                  <a:cxn ang="0">
                    <a:pos x="30" y="522"/>
                  </a:cxn>
                  <a:cxn ang="0">
                    <a:pos x="149" y="504"/>
                  </a:cxn>
                  <a:cxn ang="0">
                    <a:pos x="37" y="504"/>
                  </a:cxn>
                  <a:cxn ang="0">
                    <a:pos x="94" y="487"/>
                  </a:cxn>
                  <a:cxn ang="0">
                    <a:pos x="111" y="480"/>
                  </a:cxn>
                  <a:cxn ang="0">
                    <a:pos x="78" y="425"/>
                  </a:cxn>
                  <a:cxn ang="0">
                    <a:pos x="72" y="406"/>
                  </a:cxn>
                  <a:cxn ang="0">
                    <a:pos x="155" y="440"/>
                  </a:cxn>
                  <a:cxn ang="0">
                    <a:pos x="192" y="277"/>
                  </a:cxn>
                  <a:cxn ang="0">
                    <a:pos x="220" y="264"/>
                  </a:cxn>
                  <a:cxn ang="0">
                    <a:pos x="222" y="420"/>
                  </a:cxn>
                  <a:cxn ang="0">
                    <a:pos x="220" y="434"/>
                  </a:cxn>
                  <a:cxn ang="0">
                    <a:pos x="255" y="459"/>
                  </a:cxn>
                  <a:cxn ang="0">
                    <a:pos x="251" y="482"/>
                  </a:cxn>
                  <a:cxn ang="0">
                    <a:pos x="266" y="485"/>
                  </a:cxn>
                  <a:cxn ang="0">
                    <a:pos x="214" y="543"/>
                  </a:cxn>
                  <a:cxn ang="0">
                    <a:pos x="205" y="650"/>
                  </a:cxn>
                  <a:cxn ang="0">
                    <a:pos x="211" y="813"/>
                  </a:cxn>
                  <a:cxn ang="0">
                    <a:pos x="323" y="808"/>
                  </a:cxn>
                  <a:cxn ang="0">
                    <a:pos x="349" y="622"/>
                  </a:cxn>
                  <a:cxn ang="0">
                    <a:pos x="353" y="529"/>
                  </a:cxn>
                  <a:cxn ang="0">
                    <a:pos x="270" y="527"/>
                  </a:cxn>
                  <a:cxn ang="0">
                    <a:pos x="351" y="487"/>
                  </a:cxn>
                  <a:cxn ang="0">
                    <a:pos x="370" y="427"/>
                  </a:cxn>
                  <a:cxn ang="0">
                    <a:pos x="399" y="240"/>
                  </a:cxn>
                  <a:cxn ang="0">
                    <a:pos x="410" y="167"/>
                  </a:cxn>
                  <a:cxn ang="0">
                    <a:pos x="408" y="68"/>
                  </a:cxn>
                  <a:cxn ang="0">
                    <a:pos x="370" y="21"/>
                  </a:cxn>
                  <a:cxn ang="0">
                    <a:pos x="353" y="26"/>
                  </a:cxn>
                  <a:cxn ang="0">
                    <a:pos x="295" y="19"/>
                  </a:cxn>
                  <a:cxn ang="0">
                    <a:pos x="246" y="58"/>
                  </a:cxn>
                  <a:cxn ang="0">
                    <a:pos x="166" y="34"/>
                  </a:cxn>
                  <a:cxn ang="0">
                    <a:pos x="91" y="58"/>
                  </a:cxn>
                </a:cxnLst>
                <a:rect l="0" t="0" r="r" b="b"/>
                <a:pathLst>
                  <a:path w="418" h="848">
                    <a:moveTo>
                      <a:pt x="89" y="28"/>
                    </a:moveTo>
                    <a:lnTo>
                      <a:pt x="72" y="24"/>
                    </a:lnTo>
                    <a:lnTo>
                      <a:pt x="76" y="40"/>
                    </a:lnTo>
                    <a:lnTo>
                      <a:pt x="74" y="58"/>
                    </a:lnTo>
                    <a:lnTo>
                      <a:pt x="46" y="53"/>
                    </a:lnTo>
                    <a:lnTo>
                      <a:pt x="52" y="78"/>
                    </a:lnTo>
                    <a:lnTo>
                      <a:pt x="50" y="109"/>
                    </a:lnTo>
                    <a:lnTo>
                      <a:pt x="39" y="141"/>
                    </a:lnTo>
                    <a:lnTo>
                      <a:pt x="43" y="165"/>
                    </a:lnTo>
                    <a:lnTo>
                      <a:pt x="24" y="229"/>
                    </a:lnTo>
                    <a:lnTo>
                      <a:pt x="8" y="292"/>
                    </a:lnTo>
                    <a:lnTo>
                      <a:pt x="7" y="371"/>
                    </a:lnTo>
                    <a:lnTo>
                      <a:pt x="8" y="423"/>
                    </a:lnTo>
                    <a:lnTo>
                      <a:pt x="2" y="457"/>
                    </a:lnTo>
                    <a:lnTo>
                      <a:pt x="0" y="488"/>
                    </a:lnTo>
                    <a:lnTo>
                      <a:pt x="17" y="524"/>
                    </a:lnTo>
                    <a:lnTo>
                      <a:pt x="11" y="548"/>
                    </a:lnTo>
                    <a:lnTo>
                      <a:pt x="8" y="603"/>
                    </a:lnTo>
                    <a:lnTo>
                      <a:pt x="17" y="670"/>
                    </a:lnTo>
                    <a:lnTo>
                      <a:pt x="30" y="729"/>
                    </a:lnTo>
                    <a:lnTo>
                      <a:pt x="20" y="768"/>
                    </a:lnTo>
                    <a:lnTo>
                      <a:pt x="24" y="815"/>
                    </a:lnTo>
                    <a:lnTo>
                      <a:pt x="63" y="836"/>
                    </a:lnTo>
                    <a:lnTo>
                      <a:pt x="98" y="847"/>
                    </a:lnTo>
                    <a:lnTo>
                      <a:pt x="150" y="842"/>
                    </a:lnTo>
                    <a:lnTo>
                      <a:pt x="153" y="743"/>
                    </a:lnTo>
                    <a:lnTo>
                      <a:pt x="144" y="712"/>
                    </a:lnTo>
                    <a:lnTo>
                      <a:pt x="153" y="599"/>
                    </a:lnTo>
                    <a:lnTo>
                      <a:pt x="146" y="532"/>
                    </a:lnTo>
                    <a:lnTo>
                      <a:pt x="100" y="541"/>
                    </a:lnTo>
                    <a:lnTo>
                      <a:pt x="61" y="545"/>
                    </a:lnTo>
                    <a:lnTo>
                      <a:pt x="46" y="543"/>
                    </a:lnTo>
                    <a:lnTo>
                      <a:pt x="76" y="539"/>
                    </a:lnTo>
                    <a:lnTo>
                      <a:pt x="122" y="532"/>
                    </a:lnTo>
                    <a:lnTo>
                      <a:pt x="146" y="516"/>
                    </a:lnTo>
                    <a:lnTo>
                      <a:pt x="100" y="526"/>
                    </a:lnTo>
                    <a:lnTo>
                      <a:pt x="63" y="532"/>
                    </a:lnTo>
                    <a:lnTo>
                      <a:pt x="34" y="529"/>
                    </a:lnTo>
                    <a:lnTo>
                      <a:pt x="30" y="522"/>
                    </a:lnTo>
                    <a:lnTo>
                      <a:pt x="48" y="524"/>
                    </a:lnTo>
                    <a:lnTo>
                      <a:pt x="102" y="518"/>
                    </a:lnTo>
                    <a:lnTo>
                      <a:pt x="149" y="504"/>
                    </a:lnTo>
                    <a:lnTo>
                      <a:pt x="113" y="508"/>
                    </a:lnTo>
                    <a:lnTo>
                      <a:pt x="68" y="511"/>
                    </a:lnTo>
                    <a:lnTo>
                      <a:pt x="37" y="504"/>
                    </a:lnTo>
                    <a:lnTo>
                      <a:pt x="131" y="497"/>
                    </a:lnTo>
                    <a:lnTo>
                      <a:pt x="146" y="487"/>
                    </a:lnTo>
                    <a:lnTo>
                      <a:pt x="94" y="487"/>
                    </a:lnTo>
                    <a:lnTo>
                      <a:pt x="46" y="483"/>
                    </a:lnTo>
                    <a:lnTo>
                      <a:pt x="37" y="474"/>
                    </a:lnTo>
                    <a:lnTo>
                      <a:pt x="111" y="480"/>
                    </a:lnTo>
                    <a:lnTo>
                      <a:pt x="150" y="472"/>
                    </a:lnTo>
                    <a:lnTo>
                      <a:pt x="111" y="450"/>
                    </a:lnTo>
                    <a:lnTo>
                      <a:pt x="78" y="425"/>
                    </a:lnTo>
                    <a:lnTo>
                      <a:pt x="55" y="397"/>
                    </a:lnTo>
                    <a:lnTo>
                      <a:pt x="43" y="378"/>
                    </a:lnTo>
                    <a:lnTo>
                      <a:pt x="72" y="406"/>
                    </a:lnTo>
                    <a:lnTo>
                      <a:pt x="100" y="422"/>
                    </a:lnTo>
                    <a:lnTo>
                      <a:pt x="135" y="441"/>
                    </a:lnTo>
                    <a:lnTo>
                      <a:pt x="155" y="440"/>
                    </a:lnTo>
                    <a:lnTo>
                      <a:pt x="166" y="396"/>
                    </a:lnTo>
                    <a:lnTo>
                      <a:pt x="181" y="334"/>
                    </a:lnTo>
                    <a:lnTo>
                      <a:pt x="192" y="277"/>
                    </a:lnTo>
                    <a:lnTo>
                      <a:pt x="202" y="256"/>
                    </a:lnTo>
                    <a:lnTo>
                      <a:pt x="260" y="234"/>
                    </a:lnTo>
                    <a:lnTo>
                      <a:pt x="220" y="264"/>
                    </a:lnTo>
                    <a:lnTo>
                      <a:pt x="218" y="353"/>
                    </a:lnTo>
                    <a:lnTo>
                      <a:pt x="218" y="409"/>
                    </a:lnTo>
                    <a:lnTo>
                      <a:pt x="222" y="420"/>
                    </a:lnTo>
                    <a:lnTo>
                      <a:pt x="268" y="427"/>
                    </a:lnTo>
                    <a:lnTo>
                      <a:pt x="231" y="428"/>
                    </a:lnTo>
                    <a:lnTo>
                      <a:pt x="220" y="434"/>
                    </a:lnTo>
                    <a:lnTo>
                      <a:pt x="211" y="461"/>
                    </a:lnTo>
                    <a:lnTo>
                      <a:pt x="242" y="462"/>
                    </a:lnTo>
                    <a:lnTo>
                      <a:pt x="255" y="459"/>
                    </a:lnTo>
                    <a:lnTo>
                      <a:pt x="207" y="471"/>
                    </a:lnTo>
                    <a:lnTo>
                      <a:pt x="214" y="483"/>
                    </a:lnTo>
                    <a:lnTo>
                      <a:pt x="251" y="482"/>
                    </a:lnTo>
                    <a:lnTo>
                      <a:pt x="273" y="474"/>
                    </a:lnTo>
                    <a:lnTo>
                      <a:pt x="303" y="474"/>
                    </a:lnTo>
                    <a:lnTo>
                      <a:pt x="266" y="485"/>
                    </a:lnTo>
                    <a:lnTo>
                      <a:pt x="218" y="495"/>
                    </a:lnTo>
                    <a:lnTo>
                      <a:pt x="211" y="520"/>
                    </a:lnTo>
                    <a:lnTo>
                      <a:pt x="214" y="543"/>
                    </a:lnTo>
                    <a:lnTo>
                      <a:pt x="220" y="559"/>
                    </a:lnTo>
                    <a:lnTo>
                      <a:pt x="215" y="591"/>
                    </a:lnTo>
                    <a:lnTo>
                      <a:pt x="205" y="650"/>
                    </a:lnTo>
                    <a:lnTo>
                      <a:pt x="214" y="706"/>
                    </a:lnTo>
                    <a:lnTo>
                      <a:pt x="201" y="759"/>
                    </a:lnTo>
                    <a:lnTo>
                      <a:pt x="211" y="813"/>
                    </a:lnTo>
                    <a:lnTo>
                      <a:pt x="253" y="821"/>
                    </a:lnTo>
                    <a:lnTo>
                      <a:pt x="288" y="823"/>
                    </a:lnTo>
                    <a:lnTo>
                      <a:pt x="323" y="808"/>
                    </a:lnTo>
                    <a:lnTo>
                      <a:pt x="330" y="759"/>
                    </a:lnTo>
                    <a:lnTo>
                      <a:pt x="321" y="727"/>
                    </a:lnTo>
                    <a:lnTo>
                      <a:pt x="349" y="622"/>
                    </a:lnTo>
                    <a:lnTo>
                      <a:pt x="356" y="592"/>
                    </a:lnTo>
                    <a:lnTo>
                      <a:pt x="356" y="557"/>
                    </a:lnTo>
                    <a:lnTo>
                      <a:pt x="353" y="529"/>
                    </a:lnTo>
                    <a:lnTo>
                      <a:pt x="330" y="534"/>
                    </a:lnTo>
                    <a:lnTo>
                      <a:pt x="296" y="536"/>
                    </a:lnTo>
                    <a:lnTo>
                      <a:pt x="270" y="527"/>
                    </a:lnTo>
                    <a:lnTo>
                      <a:pt x="318" y="522"/>
                    </a:lnTo>
                    <a:lnTo>
                      <a:pt x="360" y="513"/>
                    </a:lnTo>
                    <a:lnTo>
                      <a:pt x="351" y="487"/>
                    </a:lnTo>
                    <a:lnTo>
                      <a:pt x="362" y="464"/>
                    </a:lnTo>
                    <a:lnTo>
                      <a:pt x="356" y="443"/>
                    </a:lnTo>
                    <a:lnTo>
                      <a:pt x="370" y="427"/>
                    </a:lnTo>
                    <a:lnTo>
                      <a:pt x="375" y="358"/>
                    </a:lnTo>
                    <a:lnTo>
                      <a:pt x="386" y="262"/>
                    </a:lnTo>
                    <a:lnTo>
                      <a:pt x="399" y="240"/>
                    </a:lnTo>
                    <a:lnTo>
                      <a:pt x="388" y="223"/>
                    </a:lnTo>
                    <a:lnTo>
                      <a:pt x="401" y="198"/>
                    </a:lnTo>
                    <a:lnTo>
                      <a:pt x="410" y="167"/>
                    </a:lnTo>
                    <a:lnTo>
                      <a:pt x="417" y="133"/>
                    </a:lnTo>
                    <a:lnTo>
                      <a:pt x="415" y="100"/>
                    </a:lnTo>
                    <a:lnTo>
                      <a:pt x="408" y="68"/>
                    </a:lnTo>
                    <a:lnTo>
                      <a:pt x="388" y="41"/>
                    </a:lnTo>
                    <a:lnTo>
                      <a:pt x="388" y="11"/>
                    </a:lnTo>
                    <a:lnTo>
                      <a:pt x="370" y="21"/>
                    </a:lnTo>
                    <a:lnTo>
                      <a:pt x="370" y="0"/>
                    </a:lnTo>
                    <a:lnTo>
                      <a:pt x="351" y="3"/>
                    </a:lnTo>
                    <a:lnTo>
                      <a:pt x="353" y="26"/>
                    </a:lnTo>
                    <a:lnTo>
                      <a:pt x="327" y="37"/>
                    </a:lnTo>
                    <a:lnTo>
                      <a:pt x="301" y="45"/>
                    </a:lnTo>
                    <a:lnTo>
                      <a:pt x="295" y="19"/>
                    </a:lnTo>
                    <a:lnTo>
                      <a:pt x="275" y="23"/>
                    </a:lnTo>
                    <a:lnTo>
                      <a:pt x="286" y="53"/>
                    </a:lnTo>
                    <a:lnTo>
                      <a:pt x="246" y="58"/>
                    </a:lnTo>
                    <a:lnTo>
                      <a:pt x="207" y="62"/>
                    </a:lnTo>
                    <a:lnTo>
                      <a:pt x="172" y="62"/>
                    </a:lnTo>
                    <a:lnTo>
                      <a:pt x="166" y="34"/>
                    </a:lnTo>
                    <a:lnTo>
                      <a:pt x="150" y="32"/>
                    </a:lnTo>
                    <a:lnTo>
                      <a:pt x="153" y="62"/>
                    </a:lnTo>
                    <a:lnTo>
                      <a:pt x="91" y="58"/>
                    </a:lnTo>
                    <a:lnTo>
                      <a:pt x="89" y="28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0" name="Freeform 290"/>
              <p:cNvSpPr>
                <a:spLocks/>
              </p:cNvSpPr>
              <p:nvPr/>
            </p:nvSpPr>
            <p:spPr bwMode="auto">
              <a:xfrm>
                <a:off x="2335" y="2982"/>
                <a:ext cx="161" cy="3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8" y="14"/>
                  </a:cxn>
                  <a:cxn ang="0">
                    <a:pos x="93" y="2"/>
                  </a:cxn>
                  <a:cxn ang="0">
                    <a:pos x="160" y="0"/>
                  </a:cxn>
                  <a:cxn ang="0">
                    <a:pos x="86" y="11"/>
                  </a:cxn>
                  <a:cxn ang="0">
                    <a:pos x="0" y="33"/>
                  </a:cxn>
                </a:cxnLst>
                <a:rect l="0" t="0" r="r" b="b"/>
                <a:pathLst>
                  <a:path w="161" h="34">
                    <a:moveTo>
                      <a:pt x="0" y="33"/>
                    </a:moveTo>
                    <a:lnTo>
                      <a:pt x="48" y="14"/>
                    </a:lnTo>
                    <a:lnTo>
                      <a:pt x="93" y="2"/>
                    </a:lnTo>
                    <a:lnTo>
                      <a:pt x="160" y="0"/>
                    </a:lnTo>
                    <a:lnTo>
                      <a:pt x="86" y="11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1" name="Freeform 291"/>
              <p:cNvSpPr>
                <a:spLocks/>
              </p:cNvSpPr>
              <p:nvPr/>
            </p:nvSpPr>
            <p:spPr bwMode="auto">
              <a:xfrm>
                <a:off x="2364" y="3190"/>
                <a:ext cx="89" cy="14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35" y="8"/>
                  </a:cxn>
                  <a:cxn ang="0">
                    <a:pos x="0" y="11"/>
                  </a:cxn>
                  <a:cxn ang="0">
                    <a:pos x="35" y="13"/>
                  </a:cxn>
                  <a:cxn ang="0">
                    <a:pos x="88" y="0"/>
                  </a:cxn>
                </a:cxnLst>
                <a:rect l="0" t="0" r="r" b="b"/>
                <a:pathLst>
                  <a:path w="89" h="14">
                    <a:moveTo>
                      <a:pt x="88" y="0"/>
                    </a:moveTo>
                    <a:lnTo>
                      <a:pt x="35" y="8"/>
                    </a:lnTo>
                    <a:lnTo>
                      <a:pt x="0" y="11"/>
                    </a:lnTo>
                    <a:lnTo>
                      <a:pt x="35" y="13"/>
                    </a:lnTo>
                    <a:lnTo>
                      <a:pt x="88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2" name="Freeform 292"/>
              <p:cNvSpPr>
                <a:spLocks/>
              </p:cNvSpPr>
              <p:nvPr/>
            </p:nvSpPr>
            <p:spPr bwMode="auto">
              <a:xfrm>
                <a:off x="2333" y="3239"/>
                <a:ext cx="114" cy="45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45" y="14"/>
                  </a:cxn>
                  <a:cxn ang="0">
                    <a:pos x="10" y="28"/>
                  </a:cxn>
                  <a:cxn ang="0">
                    <a:pos x="0" y="44"/>
                  </a:cxn>
                  <a:cxn ang="0">
                    <a:pos x="24" y="31"/>
                  </a:cxn>
                  <a:cxn ang="0">
                    <a:pos x="57" y="19"/>
                  </a:cxn>
                  <a:cxn ang="0">
                    <a:pos x="113" y="0"/>
                  </a:cxn>
                </a:cxnLst>
                <a:rect l="0" t="0" r="r" b="b"/>
                <a:pathLst>
                  <a:path w="114" h="45">
                    <a:moveTo>
                      <a:pt x="113" y="0"/>
                    </a:moveTo>
                    <a:lnTo>
                      <a:pt x="45" y="14"/>
                    </a:lnTo>
                    <a:lnTo>
                      <a:pt x="10" y="28"/>
                    </a:lnTo>
                    <a:lnTo>
                      <a:pt x="0" y="44"/>
                    </a:lnTo>
                    <a:lnTo>
                      <a:pt x="24" y="31"/>
                    </a:lnTo>
                    <a:lnTo>
                      <a:pt x="57" y="19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3" name="Freeform 293"/>
              <p:cNvSpPr>
                <a:spLocks/>
              </p:cNvSpPr>
              <p:nvPr/>
            </p:nvSpPr>
            <p:spPr bwMode="auto">
              <a:xfrm>
                <a:off x="2353" y="3000"/>
                <a:ext cx="102" cy="99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71" y="37"/>
                  </a:cxn>
                  <a:cxn ang="0">
                    <a:pos x="25" y="78"/>
                  </a:cxn>
                  <a:cxn ang="0">
                    <a:pos x="0" y="98"/>
                  </a:cxn>
                  <a:cxn ang="0">
                    <a:pos x="44" y="76"/>
                  </a:cxn>
                  <a:cxn ang="0">
                    <a:pos x="69" y="49"/>
                  </a:cxn>
                  <a:cxn ang="0">
                    <a:pos x="101" y="0"/>
                  </a:cxn>
                </a:cxnLst>
                <a:rect l="0" t="0" r="r" b="b"/>
                <a:pathLst>
                  <a:path w="102" h="99">
                    <a:moveTo>
                      <a:pt x="101" y="0"/>
                    </a:moveTo>
                    <a:lnTo>
                      <a:pt x="71" y="37"/>
                    </a:lnTo>
                    <a:lnTo>
                      <a:pt x="25" y="78"/>
                    </a:lnTo>
                    <a:lnTo>
                      <a:pt x="0" y="98"/>
                    </a:lnTo>
                    <a:lnTo>
                      <a:pt x="44" y="76"/>
                    </a:lnTo>
                    <a:lnTo>
                      <a:pt x="69" y="49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4" name="Freeform 294"/>
              <p:cNvSpPr>
                <a:spLocks/>
              </p:cNvSpPr>
              <p:nvPr/>
            </p:nvSpPr>
            <p:spPr bwMode="auto">
              <a:xfrm>
                <a:off x="2207" y="2851"/>
                <a:ext cx="163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11"/>
                  </a:cxn>
                  <a:cxn ang="0">
                    <a:pos x="114" y="12"/>
                  </a:cxn>
                  <a:cxn ang="0">
                    <a:pos x="162" y="6"/>
                  </a:cxn>
                  <a:cxn ang="0">
                    <a:pos x="113" y="6"/>
                  </a:cxn>
                  <a:cxn ang="0">
                    <a:pos x="0" y="0"/>
                  </a:cxn>
                </a:cxnLst>
                <a:rect l="0" t="0" r="r" b="b"/>
                <a:pathLst>
                  <a:path w="163" h="13">
                    <a:moveTo>
                      <a:pt x="0" y="0"/>
                    </a:moveTo>
                    <a:lnTo>
                      <a:pt x="56" y="11"/>
                    </a:lnTo>
                    <a:lnTo>
                      <a:pt x="114" y="12"/>
                    </a:lnTo>
                    <a:lnTo>
                      <a:pt x="162" y="6"/>
                    </a:lnTo>
                    <a:lnTo>
                      <a:pt x="1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5" name="Freeform 295"/>
              <p:cNvSpPr>
                <a:spLocks/>
              </p:cNvSpPr>
              <p:nvPr/>
            </p:nvSpPr>
            <p:spPr bwMode="auto">
              <a:xfrm>
                <a:off x="2215" y="2834"/>
                <a:ext cx="206" cy="17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197" y="45"/>
                  </a:cxn>
                  <a:cxn ang="0">
                    <a:pos x="178" y="92"/>
                  </a:cxn>
                  <a:cxn ang="0">
                    <a:pos x="147" y="134"/>
                  </a:cxn>
                  <a:cxn ang="0">
                    <a:pos x="118" y="143"/>
                  </a:cxn>
                  <a:cxn ang="0">
                    <a:pos x="73" y="156"/>
                  </a:cxn>
                  <a:cxn ang="0">
                    <a:pos x="0" y="177"/>
                  </a:cxn>
                  <a:cxn ang="0">
                    <a:pos x="74" y="163"/>
                  </a:cxn>
                  <a:cxn ang="0">
                    <a:pos x="115" y="149"/>
                  </a:cxn>
                  <a:cxn ang="0">
                    <a:pos x="167" y="130"/>
                  </a:cxn>
                  <a:cxn ang="0">
                    <a:pos x="182" y="97"/>
                  </a:cxn>
                  <a:cxn ang="0">
                    <a:pos x="199" y="64"/>
                  </a:cxn>
                  <a:cxn ang="0">
                    <a:pos x="205" y="45"/>
                  </a:cxn>
                  <a:cxn ang="0">
                    <a:pos x="197" y="0"/>
                  </a:cxn>
                </a:cxnLst>
                <a:rect l="0" t="0" r="r" b="b"/>
                <a:pathLst>
                  <a:path w="206" h="178">
                    <a:moveTo>
                      <a:pt x="197" y="0"/>
                    </a:moveTo>
                    <a:lnTo>
                      <a:pt x="197" y="45"/>
                    </a:lnTo>
                    <a:lnTo>
                      <a:pt x="178" y="92"/>
                    </a:lnTo>
                    <a:lnTo>
                      <a:pt x="147" y="134"/>
                    </a:lnTo>
                    <a:lnTo>
                      <a:pt x="118" y="143"/>
                    </a:lnTo>
                    <a:lnTo>
                      <a:pt x="73" y="156"/>
                    </a:lnTo>
                    <a:lnTo>
                      <a:pt x="0" y="177"/>
                    </a:lnTo>
                    <a:lnTo>
                      <a:pt x="74" y="163"/>
                    </a:lnTo>
                    <a:lnTo>
                      <a:pt x="115" y="149"/>
                    </a:lnTo>
                    <a:lnTo>
                      <a:pt x="167" y="130"/>
                    </a:lnTo>
                    <a:lnTo>
                      <a:pt x="182" y="97"/>
                    </a:lnTo>
                    <a:lnTo>
                      <a:pt x="199" y="64"/>
                    </a:lnTo>
                    <a:lnTo>
                      <a:pt x="205" y="45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6" name="Freeform 296"/>
              <p:cNvSpPr>
                <a:spLocks/>
              </p:cNvSpPr>
              <p:nvPr/>
            </p:nvSpPr>
            <p:spPr bwMode="auto">
              <a:xfrm>
                <a:off x="2196" y="2887"/>
                <a:ext cx="119" cy="8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44"/>
                  </a:cxn>
                  <a:cxn ang="0">
                    <a:pos x="28" y="72"/>
                  </a:cxn>
                  <a:cxn ang="0">
                    <a:pos x="118" y="77"/>
                  </a:cxn>
                  <a:cxn ang="0">
                    <a:pos x="67" y="80"/>
                  </a:cxn>
                  <a:cxn ang="0">
                    <a:pos x="6" y="79"/>
                  </a:cxn>
                  <a:cxn ang="0">
                    <a:pos x="0" y="51"/>
                  </a:cxn>
                  <a:cxn ang="0">
                    <a:pos x="19" y="0"/>
                  </a:cxn>
                </a:cxnLst>
                <a:rect l="0" t="0" r="r" b="b"/>
                <a:pathLst>
                  <a:path w="119" h="81">
                    <a:moveTo>
                      <a:pt x="19" y="0"/>
                    </a:moveTo>
                    <a:lnTo>
                      <a:pt x="11" y="44"/>
                    </a:lnTo>
                    <a:lnTo>
                      <a:pt x="28" y="72"/>
                    </a:lnTo>
                    <a:lnTo>
                      <a:pt x="118" y="77"/>
                    </a:lnTo>
                    <a:lnTo>
                      <a:pt x="67" y="80"/>
                    </a:lnTo>
                    <a:lnTo>
                      <a:pt x="6" y="79"/>
                    </a:lnTo>
                    <a:lnTo>
                      <a:pt x="0" y="51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7" name="Freeform 297"/>
              <p:cNvSpPr>
                <a:spLocks/>
              </p:cNvSpPr>
              <p:nvPr/>
            </p:nvSpPr>
            <p:spPr bwMode="auto">
              <a:xfrm>
                <a:off x="2450" y="2817"/>
                <a:ext cx="58" cy="27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38" y="20"/>
                  </a:cxn>
                  <a:cxn ang="0">
                    <a:pos x="57" y="0"/>
                  </a:cxn>
                  <a:cxn ang="0">
                    <a:pos x="38" y="7"/>
                  </a:cxn>
                  <a:cxn ang="0">
                    <a:pos x="0" y="26"/>
                  </a:cxn>
                </a:cxnLst>
                <a:rect l="0" t="0" r="r" b="b"/>
                <a:pathLst>
                  <a:path w="58" h="27">
                    <a:moveTo>
                      <a:pt x="0" y="26"/>
                    </a:moveTo>
                    <a:lnTo>
                      <a:pt x="38" y="20"/>
                    </a:lnTo>
                    <a:lnTo>
                      <a:pt x="57" y="0"/>
                    </a:lnTo>
                    <a:lnTo>
                      <a:pt x="38" y="7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8" name="Freeform 298"/>
              <p:cNvSpPr>
                <a:spLocks/>
              </p:cNvSpPr>
              <p:nvPr/>
            </p:nvSpPr>
            <p:spPr bwMode="auto">
              <a:xfrm>
                <a:off x="2435" y="2842"/>
                <a:ext cx="77" cy="117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6" y="45"/>
                  </a:cxn>
                  <a:cxn ang="0">
                    <a:pos x="60" y="81"/>
                  </a:cxn>
                  <a:cxn ang="0">
                    <a:pos x="33" y="109"/>
                  </a:cxn>
                  <a:cxn ang="0">
                    <a:pos x="0" y="116"/>
                  </a:cxn>
                  <a:cxn ang="0">
                    <a:pos x="43" y="91"/>
                  </a:cxn>
                  <a:cxn ang="0">
                    <a:pos x="66" y="54"/>
                  </a:cxn>
                  <a:cxn ang="0">
                    <a:pos x="74" y="0"/>
                  </a:cxn>
                </a:cxnLst>
                <a:rect l="0" t="0" r="r" b="b"/>
                <a:pathLst>
                  <a:path w="77" h="117">
                    <a:moveTo>
                      <a:pt x="74" y="0"/>
                    </a:moveTo>
                    <a:lnTo>
                      <a:pt x="76" y="45"/>
                    </a:lnTo>
                    <a:lnTo>
                      <a:pt x="60" y="81"/>
                    </a:lnTo>
                    <a:lnTo>
                      <a:pt x="33" y="109"/>
                    </a:lnTo>
                    <a:lnTo>
                      <a:pt x="0" y="116"/>
                    </a:lnTo>
                    <a:lnTo>
                      <a:pt x="43" y="91"/>
                    </a:lnTo>
                    <a:lnTo>
                      <a:pt x="66" y="54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9" name="Freeform 299"/>
              <p:cNvSpPr>
                <a:spLocks/>
              </p:cNvSpPr>
              <p:nvPr/>
            </p:nvSpPr>
            <p:spPr bwMode="auto">
              <a:xfrm>
                <a:off x="2277" y="2818"/>
                <a:ext cx="94" cy="13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49" y="8"/>
                  </a:cxn>
                  <a:cxn ang="0">
                    <a:pos x="0" y="12"/>
                  </a:cxn>
                  <a:cxn ang="0">
                    <a:pos x="47" y="4"/>
                  </a:cxn>
                  <a:cxn ang="0">
                    <a:pos x="93" y="0"/>
                  </a:cxn>
                </a:cxnLst>
                <a:rect l="0" t="0" r="r" b="b"/>
                <a:pathLst>
                  <a:path w="94" h="13">
                    <a:moveTo>
                      <a:pt x="93" y="0"/>
                    </a:moveTo>
                    <a:lnTo>
                      <a:pt x="49" y="8"/>
                    </a:lnTo>
                    <a:lnTo>
                      <a:pt x="0" y="12"/>
                    </a:lnTo>
                    <a:lnTo>
                      <a:pt x="47" y="4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0" name="Freeform 300"/>
              <p:cNvSpPr>
                <a:spLocks/>
              </p:cNvSpPr>
              <p:nvPr/>
            </p:nvSpPr>
            <p:spPr bwMode="auto">
              <a:xfrm>
                <a:off x="2150" y="3030"/>
                <a:ext cx="147" cy="44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08" y="19"/>
                  </a:cxn>
                  <a:cxn ang="0">
                    <a:pos x="51" y="34"/>
                  </a:cxn>
                  <a:cxn ang="0">
                    <a:pos x="0" y="39"/>
                  </a:cxn>
                  <a:cxn ang="0">
                    <a:pos x="47" y="43"/>
                  </a:cxn>
                  <a:cxn ang="0">
                    <a:pos x="103" y="34"/>
                  </a:cxn>
                  <a:cxn ang="0">
                    <a:pos x="146" y="0"/>
                  </a:cxn>
                </a:cxnLst>
                <a:rect l="0" t="0" r="r" b="b"/>
                <a:pathLst>
                  <a:path w="147" h="44">
                    <a:moveTo>
                      <a:pt x="146" y="0"/>
                    </a:moveTo>
                    <a:lnTo>
                      <a:pt x="108" y="19"/>
                    </a:lnTo>
                    <a:lnTo>
                      <a:pt x="51" y="34"/>
                    </a:lnTo>
                    <a:lnTo>
                      <a:pt x="0" y="39"/>
                    </a:lnTo>
                    <a:lnTo>
                      <a:pt x="47" y="43"/>
                    </a:lnTo>
                    <a:lnTo>
                      <a:pt x="103" y="34"/>
                    </a:lnTo>
                    <a:lnTo>
                      <a:pt x="146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1" name="Freeform 301"/>
              <p:cNvSpPr>
                <a:spLocks/>
              </p:cNvSpPr>
              <p:nvPr/>
            </p:nvSpPr>
            <p:spPr bwMode="auto">
              <a:xfrm>
                <a:off x="2098" y="2813"/>
                <a:ext cx="56" cy="476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5" y="21"/>
                  </a:cxn>
                  <a:cxn ang="0">
                    <a:pos x="55" y="52"/>
                  </a:cxn>
                  <a:cxn ang="0">
                    <a:pos x="38" y="78"/>
                  </a:cxn>
                  <a:cxn ang="0">
                    <a:pos x="44" y="109"/>
                  </a:cxn>
                  <a:cxn ang="0">
                    <a:pos x="24" y="177"/>
                  </a:cxn>
                  <a:cxn ang="0">
                    <a:pos x="12" y="236"/>
                  </a:cxn>
                  <a:cxn ang="0">
                    <a:pos x="12" y="299"/>
                  </a:cxn>
                  <a:cxn ang="0">
                    <a:pos x="12" y="351"/>
                  </a:cxn>
                  <a:cxn ang="0">
                    <a:pos x="10" y="370"/>
                  </a:cxn>
                  <a:cxn ang="0">
                    <a:pos x="8" y="398"/>
                  </a:cxn>
                  <a:cxn ang="0">
                    <a:pos x="6" y="428"/>
                  </a:cxn>
                  <a:cxn ang="0">
                    <a:pos x="16" y="452"/>
                  </a:cxn>
                  <a:cxn ang="0">
                    <a:pos x="12" y="475"/>
                  </a:cxn>
                  <a:cxn ang="0">
                    <a:pos x="0" y="449"/>
                  </a:cxn>
                  <a:cxn ang="0">
                    <a:pos x="2" y="417"/>
                  </a:cxn>
                  <a:cxn ang="0">
                    <a:pos x="8" y="370"/>
                  </a:cxn>
                  <a:cxn ang="0">
                    <a:pos x="8" y="321"/>
                  </a:cxn>
                  <a:cxn ang="0">
                    <a:pos x="6" y="267"/>
                  </a:cxn>
                  <a:cxn ang="0">
                    <a:pos x="8" y="213"/>
                  </a:cxn>
                  <a:cxn ang="0">
                    <a:pos x="22" y="156"/>
                  </a:cxn>
                  <a:cxn ang="0">
                    <a:pos x="34" y="115"/>
                  </a:cxn>
                  <a:cxn ang="0">
                    <a:pos x="32" y="78"/>
                  </a:cxn>
                  <a:cxn ang="0">
                    <a:pos x="49" y="50"/>
                  </a:cxn>
                  <a:cxn ang="0">
                    <a:pos x="49" y="0"/>
                  </a:cxn>
                </a:cxnLst>
                <a:rect l="0" t="0" r="r" b="b"/>
                <a:pathLst>
                  <a:path w="56" h="476">
                    <a:moveTo>
                      <a:pt x="49" y="0"/>
                    </a:moveTo>
                    <a:lnTo>
                      <a:pt x="55" y="21"/>
                    </a:lnTo>
                    <a:lnTo>
                      <a:pt x="55" y="52"/>
                    </a:lnTo>
                    <a:lnTo>
                      <a:pt x="38" y="78"/>
                    </a:lnTo>
                    <a:lnTo>
                      <a:pt x="44" y="109"/>
                    </a:lnTo>
                    <a:lnTo>
                      <a:pt x="24" y="177"/>
                    </a:lnTo>
                    <a:lnTo>
                      <a:pt x="12" y="236"/>
                    </a:lnTo>
                    <a:lnTo>
                      <a:pt x="12" y="299"/>
                    </a:lnTo>
                    <a:lnTo>
                      <a:pt x="12" y="351"/>
                    </a:lnTo>
                    <a:lnTo>
                      <a:pt x="10" y="370"/>
                    </a:lnTo>
                    <a:lnTo>
                      <a:pt x="8" y="398"/>
                    </a:lnTo>
                    <a:lnTo>
                      <a:pt x="6" y="428"/>
                    </a:lnTo>
                    <a:lnTo>
                      <a:pt x="16" y="452"/>
                    </a:lnTo>
                    <a:lnTo>
                      <a:pt x="12" y="475"/>
                    </a:lnTo>
                    <a:lnTo>
                      <a:pt x="0" y="449"/>
                    </a:lnTo>
                    <a:lnTo>
                      <a:pt x="2" y="417"/>
                    </a:lnTo>
                    <a:lnTo>
                      <a:pt x="8" y="370"/>
                    </a:lnTo>
                    <a:lnTo>
                      <a:pt x="8" y="321"/>
                    </a:lnTo>
                    <a:lnTo>
                      <a:pt x="6" y="267"/>
                    </a:lnTo>
                    <a:lnTo>
                      <a:pt x="8" y="213"/>
                    </a:lnTo>
                    <a:lnTo>
                      <a:pt x="22" y="156"/>
                    </a:lnTo>
                    <a:lnTo>
                      <a:pt x="34" y="115"/>
                    </a:lnTo>
                    <a:lnTo>
                      <a:pt x="32" y="78"/>
                    </a:lnTo>
                    <a:lnTo>
                      <a:pt x="49" y="50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2" name="Freeform 302"/>
              <p:cNvSpPr>
                <a:spLocks/>
              </p:cNvSpPr>
              <p:nvPr/>
            </p:nvSpPr>
            <p:spPr bwMode="auto">
              <a:xfrm>
                <a:off x="2335" y="3484"/>
                <a:ext cx="90" cy="34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64" y="15"/>
                  </a:cxn>
                  <a:cxn ang="0">
                    <a:pos x="23" y="29"/>
                  </a:cxn>
                  <a:cxn ang="0">
                    <a:pos x="0" y="33"/>
                  </a:cxn>
                  <a:cxn ang="0">
                    <a:pos x="53" y="30"/>
                  </a:cxn>
                  <a:cxn ang="0">
                    <a:pos x="61" y="24"/>
                  </a:cxn>
                  <a:cxn ang="0">
                    <a:pos x="89" y="0"/>
                  </a:cxn>
                </a:cxnLst>
                <a:rect l="0" t="0" r="r" b="b"/>
                <a:pathLst>
                  <a:path w="90" h="34">
                    <a:moveTo>
                      <a:pt x="89" y="0"/>
                    </a:moveTo>
                    <a:lnTo>
                      <a:pt x="64" y="15"/>
                    </a:lnTo>
                    <a:lnTo>
                      <a:pt x="23" y="29"/>
                    </a:lnTo>
                    <a:lnTo>
                      <a:pt x="0" y="33"/>
                    </a:lnTo>
                    <a:lnTo>
                      <a:pt x="53" y="30"/>
                    </a:lnTo>
                    <a:lnTo>
                      <a:pt x="61" y="24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3" name="Freeform 303"/>
              <p:cNvSpPr>
                <a:spLocks/>
              </p:cNvSpPr>
              <p:nvPr/>
            </p:nvSpPr>
            <p:spPr bwMode="auto">
              <a:xfrm>
                <a:off x="2317" y="3376"/>
                <a:ext cx="136" cy="131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11" y="36"/>
                  </a:cxn>
                  <a:cxn ang="0">
                    <a:pos x="85" y="64"/>
                  </a:cxn>
                  <a:cxn ang="0">
                    <a:pos x="54" y="88"/>
                  </a:cxn>
                  <a:cxn ang="0">
                    <a:pos x="22" y="103"/>
                  </a:cxn>
                  <a:cxn ang="0">
                    <a:pos x="9" y="109"/>
                  </a:cxn>
                  <a:cxn ang="0">
                    <a:pos x="0" y="130"/>
                  </a:cxn>
                  <a:cxn ang="0">
                    <a:pos x="37" y="114"/>
                  </a:cxn>
                  <a:cxn ang="0">
                    <a:pos x="75" y="87"/>
                  </a:cxn>
                  <a:cxn ang="0">
                    <a:pos x="107" y="52"/>
                  </a:cxn>
                  <a:cxn ang="0">
                    <a:pos x="135" y="0"/>
                  </a:cxn>
                </a:cxnLst>
                <a:rect l="0" t="0" r="r" b="b"/>
                <a:pathLst>
                  <a:path w="136" h="131">
                    <a:moveTo>
                      <a:pt x="135" y="0"/>
                    </a:moveTo>
                    <a:lnTo>
                      <a:pt x="111" y="36"/>
                    </a:lnTo>
                    <a:lnTo>
                      <a:pt x="85" y="64"/>
                    </a:lnTo>
                    <a:lnTo>
                      <a:pt x="54" y="88"/>
                    </a:lnTo>
                    <a:lnTo>
                      <a:pt x="22" y="103"/>
                    </a:lnTo>
                    <a:lnTo>
                      <a:pt x="9" y="109"/>
                    </a:lnTo>
                    <a:lnTo>
                      <a:pt x="0" y="130"/>
                    </a:lnTo>
                    <a:lnTo>
                      <a:pt x="37" y="114"/>
                    </a:lnTo>
                    <a:lnTo>
                      <a:pt x="75" y="87"/>
                    </a:lnTo>
                    <a:lnTo>
                      <a:pt x="107" y="52"/>
                    </a:lnTo>
                    <a:lnTo>
                      <a:pt x="135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4" name="Freeform 304"/>
              <p:cNvSpPr>
                <a:spLocks/>
              </p:cNvSpPr>
              <p:nvPr/>
            </p:nvSpPr>
            <p:spPr bwMode="auto">
              <a:xfrm>
                <a:off x="2326" y="3297"/>
                <a:ext cx="55" cy="82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8" y="27"/>
                  </a:cxn>
                  <a:cxn ang="0">
                    <a:pos x="6" y="53"/>
                  </a:cxn>
                  <a:cxn ang="0">
                    <a:pos x="0" y="81"/>
                  </a:cxn>
                  <a:cxn ang="0">
                    <a:pos x="23" y="39"/>
                  </a:cxn>
                  <a:cxn ang="0">
                    <a:pos x="54" y="0"/>
                  </a:cxn>
                </a:cxnLst>
                <a:rect l="0" t="0" r="r" b="b"/>
                <a:pathLst>
                  <a:path w="55" h="82">
                    <a:moveTo>
                      <a:pt x="54" y="0"/>
                    </a:moveTo>
                    <a:lnTo>
                      <a:pt x="18" y="27"/>
                    </a:lnTo>
                    <a:lnTo>
                      <a:pt x="6" y="53"/>
                    </a:lnTo>
                    <a:lnTo>
                      <a:pt x="0" y="81"/>
                    </a:lnTo>
                    <a:lnTo>
                      <a:pt x="23" y="39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5" name="Freeform 305"/>
              <p:cNvSpPr>
                <a:spLocks/>
              </p:cNvSpPr>
              <p:nvPr/>
            </p:nvSpPr>
            <p:spPr bwMode="auto">
              <a:xfrm>
                <a:off x="2158" y="3421"/>
                <a:ext cx="88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26"/>
                  </a:cxn>
                  <a:cxn ang="0">
                    <a:pos x="42" y="37"/>
                  </a:cxn>
                  <a:cxn ang="0">
                    <a:pos x="79" y="41"/>
                  </a:cxn>
                  <a:cxn ang="0">
                    <a:pos x="87" y="41"/>
                  </a:cxn>
                  <a:cxn ang="0">
                    <a:pos x="68" y="49"/>
                  </a:cxn>
                  <a:cxn ang="0">
                    <a:pos x="34" y="46"/>
                  </a:cxn>
                  <a:cxn ang="0">
                    <a:pos x="17" y="42"/>
                  </a:cxn>
                  <a:cxn ang="0">
                    <a:pos x="0" y="0"/>
                  </a:cxn>
                </a:cxnLst>
                <a:rect l="0" t="0" r="r" b="b"/>
                <a:pathLst>
                  <a:path w="88" h="50">
                    <a:moveTo>
                      <a:pt x="0" y="0"/>
                    </a:moveTo>
                    <a:lnTo>
                      <a:pt x="19" y="26"/>
                    </a:lnTo>
                    <a:lnTo>
                      <a:pt x="42" y="37"/>
                    </a:lnTo>
                    <a:lnTo>
                      <a:pt x="79" y="41"/>
                    </a:lnTo>
                    <a:lnTo>
                      <a:pt x="87" y="41"/>
                    </a:lnTo>
                    <a:lnTo>
                      <a:pt x="68" y="49"/>
                    </a:lnTo>
                    <a:lnTo>
                      <a:pt x="34" y="46"/>
                    </a:lnTo>
                    <a:lnTo>
                      <a:pt x="17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6" name="Freeform 306"/>
              <p:cNvSpPr>
                <a:spLocks/>
              </p:cNvSpPr>
              <p:nvPr/>
            </p:nvSpPr>
            <p:spPr bwMode="auto">
              <a:xfrm>
                <a:off x="2144" y="3464"/>
                <a:ext cx="106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23"/>
                  </a:cxn>
                  <a:cxn ang="0">
                    <a:pos x="50" y="28"/>
                  </a:cxn>
                  <a:cxn ang="0">
                    <a:pos x="99" y="30"/>
                  </a:cxn>
                  <a:cxn ang="0">
                    <a:pos x="105" y="28"/>
                  </a:cxn>
                  <a:cxn ang="0">
                    <a:pos x="86" y="34"/>
                  </a:cxn>
                  <a:cxn ang="0">
                    <a:pos x="38" y="36"/>
                  </a:cxn>
                  <a:cxn ang="0">
                    <a:pos x="13" y="28"/>
                  </a:cxn>
                  <a:cxn ang="0">
                    <a:pos x="0" y="0"/>
                  </a:cxn>
                </a:cxnLst>
                <a:rect l="0" t="0" r="r" b="b"/>
                <a:pathLst>
                  <a:path w="106" h="37">
                    <a:moveTo>
                      <a:pt x="0" y="0"/>
                    </a:moveTo>
                    <a:lnTo>
                      <a:pt x="27" y="23"/>
                    </a:lnTo>
                    <a:lnTo>
                      <a:pt x="50" y="28"/>
                    </a:lnTo>
                    <a:lnTo>
                      <a:pt x="99" y="30"/>
                    </a:lnTo>
                    <a:lnTo>
                      <a:pt x="105" y="28"/>
                    </a:lnTo>
                    <a:lnTo>
                      <a:pt x="86" y="34"/>
                    </a:lnTo>
                    <a:lnTo>
                      <a:pt x="38" y="36"/>
                    </a:lnTo>
                    <a:lnTo>
                      <a:pt x="13" y="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7" name="Freeform 307"/>
              <p:cNvSpPr>
                <a:spLocks/>
              </p:cNvSpPr>
              <p:nvPr/>
            </p:nvSpPr>
            <p:spPr bwMode="auto">
              <a:xfrm>
                <a:off x="2145" y="3526"/>
                <a:ext cx="108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22"/>
                  </a:cxn>
                  <a:cxn ang="0">
                    <a:pos x="79" y="25"/>
                  </a:cxn>
                  <a:cxn ang="0">
                    <a:pos x="107" y="17"/>
                  </a:cxn>
                  <a:cxn ang="0">
                    <a:pos x="83" y="35"/>
                  </a:cxn>
                  <a:cxn ang="0">
                    <a:pos x="55" y="38"/>
                  </a:cxn>
                  <a:cxn ang="0">
                    <a:pos x="30" y="30"/>
                  </a:cxn>
                  <a:cxn ang="0">
                    <a:pos x="0" y="0"/>
                  </a:cxn>
                </a:cxnLst>
                <a:rect l="0" t="0" r="r" b="b"/>
                <a:pathLst>
                  <a:path w="108" h="39">
                    <a:moveTo>
                      <a:pt x="0" y="0"/>
                    </a:moveTo>
                    <a:lnTo>
                      <a:pt x="47" y="22"/>
                    </a:lnTo>
                    <a:lnTo>
                      <a:pt x="79" y="25"/>
                    </a:lnTo>
                    <a:lnTo>
                      <a:pt x="107" y="17"/>
                    </a:lnTo>
                    <a:lnTo>
                      <a:pt x="83" y="35"/>
                    </a:lnTo>
                    <a:lnTo>
                      <a:pt x="55" y="38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8" name="Freeform 308"/>
              <p:cNvSpPr>
                <a:spLocks/>
              </p:cNvSpPr>
              <p:nvPr/>
            </p:nvSpPr>
            <p:spPr bwMode="auto">
              <a:xfrm>
                <a:off x="2122" y="3330"/>
                <a:ext cx="32" cy="12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44"/>
                  </a:cxn>
                  <a:cxn ang="0">
                    <a:pos x="14" y="69"/>
                  </a:cxn>
                  <a:cxn ang="0">
                    <a:pos x="31" y="122"/>
                  </a:cxn>
                  <a:cxn ang="0">
                    <a:pos x="15" y="107"/>
                  </a:cxn>
                  <a:cxn ang="0">
                    <a:pos x="8" y="62"/>
                  </a:cxn>
                  <a:cxn ang="0">
                    <a:pos x="0" y="39"/>
                  </a:cxn>
                  <a:cxn ang="0">
                    <a:pos x="6" y="0"/>
                  </a:cxn>
                </a:cxnLst>
                <a:rect l="0" t="0" r="r" b="b"/>
                <a:pathLst>
                  <a:path w="32" h="123">
                    <a:moveTo>
                      <a:pt x="6" y="0"/>
                    </a:moveTo>
                    <a:lnTo>
                      <a:pt x="8" y="44"/>
                    </a:lnTo>
                    <a:lnTo>
                      <a:pt x="14" y="69"/>
                    </a:lnTo>
                    <a:lnTo>
                      <a:pt x="31" y="122"/>
                    </a:lnTo>
                    <a:lnTo>
                      <a:pt x="15" y="107"/>
                    </a:lnTo>
                    <a:lnTo>
                      <a:pt x="8" y="62"/>
                    </a:lnTo>
                    <a:lnTo>
                      <a:pt x="0" y="39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9" name="Freeform 309"/>
              <p:cNvSpPr>
                <a:spLocks/>
              </p:cNvSpPr>
              <p:nvPr/>
            </p:nvSpPr>
            <p:spPr bwMode="auto">
              <a:xfrm>
                <a:off x="2414" y="3116"/>
                <a:ext cx="62" cy="4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1" y="45"/>
                  </a:cxn>
                  <a:cxn ang="0">
                    <a:pos x="53" y="32"/>
                  </a:cxn>
                  <a:cxn ang="0">
                    <a:pos x="55" y="19"/>
                  </a:cxn>
                  <a:cxn ang="0">
                    <a:pos x="61" y="0"/>
                  </a:cxn>
                  <a:cxn ang="0">
                    <a:pos x="47" y="23"/>
                  </a:cxn>
                  <a:cxn ang="0">
                    <a:pos x="0" y="48"/>
                  </a:cxn>
                </a:cxnLst>
                <a:rect l="0" t="0" r="r" b="b"/>
                <a:pathLst>
                  <a:path w="62" h="49">
                    <a:moveTo>
                      <a:pt x="0" y="48"/>
                    </a:moveTo>
                    <a:lnTo>
                      <a:pt x="31" y="45"/>
                    </a:lnTo>
                    <a:lnTo>
                      <a:pt x="53" y="32"/>
                    </a:lnTo>
                    <a:lnTo>
                      <a:pt x="55" y="19"/>
                    </a:lnTo>
                    <a:lnTo>
                      <a:pt x="61" y="0"/>
                    </a:lnTo>
                    <a:lnTo>
                      <a:pt x="47" y="23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0" name="Freeform 310"/>
              <p:cNvSpPr>
                <a:spLocks/>
              </p:cNvSpPr>
              <p:nvPr/>
            </p:nvSpPr>
            <p:spPr bwMode="auto">
              <a:xfrm>
                <a:off x="2135" y="3153"/>
                <a:ext cx="89" cy="5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3" y="24"/>
                  </a:cxn>
                  <a:cxn ang="0">
                    <a:pos x="50" y="38"/>
                  </a:cxn>
                  <a:cxn ang="0">
                    <a:pos x="76" y="52"/>
                  </a:cxn>
                  <a:cxn ang="0">
                    <a:pos x="88" y="57"/>
                  </a:cxn>
                  <a:cxn ang="0">
                    <a:pos x="74" y="57"/>
                  </a:cxn>
                  <a:cxn ang="0">
                    <a:pos x="51" y="57"/>
                  </a:cxn>
                  <a:cxn ang="0">
                    <a:pos x="0" y="50"/>
                  </a:cxn>
                  <a:cxn ang="0">
                    <a:pos x="37" y="50"/>
                  </a:cxn>
                  <a:cxn ang="0">
                    <a:pos x="50" y="49"/>
                  </a:cxn>
                  <a:cxn ang="0">
                    <a:pos x="27" y="33"/>
                  </a:cxn>
                  <a:cxn ang="0">
                    <a:pos x="11" y="0"/>
                  </a:cxn>
                </a:cxnLst>
                <a:rect l="0" t="0" r="r" b="b"/>
                <a:pathLst>
                  <a:path w="89" h="58">
                    <a:moveTo>
                      <a:pt x="11" y="0"/>
                    </a:moveTo>
                    <a:lnTo>
                      <a:pt x="33" y="24"/>
                    </a:lnTo>
                    <a:lnTo>
                      <a:pt x="50" y="38"/>
                    </a:lnTo>
                    <a:lnTo>
                      <a:pt x="76" y="52"/>
                    </a:lnTo>
                    <a:lnTo>
                      <a:pt x="88" y="57"/>
                    </a:lnTo>
                    <a:lnTo>
                      <a:pt x="74" y="57"/>
                    </a:lnTo>
                    <a:lnTo>
                      <a:pt x="51" y="57"/>
                    </a:lnTo>
                    <a:lnTo>
                      <a:pt x="0" y="50"/>
                    </a:lnTo>
                    <a:lnTo>
                      <a:pt x="37" y="50"/>
                    </a:lnTo>
                    <a:lnTo>
                      <a:pt x="50" y="49"/>
                    </a:lnTo>
                    <a:lnTo>
                      <a:pt x="27" y="33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6560" name="Group 326"/>
            <p:cNvGrpSpPr>
              <a:grpSpLocks/>
            </p:cNvGrpSpPr>
            <p:nvPr/>
          </p:nvGrpSpPr>
          <p:grpSpPr bwMode="auto">
            <a:xfrm>
              <a:off x="1956" y="2303"/>
              <a:ext cx="660" cy="478"/>
              <a:chOff x="1956" y="2303"/>
              <a:chExt cx="660" cy="478"/>
            </a:xfrm>
          </p:grpSpPr>
          <p:sp>
            <p:nvSpPr>
              <p:cNvPr id="36152" name="Freeform 312" descr="Dark vertical"/>
              <p:cNvSpPr>
                <a:spLocks/>
              </p:cNvSpPr>
              <p:nvPr/>
            </p:nvSpPr>
            <p:spPr bwMode="auto">
              <a:xfrm>
                <a:off x="1956" y="2303"/>
                <a:ext cx="660" cy="478"/>
              </a:xfrm>
              <a:custGeom>
                <a:avLst/>
                <a:gdLst/>
                <a:ahLst/>
                <a:cxnLst>
                  <a:cxn ang="0">
                    <a:pos x="139" y="60"/>
                  </a:cxn>
                  <a:cxn ang="0">
                    <a:pos x="174" y="50"/>
                  </a:cxn>
                  <a:cxn ang="0">
                    <a:pos x="225" y="41"/>
                  </a:cxn>
                  <a:cxn ang="0">
                    <a:pos x="286" y="9"/>
                  </a:cxn>
                  <a:cxn ang="0">
                    <a:pos x="324" y="2"/>
                  </a:cxn>
                  <a:cxn ang="0">
                    <a:pos x="370" y="0"/>
                  </a:cxn>
                  <a:cxn ang="0">
                    <a:pos x="428" y="5"/>
                  </a:cxn>
                  <a:cxn ang="0">
                    <a:pos x="483" y="37"/>
                  </a:cxn>
                  <a:cxn ang="0">
                    <a:pos x="549" y="55"/>
                  </a:cxn>
                  <a:cxn ang="0">
                    <a:pos x="578" y="73"/>
                  </a:cxn>
                  <a:cxn ang="0">
                    <a:pos x="586" y="92"/>
                  </a:cxn>
                  <a:cxn ang="0">
                    <a:pos x="609" y="128"/>
                  </a:cxn>
                  <a:cxn ang="0">
                    <a:pos x="635" y="162"/>
                  </a:cxn>
                  <a:cxn ang="0">
                    <a:pos x="651" y="220"/>
                  </a:cxn>
                  <a:cxn ang="0">
                    <a:pos x="659" y="264"/>
                  </a:cxn>
                  <a:cxn ang="0">
                    <a:pos x="652" y="310"/>
                  </a:cxn>
                  <a:cxn ang="0">
                    <a:pos x="624" y="330"/>
                  </a:cxn>
                  <a:cxn ang="0">
                    <a:pos x="560" y="312"/>
                  </a:cxn>
                  <a:cxn ang="0">
                    <a:pos x="553" y="335"/>
                  </a:cxn>
                  <a:cxn ang="0">
                    <a:pos x="560" y="371"/>
                  </a:cxn>
                  <a:cxn ang="0">
                    <a:pos x="570" y="398"/>
                  </a:cxn>
                  <a:cxn ang="0">
                    <a:pos x="560" y="426"/>
                  </a:cxn>
                  <a:cxn ang="0">
                    <a:pos x="531" y="444"/>
                  </a:cxn>
                  <a:cxn ang="0">
                    <a:pos x="485" y="460"/>
                  </a:cxn>
                  <a:cxn ang="0">
                    <a:pos x="415" y="470"/>
                  </a:cxn>
                  <a:cxn ang="0">
                    <a:pos x="355" y="477"/>
                  </a:cxn>
                  <a:cxn ang="0">
                    <a:pos x="278" y="476"/>
                  </a:cxn>
                  <a:cxn ang="0">
                    <a:pos x="187" y="461"/>
                  </a:cxn>
                  <a:cxn ang="0">
                    <a:pos x="178" y="436"/>
                  </a:cxn>
                  <a:cxn ang="0">
                    <a:pos x="185" y="409"/>
                  </a:cxn>
                  <a:cxn ang="0">
                    <a:pos x="185" y="367"/>
                  </a:cxn>
                  <a:cxn ang="0">
                    <a:pos x="181" y="310"/>
                  </a:cxn>
                  <a:cxn ang="0">
                    <a:pos x="130" y="363"/>
                  </a:cxn>
                  <a:cxn ang="0">
                    <a:pos x="83" y="374"/>
                  </a:cxn>
                  <a:cxn ang="0">
                    <a:pos x="49" y="381"/>
                  </a:cxn>
                  <a:cxn ang="0">
                    <a:pos x="17" y="368"/>
                  </a:cxn>
                  <a:cxn ang="0">
                    <a:pos x="0" y="337"/>
                  </a:cxn>
                  <a:cxn ang="0">
                    <a:pos x="2" y="292"/>
                  </a:cxn>
                  <a:cxn ang="0">
                    <a:pos x="29" y="268"/>
                  </a:cxn>
                  <a:cxn ang="0">
                    <a:pos x="55" y="231"/>
                  </a:cxn>
                  <a:cxn ang="0">
                    <a:pos x="86" y="158"/>
                  </a:cxn>
                  <a:cxn ang="0">
                    <a:pos x="99" y="124"/>
                  </a:cxn>
                  <a:cxn ang="0">
                    <a:pos x="111" y="94"/>
                  </a:cxn>
                  <a:cxn ang="0">
                    <a:pos x="139" y="60"/>
                  </a:cxn>
                </a:cxnLst>
                <a:rect l="0" t="0" r="r" b="b"/>
                <a:pathLst>
                  <a:path w="660" h="478">
                    <a:moveTo>
                      <a:pt x="139" y="60"/>
                    </a:moveTo>
                    <a:lnTo>
                      <a:pt x="174" y="50"/>
                    </a:lnTo>
                    <a:lnTo>
                      <a:pt x="225" y="41"/>
                    </a:lnTo>
                    <a:lnTo>
                      <a:pt x="286" y="9"/>
                    </a:lnTo>
                    <a:lnTo>
                      <a:pt x="324" y="2"/>
                    </a:lnTo>
                    <a:lnTo>
                      <a:pt x="370" y="0"/>
                    </a:lnTo>
                    <a:lnTo>
                      <a:pt x="428" y="5"/>
                    </a:lnTo>
                    <a:lnTo>
                      <a:pt x="483" y="37"/>
                    </a:lnTo>
                    <a:lnTo>
                      <a:pt x="549" y="55"/>
                    </a:lnTo>
                    <a:lnTo>
                      <a:pt x="578" y="73"/>
                    </a:lnTo>
                    <a:lnTo>
                      <a:pt x="586" y="92"/>
                    </a:lnTo>
                    <a:lnTo>
                      <a:pt x="609" y="128"/>
                    </a:lnTo>
                    <a:lnTo>
                      <a:pt x="635" y="162"/>
                    </a:lnTo>
                    <a:lnTo>
                      <a:pt x="651" y="220"/>
                    </a:lnTo>
                    <a:lnTo>
                      <a:pt x="659" y="264"/>
                    </a:lnTo>
                    <a:lnTo>
                      <a:pt x="652" y="310"/>
                    </a:lnTo>
                    <a:lnTo>
                      <a:pt x="624" y="330"/>
                    </a:lnTo>
                    <a:lnTo>
                      <a:pt x="560" y="312"/>
                    </a:lnTo>
                    <a:lnTo>
                      <a:pt x="553" y="335"/>
                    </a:lnTo>
                    <a:lnTo>
                      <a:pt x="560" y="371"/>
                    </a:lnTo>
                    <a:lnTo>
                      <a:pt x="570" y="398"/>
                    </a:lnTo>
                    <a:lnTo>
                      <a:pt x="560" y="426"/>
                    </a:lnTo>
                    <a:lnTo>
                      <a:pt x="531" y="444"/>
                    </a:lnTo>
                    <a:lnTo>
                      <a:pt x="485" y="460"/>
                    </a:lnTo>
                    <a:lnTo>
                      <a:pt x="415" y="470"/>
                    </a:lnTo>
                    <a:lnTo>
                      <a:pt x="355" y="477"/>
                    </a:lnTo>
                    <a:lnTo>
                      <a:pt x="278" y="476"/>
                    </a:lnTo>
                    <a:lnTo>
                      <a:pt x="187" y="461"/>
                    </a:lnTo>
                    <a:lnTo>
                      <a:pt x="178" y="436"/>
                    </a:lnTo>
                    <a:lnTo>
                      <a:pt x="185" y="409"/>
                    </a:lnTo>
                    <a:lnTo>
                      <a:pt x="185" y="367"/>
                    </a:lnTo>
                    <a:lnTo>
                      <a:pt x="181" y="310"/>
                    </a:lnTo>
                    <a:lnTo>
                      <a:pt x="130" y="363"/>
                    </a:lnTo>
                    <a:lnTo>
                      <a:pt x="83" y="374"/>
                    </a:lnTo>
                    <a:lnTo>
                      <a:pt x="49" y="381"/>
                    </a:lnTo>
                    <a:lnTo>
                      <a:pt x="17" y="368"/>
                    </a:lnTo>
                    <a:lnTo>
                      <a:pt x="0" y="337"/>
                    </a:lnTo>
                    <a:lnTo>
                      <a:pt x="2" y="292"/>
                    </a:lnTo>
                    <a:lnTo>
                      <a:pt x="29" y="268"/>
                    </a:lnTo>
                    <a:lnTo>
                      <a:pt x="55" y="231"/>
                    </a:lnTo>
                    <a:lnTo>
                      <a:pt x="86" y="158"/>
                    </a:lnTo>
                    <a:lnTo>
                      <a:pt x="99" y="124"/>
                    </a:lnTo>
                    <a:lnTo>
                      <a:pt x="111" y="94"/>
                    </a:lnTo>
                    <a:lnTo>
                      <a:pt x="139" y="6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3" name="Freeform 313" descr="Dark vertical"/>
              <p:cNvSpPr>
                <a:spLocks/>
              </p:cNvSpPr>
              <p:nvPr/>
            </p:nvSpPr>
            <p:spPr bwMode="auto">
              <a:xfrm>
                <a:off x="1966" y="2311"/>
                <a:ext cx="640" cy="449"/>
              </a:xfrm>
              <a:custGeom>
                <a:avLst/>
                <a:gdLst/>
                <a:ahLst/>
                <a:cxnLst>
                  <a:cxn ang="0">
                    <a:pos x="132" y="61"/>
                  </a:cxn>
                  <a:cxn ang="0">
                    <a:pos x="85" y="146"/>
                  </a:cxn>
                  <a:cxn ang="0">
                    <a:pos x="31" y="277"/>
                  </a:cxn>
                  <a:cxn ang="0">
                    <a:pos x="26" y="260"/>
                  </a:cxn>
                  <a:cxn ang="0">
                    <a:pos x="2" y="323"/>
                  </a:cxn>
                  <a:cxn ang="0">
                    <a:pos x="90" y="350"/>
                  </a:cxn>
                  <a:cxn ang="0">
                    <a:pos x="163" y="291"/>
                  </a:cxn>
                  <a:cxn ang="0">
                    <a:pos x="126" y="153"/>
                  </a:cxn>
                  <a:cxn ang="0">
                    <a:pos x="134" y="209"/>
                  </a:cxn>
                  <a:cxn ang="0">
                    <a:pos x="165" y="244"/>
                  </a:cxn>
                  <a:cxn ang="0">
                    <a:pos x="165" y="129"/>
                  </a:cxn>
                  <a:cxn ang="0">
                    <a:pos x="169" y="244"/>
                  </a:cxn>
                  <a:cxn ang="0">
                    <a:pos x="186" y="202"/>
                  </a:cxn>
                  <a:cxn ang="0">
                    <a:pos x="180" y="295"/>
                  </a:cxn>
                  <a:cxn ang="0">
                    <a:pos x="178" y="389"/>
                  </a:cxn>
                  <a:cxn ang="0">
                    <a:pos x="270" y="282"/>
                  </a:cxn>
                  <a:cxn ang="0">
                    <a:pos x="189" y="396"/>
                  </a:cxn>
                  <a:cxn ang="0">
                    <a:pos x="205" y="445"/>
                  </a:cxn>
                  <a:cxn ang="0">
                    <a:pos x="308" y="383"/>
                  </a:cxn>
                  <a:cxn ang="0">
                    <a:pos x="279" y="448"/>
                  </a:cxn>
                  <a:cxn ang="0">
                    <a:pos x="396" y="417"/>
                  </a:cxn>
                  <a:cxn ang="0">
                    <a:pos x="409" y="290"/>
                  </a:cxn>
                  <a:cxn ang="0">
                    <a:pos x="407" y="328"/>
                  </a:cxn>
                  <a:cxn ang="0">
                    <a:pos x="404" y="403"/>
                  </a:cxn>
                  <a:cxn ang="0">
                    <a:pos x="433" y="443"/>
                  </a:cxn>
                  <a:cxn ang="0">
                    <a:pos x="494" y="373"/>
                  </a:cxn>
                  <a:cxn ang="0">
                    <a:pos x="497" y="305"/>
                  </a:cxn>
                  <a:cxn ang="0">
                    <a:pos x="501" y="387"/>
                  </a:cxn>
                  <a:cxn ang="0">
                    <a:pos x="514" y="411"/>
                  </a:cxn>
                  <a:cxn ang="0">
                    <a:pos x="547" y="380"/>
                  </a:cxn>
                  <a:cxn ang="0">
                    <a:pos x="530" y="352"/>
                  </a:cxn>
                  <a:cxn ang="0">
                    <a:pos x="518" y="314"/>
                  </a:cxn>
                  <a:cxn ang="0">
                    <a:pos x="534" y="350"/>
                  </a:cxn>
                  <a:cxn ang="0">
                    <a:pos x="530" y="279"/>
                  </a:cxn>
                  <a:cxn ang="0">
                    <a:pos x="517" y="230"/>
                  </a:cxn>
                  <a:cxn ang="0">
                    <a:pos x="547" y="265"/>
                  </a:cxn>
                  <a:cxn ang="0">
                    <a:pos x="512" y="171"/>
                  </a:cxn>
                  <a:cxn ang="0">
                    <a:pos x="531" y="190"/>
                  </a:cxn>
                  <a:cxn ang="0">
                    <a:pos x="560" y="258"/>
                  </a:cxn>
                  <a:cxn ang="0">
                    <a:pos x="554" y="263"/>
                  </a:cxn>
                  <a:cxn ang="0">
                    <a:pos x="605" y="307"/>
                  </a:cxn>
                  <a:cxn ang="0">
                    <a:pos x="635" y="244"/>
                  </a:cxn>
                  <a:cxn ang="0">
                    <a:pos x="615" y="157"/>
                  </a:cxn>
                  <a:cxn ang="0">
                    <a:pos x="580" y="113"/>
                  </a:cxn>
                  <a:cxn ang="0">
                    <a:pos x="530" y="54"/>
                  </a:cxn>
                  <a:cxn ang="0">
                    <a:pos x="442" y="24"/>
                  </a:cxn>
                  <a:cxn ang="0">
                    <a:pos x="306" y="18"/>
                  </a:cxn>
                  <a:cxn ang="0">
                    <a:pos x="352" y="2"/>
                  </a:cxn>
                  <a:cxn ang="0">
                    <a:pos x="268" y="12"/>
                  </a:cxn>
                </a:cxnLst>
                <a:rect l="0" t="0" r="r" b="b"/>
                <a:pathLst>
                  <a:path w="640" h="449">
                    <a:moveTo>
                      <a:pt x="215" y="42"/>
                    </a:moveTo>
                    <a:lnTo>
                      <a:pt x="160" y="50"/>
                    </a:lnTo>
                    <a:lnTo>
                      <a:pt x="132" y="61"/>
                    </a:lnTo>
                    <a:lnTo>
                      <a:pt x="110" y="85"/>
                    </a:lnTo>
                    <a:lnTo>
                      <a:pt x="103" y="106"/>
                    </a:lnTo>
                    <a:lnTo>
                      <a:pt x="85" y="146"/>
                    </a:lnTo>
                    <a:lnTo>
                      <a:pt x="55" y="232"/>
                    </a:lnTo>
                    <a:lnTo>
                      <a:pt x="35" y="253"/>
                    </a:lnTo>
                    <a:lnTo>
                      <a:pt x="31" y="277"/>
                    </a:lnTo>
                    <a:lnTo>
                      <a:pt x="33" y="302"/>
                    </a:lnTo>
                    <a:lnTo>
                      <a:pt x="25" y="274"/>
                    </a:lnTo>
                    <a:lnTo>
                      <a:pt x="26" y="260"/>
                    </a:lnTo>
                    <a:lnTo>
                      <a:pt x="9" y="277"/>
                    </a:lnTo>
                    <a:lnTo>
                      <a:pt x="0" y="293"/>
                    </a:lnTo>
                    <a:lnTo>
                      <a:pt x="2" y="323"/>
                    </a:lnTo>
                    <a:lnTo>
                      <a:pt x="18" y="349"/>
                    </a:lnTo>
                    <a:lnTo>
                      <a:pt x="38" y="354"/>
                    </a:lnTo>
                    <a:lnTo>
                      <a:pt x="90" y="350"/>
                    </a:lnTo>
                    <a:lnTo>
                      <a:pt x="110" y="342"/>
                    </a:lnTo>
                    <a:lnTo>
                      <a:pt x="140" y="314"/>
                    </a:lnTo>
                    <a:lnTo>
                      <a:pt x="163" y="291"/>
                    </a:lnTo>
                    <a:lnTo>
                      <a:pt x="139" y="246"/>
                    </a:lnTo>
                    <a:lnTo>
                      <a:pt x="127" y="216"/>
                    </a:lnTo>
                    <a:lnTo>
                      <a:pt x="126" y="153"/>
                    </a:lnTo>
                    <a:lnTo>
                      <a:pt x="130" y="129"/>
                    </a:lnTo>
                    <a:lnTo>
                      <a:pt x="134" y="169"/>
                    </a:lnTo>
                    <a:lnTo>
                      <a:pt x="134" y="209"/>
                    </a:lnTo>
                    <a:lnTo>
                      <a:pt x="149" y="243"/>
                    </a:lnTo>
                    <a:lnTo>
                      <a:pt x="169" y="286"/>
                    </a:lnTo>
                    <a:lnTo>
                      <a:pt x="165" y="244"/>
                    </a:lnTo>
                    <a:lnTo>
                      <a:pt x="156" y="195"/>
                    </a:lnTo>
                    <a:lnTo>
                      <a:pt x="159" y="164"/>
                    </a:lnTo>
                    <a:lnTo>
                      <a:pt x="165" y="129"/>
                    </a:lnTo>
                    <a:lnTo>
                      <a:pt x="165" y="178"/>
                    </a:lnTo>
                    <a:lnTo>
                      <a:pt x="167" y="223"/>
                    </a:lnTo>
                    <a:lnTo>
                      <a:pt x="169" y="244"/>
                    </a:lnTo>
                    <a:lnTo>
                      <a:pt x="178" y="197"/>
                    </a:lnTo>
                    <a:lnTo>
                      <a:pt x="191" y="157"/>
                    </a:lnTo>
                    <a:lnTo>
                      <a:pt x="186" y="202"/>
                    </a:lnTo>
                    <a:lnTo>
                      <a:pt x="180" y="237"/>
                    </a:lnTo>
                    <a:lnTo>
                      <a:pt x="176" y="267"/>
                    </a:lnTo>
                    <a:lnTo>
                      <a:pt x="180" y="295"/>
                    </a:lnTo>
                    <a:lnTo>
                      <a:pt x="182" y="331"/>
                    </a:lnTo>
                    <a:lnTo>
                      <a:pt x="182" y="363"/>
                    </a:lnTo>
                    <a:lnTo>
                      <a:pt x="178" y="389"/>
                    </a:lnTo>
                    <a:lnTo>
                      <a:pt x="207" y="368"/>
                    </a:lnTo>
                    <a:lnTo>
                      <a:pt x="237" y="326"/>
                    </a:lnTo>
                    <a:lnTo>
                      <a:pt x="270" y="282"/>
                    </a:lnTo>
                    <a:lnTo>
                      <a:pt x="248" y="329"/>
                    </a:lnTo>
                    <a:lnTo>
                      <a:pt x="218" y="378"/>
                    </a:lnTo>
                    <a:lnTo>
                      <a:pt x="189" y="396"/>
                    </a:lnTo>
                    <a:lnTo>
                      <a:pt x="178" y="406"/>
                    </a:lnTo>
                    <a:lnTo>
                      <a:pt x="180" y="427"/>
                    </a:lnTo>
                    <a:lnTo>
                      <a:pt x="205" y="445"/>
                    </a:lnTo>
                    <a:lnTo>
                      <a:pt x="237" y="438"/>
                    </a:lnTo>
                    <a:lnTo>
                      <a:pt x="268" y="427"/>
                    </a:lnTo>
                    <a:lnTo>
                      <a:pt x="308" y="383"/>
                    </a:lnTo>
                    <a:lnTo>
                      <a:pt x="283" y="425"/>
                    </a:lnTo>
                    <a:lnTo>
                      <a:pt x="246" y="445"/>
                    </a:lnTo>
                    <a:lnTo>
                      <a:pt x="279" y="448"/>
                    </a:lnTo>
                    <a:lnTo>
                      <a:pt x="365" y="445"/>
                    </a:lnTo>
                    <a:lnTo>
                      <a:pt x="384" y="434"/>
                    </a:lnTo>
                    <a:lnTo>
                      <a:pt x="396" y="417"/>
                    </a:lnTo>
                    <a:lnTo>
                      <a:pt x="393" y="375"/>
                    </a:lnTo>
                    <a:lnTo>
                      <a:pt x="393" y="342"/>
                    </a:lnTo>
                    <a:lnTo>
                      <a:pt x="409" y="290"/>
                    </a:lnTo>
                    <a:lnTo>
                      <a:pt x="439" y="256"/>
                    </a:lnTo>
                    <a:lnTo>
                      <a:pt x="417" y="291"/>
                    </a:lnTo>
                    <a:lnTo>
                      <a:pt x="407" y="328"/>
                    </a:lnTo>
                    <a:lnTo>
                      <a:pt x="404" y="352"/>
                    </a:lnTo>
                    <a:lnTo>
                      <a:pt x="404" y="382"/>
                    </a:lnTo>
                    <a:lnTo>
                      <a:pt x="404" y="403"/>
                    </a:lnTo>
                    <a:lnTo>
                      <a:pt x="404" y="424"/>
                    </a:lnTo>
                    <a:lnTo>
                      <a:pt x="387" y="443"/>
                    </a:lnTo>
                    <a:lnTo>
                      <a:pt x="433" y="443"/>
                    </a:lnTo>
                    <a:lnTo>
                      <a:pt x="475" y="427"/>
                    </a:lnTo>
                    <a:lnTo>
                      <a:pt x="488" y="413"/>
                    </a:lnTo>
                    <a:lnTo>
                      <a:pt x="494" y="373"/>
                    </a:lnTo>
                    <a:lnTo>
                      <a:pt x="490" y="335"/>
                    </a:lnTo>
                    <a:lnTo>
                      <a:pt x="490" y="326"/>
                    </a:lnTo>
                    <a:lnTo>
                      <a:pt x="497" y="305"/>
                    </a:lnTo>
                    <a:lnTo>
                      <a:pt x="497" y="338"/>
                    </a:lnTo>
                    <a:lnTo>
                      <a:pt x="503" y="359"/>
                    </a:lnTo>
                    <a:lnTo>
                      <a:pt x="501" y="387"/>
                    </a:lnTo>
                    <a:lnTo>
                      <a:pt x="497" y="410"/>
                    </a:lnTo>
                    <a:lnTo>
                      <a:pt x="488" y="427"/>
                    </a:lnTo>
                    <a:lnTo>
                      <a:pt x="514" y="411"/>
                    </a:lnTo>
                    <a:lnTo>
                      <a:pt x="534" y="399"/>
                    </a:lnTo>
                    <a:lnTo>
                      <a:pt x="543" y="399"/>
                    </a:lnTo>
                    <a:lnTo>
                      <a:pt x="547" y="380"/>
                    </a:lnTo>
                    <a:lnTo>
                      <a:pt x="525" y="357"/>
                    </a:lnTo>
                    <a:lnTo>
                      <a:pt x="512" y="335"/>
                    </a:lnTo>
                    <a:lnTo>
                      <a:pt x="530" y="352"/>
                    </a:lnTo>
                    <a:lnTo>
                      <a:pt x="538" y="365"/>
                    </a:lnTo>
                    <a:lnTo>
                      <a:pt x="525" y="342"/>
                    </a:lnTo>
                    <a:lnTo>
                      <a:pt x="518" y="314"/>
                    </a:lnTo>
                    <a:lnTo>
                      <a:pt x="517" y="297"/>
                    </a:lnTo>
                    <a:lnTo>
                      <a:pt x="527" y="316"/>
                    </a:lnTo>
                    <a:lnTo>
                      <a:pt x="534" y="350"/>
                    </a:lnTo>
                    <a:lnTo>
                      <a:pt x="534" y="307"/>
                    </a:lnTo>
                    <a:lnTo>
                      <a:pt x="538" y="298"/>
                    </a:lnTo>
                    <a:lnTo>
                      <a:pt x="530" y="279"/>
                    </a:lnTo>
                    <a:lnTo>
                      <a:pt x="517" y="251"/>
                    </a:lnTo>
                    <a:lnTo>
                      <a:pt x="503" y="207"/>
                    </a:lnTo>
                    <a:lnTo>
                      <a:pt x="517" y="230"/>
                    </a:lnTo>
                    <a:lnTo>
                      <a:pt x="531" y="272"/>
                    </a:lnTo>
                    <a:lnTo>
                      <a:pt x="545" y="293"/>
                    </a:lnTo>
                    <a:lnTo>
                      <a:pt x="547" y="265"/>
                    </a:lnTo>
                    <a:lnTo>
                      <a:pt x="538" y="230"/>
                    </a:lnTo>
                    <a:lnTo>
                      <a:pt x="525" y="199"/>
                    </a:lnTo>
                    <a:lnTo>
                      <a:pt x="512" y="171"/>
                    </a:lnTo>
                    <a:lnTo>
                      <a:pt x="499" y="141"/>
                    </a:lnTo>
                    <a:lnTo>
                      <a:pt x="517" y="164"/>
                    </a:lnTo>
                    <a:lnTo>
                      <a:pt x="531" y="190"/>
                    </a:lnTo>
                    <a:lnTo>
                      <a:pt x="536" y="204"/>
                    </a:lnTo>
                    <a:lnTo>
                      <a:pt x="545" y="235"/>
                    </a:lnTo>
                    <a:lnTo>
                      <a:pt x="560" y="258"/>
                    </a:lnTo>
                    <a:lnTo>
                      <a:pt x="595" y="277"/>
                    </a:lnTo>
                    <a:lnTo>
                      <a:pt x="567" y="270"/>
                    </a:lnTo>
                    <a:lnTo>
                      <a:pt x="554" y="263"/>
                    </a:lnTo>
                    <a:lnTo>
                      <a:pt x="549" y="293"/>
                    </a:lnTo>
                    <a:lnTo>
                      <a:pt x="586" y="298"/>
                    </a:lnTo>
                    <a:lnTo>
                      <a:pt x="605" y="307"/>
                    </a:lnTo>
                    <a:lnTo>
                      <a:pt x="632" y="295"/>
                    </a:lnTo>
                    <a:lnTo>
                      <a:pt x="639" y="261"/>
                    </a:lnTo>
                    <a:lnTo>
                      <a:pt x="635" y="244"/>
                    </a:lnTo>
                    <a:lnTo>
                      <a:pt x="632" y="228"/>
                    </a:lnTo>
                    <a:lnTo>
                      <a:pt x="628" y="197"/>
                    </a:lnTo>
                    <a:lnTo>
                      <a:pt x="615" y="157"/>
                    </a:lnTo>
                    <a:lnTo>
                      <a:pt x="606" y="152"/>
                    </a:lnTo>
                    <a:lnTo>
                      <a:pt x="593" y="130"/>
                    </a:lnTo>
                    <a:lnTo>
                      <a:pt x="580" y="113"/>
                    </a:lnTo>
                    <a:lnTo>
                      <a:pt x="565" y="89"/>
                    </a:lnTo>
                    <a:lnTo>
                      <a:pt x="558" y="71"/>
                    </a:lnTo>
                    <a:lnTo>
                      <a:pt x="530" y="54"/>
                    </a:lnTo>
                    <a:lnTo>
                      <a:pt x="499" y="44"/>
                    </a:lnTo>
                    <a:lnTo>
                      <a:pt x="455" y="35"/>
                    </a:lnTo>
                    <a:lnTo>
                      <a:pt x="442" y="24"/>
                    </a:lnTo>
                    <a:lnTo>
                      <a:pt x="416" y="18"/>
                    </a:lnTo>
                    <a:lnTo>
                      <a:pt x="369" y="16"/>
                    </a:lnTo>
                    <a:lnTo>
                      <a:pt x="306" y="18"/>
                    </a:lnTo>
                    <a:lnTo>
                      <a:pt x="416" y="5"/>
                    </a:lnTo>
                    <a:lnTo>
                      <a:pt x="404" y="0"/>
                    </a:lnTo>
                    <a:lnTo>
                      <a:pt x="352" y="2"/>
                    </a:lnTo>
                    <a:lnTo>
                      <a:pt x="310" y="0"/>
                    </a:lnTo>
                    <a:lnTo>
                      <a:pt x="283" y="5"/>
                    </a:lnTo>
                    <a:lnTo>
                      <a:pt x="268" y="12"/>
                    </a:lnTo>
                    <a:lnTo>
                      <a:pt x="248" y="26"/>
                    </a:lnTo>
                    <a:lnTo>
                      <a:pt x="215" y="42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4" name="Freeform 314" descr="Dark vertical"/>
              <p:cNvSpPr>
                <a:spLocks/>
              </p:cNvSpPr>
              <p:nvPr/>
            </p:nvSpPr>
            <p:spPr bwMode="auto">
              <a:xfrm>
                <a:off x="2276" y="2388"/>
                <a:ext cx="57" cy="19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4" y="67"/>
                  </a:cxn>
                  <a:cxn ang="0">
                    <a:pos x="32" y="130"/>
                  </a:cxn>
                  <a:cxn ang="0">
                    <a:pos x="0" y="196"/>
                  </a:cxn>
                  <a:cxn ang="0">
                    <a:pos x="36" y="142"/>
                  </a:cxn>
                  <a:cxn ang="0">
                    <a:pos x="54" y="95"/>
                  </a:cxn>
                  <a:cxn ang="0">
                    <a:pos x="56" y="57"/>
                  </a:cxn>
                  <a:cxn ang="0">
                    <a:pos x="52" y="0"/>
                  </a:cxn>
                </a:cxnLst>
                <a:rect l="0" t="0" r="r" b="b"/>
                <a:pathLst>
                  <a:path w="57" h="197">
                    <a:moveTo>
                      <a:pt x="52" y="0"/>
                    </a:moveTo>
                    <a:lnTo>
                      <a:pt x="44" y="67"/>
                    </a:lnTo>
                    <a:lnTo>
                      <a:pt x="32" y="130"/>
                    </a:lnTo>
                    <a:lnTo>
                      <a:pt x="0" y="196"/>
                    </a:lnTo>
                    <a:lnTo>
                      <a:pt x="36" y="142"/>
                    </a:lnTo>
                    <a:lnTo>
                      <a:pt x="54" y="95"/>
                    </a:lnTo>
                    <a:lnTo>
                      <a:pt x="56" y="57"/>
                    </a:lnTo>
                    <a:lnTo>
                      <a:pt x="52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5" name="Freeform 315" descr="Dark vertical"/>
              <p:cNvSpPr>
                <a:spLocks/>
              </p:cNvSpPr>
              <p:nvPr/>
            </p:nvSpPr>
            <p:spPr bwMode="auto">
              <a:xfrm>
                <a:off x="2172" y="2357"/>
                <a:ext cx="75" cy="226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6" y="54"/>
                  </a:cxn>
                  <a:cxn ang="0">
                    <a:pos x="49" y="128"/>
                  </a:cxn>
                  <a:cxn ang="0">
                    <a:pos x="33" y="177"/>
                  </a:cxn>
                  <a:cxn ang="0">
                    <a:pos x="0" y="225"/>
                  </a:cxn>
                  <a:cxn ang="0">
                    <a:pos x="47" y="164"/>
                  </a:cxn>
                  <a:cxn ang="0">
                    <a:pos x="64" y="116"/>
                  </a:cxn>
                  <a:cxn ang="0">
                    <a:pos x="68" y="87"/>
                  </a:cxn>
                  <a:cxn ang="0">
                    <a:pos x="74" y="0"/>
                  </a:cxn>
                </a:cxnLst>
                <a:rect l="0" t="0" r="r" b="b"/>
                <a:pathLst>
                  <a:path w="75" h="226">
                    <a:moveTo>
                      <a:pt x="74" y="0"/>
                    </a:moveTo>
                    <a:lnTo>
                      <a:pt x="66" y="54"/>
                    </a:lnTo>
                    <a:lnTo>
                      <a:pt x="49" y="128"/>
                    </a:lnTo>
                    <a:lnTo>
                      <a:pt x="33" y="177"/>
                    </a:lnTo>
                    <a:lnTo>
                      <a:pt x="0" y="225"/>
                    </a:lnTo>
                    <a:lnTo>
                      <a:pt x="47" y="164"/>
                    </a:lnTo>
                    <a:lnTo>
                      <a:pt x="64" y="116"/>
                    </a:lnTo>
                    <a:lnTo>
                      <a:pt x="68" y="87"/>
                    </a:lnTo>
                    <a:lnTo>
                      <a:pt x="74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6" name="Freeform 316" descr="Dark vertical"/>
              <p:cNvSpPr>
                <a:spLocks/>
              </p:cNvSpPr>
              <p:nvPr/>
            </p:nvSpPr>
            <p:spPr bwMode="auto">
              <a:xfrm>
                <a:off x="2064" y="2561"/>
                <a:ext cx="26" cy="8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3" y="36"/>
                  </a:cxn>
                  <a:cxn ang="0">
                    <a:pos x="11" y="74"/>
                  </a:cxn>
                  <a:cxn ang="0">
                    <a:pos x="0" y="87"/>
                  </a:cxn>
                  <a:cxn ang="0">
                    <a:pos x="11" y="53"/>
                  </a:cxn>
                  <a:cxn ang="0">
                    <a:pos x="25" y="0"/>
                  </a:cxn>
                </a:cxnLst>
                <a:rect l="0" t="0" r="r" b="b"/>
                <a:pathLst>
                  <a:path w="26" h="88">
                    <a:moveTo>
                      <a:pt x="25" y="0"/>
                    </a:moveTo>
                    <a:lnTo>
                      <a:pt x="23" y="36"/>
                    </a:lnTo>
                    <a:lnTo>
                      <a:pt x="11" y="74"/>
                    </a:lnTo>
                    <a:lnTo>
                      <a:pt x="0" y="87"/>
                    </a:lnTo>
                    <a:lnTo>
                      <a:pt x="11" y="53"/>
                    </a:lnTo>
                    <a:lnTo>
                      <a:pt x="25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7" name="Freeform 317" descr="Dark vertical"/>
              <p:cNvSpPr>
                <a:spLocks/>
              </p:cNvSpPr>
              <p:nvPr/>
            </p:nvSpPr>
            <p:spPr bwMode="auto">
              <a:xfrm>
                <a:off x="2034" y="2463"/>
                <a:ext cx="20" cy="15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2" y="48"/>
                  </a:cxn>
                  <a:cxn ang="0">
                    <a:pos x="5" y="98"/>
                  </a:cxn>
                  <a:cxn ang="0">
                    <a:pos x="5" y="123"/>
                  </a:cxn>
                  <a:cxn ang="0">
                    <a:pos x="7" y="156"/>
                  </a:cxn>
                  <a:cxn ang="0">
                    <a:pos x="0" y="118"/>
                  </a:cxn>
                  <a:cxn ang="0">
                    <a:pos x="0" y="82"/>
                  </a:cxn>
                  <a:cxn ang="0">
                    <a:pos x="7" y="55"/>
                  </a:cxn>
                  <a:cxn ang="0">
                    <a:pos x="19" y="0"/>
                  </a:cxn>
                </a:cxnLst>
                <a:rect l="0" t="0" r="r" b="b"/>
                <a:pathLst>
                  <a:path w="20" h="157">
                    <a:moveTo>
                      <a:pt x="19" y="0"/>
                    </a:moveTo>
                    <a:lnTo>
                      <a:pt x="12" y="48"/>
                    </a:lnTo>
                    <a:lnTo>
                      <a:pt x="5" y="98"/>
                    </a:lnTo>
                    <a:lnTo>
                      <a:pt x="5" y="123"/>
                    </a:lnTo>
                    <a:lnTo>
                      <a:pt x="7" y="156"/>
                    </a:lnTo>
                    <a:lnTo>
                      <a:pt x="0" y="118"/>
                    </a:lnTo>
                    <a:lnTo>
                      <a:pt x="0" y="82"/>
                    </a:lnTo>
                    <a:lnTo>
                      <a:pt x="7" y="55"/>
                    </a:lnTo>
                    <a:lnTo>
                      <a:pt x="19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8" name="Freeform 318" descr="Dark vertical"/>
              <p:cNvSpPr>
                <a:spLocks/>
              </p:cNvSpPr>
              <p:nvPr/>
            </p:nvSpPr>
            <p:spPr bwMode="auto">
              <a:xfrm>
                <a:off x="2141" y="2368"/>
                <a:ext cx="13" cy="10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31"/>
                  </a:cxn>
                  <a:cxn ang="0">
                    <a:pos x="0" y="60"/>
                  </a:cxn>
                  <a:cxn ang="0">
                    <a:pos x="0" y="104"/>
                  </a:cxn>
                  <a:cxn ang="0">
                    <a:pos x="6" y="55"/>
                  </a:cxn>
                  <a:cxn ang="0">
                    <a:pos x="10" y="32"/>
                  </a:cxn>
                  <a:cxn ang="0">
                    <a:pos x="12" y="0"/>
                  </a:cxn>
                </a:cxnLst>
                <a:rect l="0" t="0" r="r" b="b"/>
                <a:pathLst>
                  <a:path w="13" h="105">
                    <a:moveTo>
                      <a:pt x="12" y="0"/>
                    </a:moveTo>
                    <a:lnTo>
                      <a:pt x="4" y="31"/>
                    </a:lnTo>
                    <a:lnTo>
                      <a:pt x="0" y="60"/>
                    </a:lnTo>
                    <a:lnTo>
                      <a:pt x="0" y="104"/>
                    </a:lnTo>
                    <a:lnTo>
                      <a:pt x="6" y="55"/>
                    </a:lnTo>
                    <a:lnTo>
                      <a:pt x="10" y="32"/>
                    </a:lnTo>
                    <a:lnTo>
                      <a:pt x="12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9" name="Freeform 319" descr="Dark vertical"/>
              <p:cNvSpPr>
                <a:spLocks/>
              </p:cNvSpPr>
              <p:nvPr/>
            </p:nvSpPr>
            <p:spPr bwMode="auto">
              <a:xfrm>
                <a:off x="2161" y="2420"/>
                <a:ext cx="30" cy="116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15" y="69"/>
                  </a:cxn>
                  <a:cxn ang="0">
                    <a:pos x="25" y="33"/>
                  </a:cxn>
                  <a:cxn ang="0">
                    <a:pos x="29" y="0"/>
                  </a:cxn>
                  <a:cxn ang="0">
                    <a:pos x="29" y="54"/>
                  </a:cxn>
                  <a:cxn ang="0">
                    <a:pos x="19" y="88"/>
                  </a:cxn>
                  <a:cxn ang="0">
                    <a:pos x="0" y="115"/>
                  </a:cxn>
                </a:cxnLst>
                <a:rect l="0" t="0" r="r" b="b"/>
                <a:pathLst>
                  <a:path w="30" h="116">
                    <a:moveTo>
                      <a:pt x="0" y="115"/>
                    </a:moveTo>
                    <a:lnTo>
                      <a:pt x="15" y="69"/>
                    </a:lnTo>
                    <a:lnTo>
                      <a:pt x="25" y="33"/>
                    </a:lnTo>
                    <a:lnTo>
                      <a:pt x="29" y="0"/>
                    </a:lnTo>
                    <a:lnTo>
                      <a:pt x="29" y="54"/>
                    </a:lnTo>
                    <a:lnTo>
                      <a:pt x="19" y="88"/>
                    </a:lnTo>
                    <a:lnTo>
                      <a:pt x="0" y="115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60" name="Freeform 320" descr="Dark vertical"/>
              <p:cNvSpPr>
                <a:spLocks/>
              </p:cNvSpPr>
              <p:nvPr/>
            </p:nvSpPr>
            <p:spPr bwMode="auto">
              <a:xfrm>
                <a:off x="2153" y="2548"/>
                <a:ext cx="77" cy="101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57" y="24"/>
                  </a:cxn>
                  <a:cxn ang="0">
                    <a:pos x="34" y="46"/>
                  </a:cxn>
                  <a:cxn ang="0">
                    <a:pos x="13" y="73"/>
                  </a:cxn>
                  <a:cxn ang="0">
                    <a:pos x="0" y="100"/>
                  </a:cxn>
                  <a:cxn ang="0">
                    <a:pos x="27" y="66"/>
                  </a:cxn>
                  <a:cxn ang="0">
                    <a:pos x="55" y="37"/>
                  </a:cxn>
                  <a:cxn ang="0">
                    <a:pos x="76" y="0"/>
                  </a:cxn>
                </a:cxnLst>
                <a:rect l="0" t="0" r="r" b="b"/>
                <a:pathLst>
                  <a:path w="77" h="101">
                    <a:moveTo>
                      <a:pt x="76" y="0"/>
                    </a:moveTo>
                    <a:lnTo>
                      <a:pt x="57" y="24"/>
                    </a:lnTo>
                    <a:lnTo>
                      <a:pt x="34" y="46"/>
                    </a:lnTo>
                    <a:lnTo>
                      <a:pt x="13" y="73"/>
                    </a:lnTo>
                    <a:lnTo>
                      <a:pt x="0" y="100"/>
                    </a:lnTo>
                    <a:lnTo>
                      <a:pt x="27" y="66"/>
                    </a:lnTo>
                    <a:lnTo>
                      <a:pt x="55" y="37"/>
                    </a:lnTo>
                    <a:lnTo>
                      <a:pt x="76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61" name="Freeform 321" descr="Dark vertical"/>
              <p:cNvSpPr>
                <a:spLocks/>
              </p:cNvSpPr>
              <p:nvPr/>
            </p:nvSpPr>
            <p:spPr bwMode="auto">
              <a:xfrm>
                <a:off x="2316" y="2451"/>
                <a:ext cx="98" cy="249"/>
              </a:xfrm>
              <a:custGeom>
                <a:avLst/>
                <a:gdLst/>
                <a:ahLst/>
                <a:cxnLst>
                  <a:cxn ang="0">
                    <a:pos x="0" y="248"/>
                  </a:cxn>
                  <a:cxn ang="0">
                    <a:pos x="27" y="185"/>
                  </a:cxn>
                  <a:cxn ang="0">
                    <a:pos x="40" y="136"/>
                  </a:cxn>
                  <a:cxn ang="0">
                    <a:pos x="67" y="98"/>
                  </a:cxn>
                  <a:cxn ang="0">
                    <a:pos x="97" y="35"/>
                  </a:cxn>
                  <a:cxn ang="0">
                    <a:pos x="97" y="0"/>
                  </a:cxn>
                  <a:cxn ang="0">
                    <a:pos x="59" y="85"/>
                  </a:cxn>
                  <a:cxn ang="0">
                    <a:pos x="29" y="140"/>
                  </a:cxn>
                  <a:cxn ang="0">
                    <a:pos x="25" y="181"/>
                  </a:cxn>
                  <a:cxn ang="0">
                    <a:pos x="0" y="248"/>
                  </a:cxn>
                </a:cxnLst>
                <a:rect l="0" t="0" r="r" b="b"/>
                <a:pathLst>
                  <a:path w="98" h="249">
                    <a:moveTo>
                      <a:pt x="0" y="248"/>
                    </a:moveTo>
                    <a:lnTo>
                      <a:pt x="27" y="185"/>
                    </a:lnTo>
                    <a:lnTo>
                      <a:pt x="40" y="136"/>
                    </a:lnTo>
                    <a:lnTo>
                      <a:pt x="67" y="98"/>
                    </a:lnTo>
                    <a:lnTo>
                      <a:pt x="97" y="35"/>
                    </a:lnTo>
                    <a:lnTo>
                      <a:pt x="97" y="0"/>
                    </a:lnTo>
                    <a:lnTo>
                      <a:pt x="59" y="85"/>
                    </a:lnTo>
                    <a:lnTo>
                      <a:pt x="29" y="140"/>
                    </a:lnTo>
                    <a:lnTo>
                      <a:pt x="25" y="181"/>
                    </a:lnTo>
                    <a:lnTo>
                      <a:pt x="0" y="248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62" name="Freeform 322" descr="Dark vertical"/>
              <p:cNvSpPr>
                <a:spLocks/>
              </p:cNvSpPr>
              <p:nvPr/>
            </p:nvSpPr>
            <p:spPr bwMode="auto">
              <a:xfrm>
                <a:off x="2487" y="2402"/>
                <a:ext cx="17" cy="10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51"/>
                  </a:cxn>
                  <a:cxn ang="0">
                    <a:pos x="15" y="84"/>
                  </a:cxn>
                  <a:cxn ang="0">
                    <a:pos x="16" y="104"/>
                  </a:cxn>
                  <a:cxn ang="0">
                    <a:pos x="5" y="70"/>
                  </a:cxn>
                  <a:cxn ang="0">
                    <a:pos x="0" y="43"/>
                  </a:cxn>
                  <a:cxn ang="0">
                    <a:pos x="5" y="0"/>
                  </a:cxn>
                </a:cxnLst>
                <a:rect l="0" t="0" r="r" b="b"/>
                <a:pathLst>
                  <a:path w="17" h="105">
                    <a:moveTo>
                      <a:pt x="5" y="0"/>
                    </a:moveTo>
                    <a:lnTo>
                      <a:pt x="7" y="51"/>
                    </a:lnTo>
                    <a:lnTo>
                      <a:pt x="15" y="84"/>
                    </a:lnTo>
                    <a:lnTo>
                      <a:pt x="16" y="104"/>
                    </a:lnTo>
                    <a:lnTo>
                      <a:pt x="5" y="70"/>
                    </a:lnTo>
                    <a:lnTo>
                      <a:pt x="0" y="43"/>
                    </a:lnTo>
                    <a:lnTo>
                      <a:pt x="5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63" name="Freeform 323" descr="Dark vertical"/>
              <p:cNvSpPr>
                <a:spLocks/>
              </p:cNvSpPr>
              <p:nvPr/>
            </p:nvSpPr>
            <p:spPr bwMode="auto">
              <a:xfrm>
                <a:off x="2511" y="2396"/>
                <a:ext cx="40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52"/>
                  </a:cxn>
                  <a:cxn ang="0">
                    <a:pos x="21" y="88"/>
                  </a:cxn>
                  <a:cxn ang="0">
                    <a:pos x="39" y="131"/>
                  </a:cxn>
                  <a:cxn ang="0">
                    <a:pos x="21" y="64"/>
                  </a:cxn>
                  <a:cxn ang="0">
                    <a:pos x="0" y="0"/>
                  </a:cxn>
                </a:cxnLst>
                <a:rect l="0" t="0" r="r" b="b"/>
                <a:pathLst>
                  <a:path w="40" h="132">
                    <a:moveTo>
                      <a:pt x="0" y="0"/>
                    </a:moveTo>
                    <a:lnTo>
                      <a:pt x="8" y="52"/>
                    </a:lnTo>
                    <a:lnTo>
                      <a:pt x="21" y="88"/>
                    </a:lnTo>
                    <a:lnTo>
                      <a:pt x="39" y="131"/>
                    </a:lnTo>
                    <a:lnTo>
                      <a:pt x="21" y="64"/>
                    </a:lnTo>
                    <a:lnTo>
                      <a:pt x="0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64" name="Freeform 324" descr="Dark vertical"/>
              <p:cNvSpPr>
                <a:spLocks/>
              </p:cNvSpPr>
              <p:nvPr/>
            </p:nvSpPr>
            <p:spPr bwMode="auto">
              <a:xfrm>
                <a:off x="2515" y="2541"/>
                <a:ext cx="37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19"/>
                  </a:cxn>
                  <a:cxn ang="0">
                    <a:pos x="36" y="16"/>
                  </a:cxn>
                  <a:cxn ang="0">
                    <a:pos x="24" y="7"/>
                  </a:cxn>
                  <a:cxn ang="0">
                    <a:pos x="0" y="0"/>
                  </a:cxn>
                </a:cxnLst>
                <a:rect l="0" t="0" r="r" b="b"/>
                <a:pathLst>
                  <a:path w="37" h="20">
                    <a:moveTo>
                      <a:pt x="0" y="0"/>
                    </a:moveTo>
                    <a:lnTo>
                      <a:pt x="23" y="19"/>
                    </a:lnTo>
                    <a:lnTo>
                      <a:pt x="36" y="16"/>
                    </a:lnTo>
                    <a:lnTo>
                      <a:pt x="24" y="7"/>
                    </a:lnTo>
                    <a:lnTo>
                      <a:pt x="0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65" name="Freeform 325" descr="Dark vertical"/>
              <p:cNvSpPr>
                <a:spLocks/>
              </p:cNvSpPr>
              <p:nvPr/>
            </p:nvSpPr>
            <p:spPr bwMode="auto">
              <a:xfrm>
                <a:off x="2375" y="2341"/>
                <a:ext cx="20" cy="11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1" y="47"/>
                  </a:cxn>
                  <a:cxn ang="0">
                    <a:pos x="8" y="79"/>
                  </a:cxn>
                  <a:cxn ang="0">
                    <a:pos x="0" y="111"/>
                  </a:cxn>
                  <a:cxn ang="0">
                    <a:pos x="17" y="62"/>
                  </a:cxn>
                  <a:cxn ang="0">
                    <a:pos x="19" y="35"/>
                  </a:cxn>
                  <a:cxn ang="0">
                    <a:pos x="9" y="0"/>
                  </a:cxn>
                </a:cxnLst>
                <a:rect l="0" t="0" r="r" b="b"/>
                <a:pathLst>
                  <a:path w="20" h="112">
                    <a:moveTo>
                      <a:pt x="9" y="0"/>
                    </a:moveTo>
                    <a:lnTo>
                      <a:pt x="11" y="47"/>
                    </a:lnTo>
                    <a:lnTo>
                      <a:pt x="8" y="79"/>
                    </a:lnTo>
                    <a:lnTo>
                      <a:pt x="0" y="111"/>
                    </a:lnTo>
                    <a:lnTo>
                      <a:pt x="17" y="62"/>
                    </a:lnTo>
                    <a:lnTo>
                      <a:pt x="19" y="35"/>
                    </a:lnTo>
                    <a:lnTo>
                      <a:pt x="9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36561" name="Group 384"/>
          <p:cNvGrpSpPr>
            <a:grpSpLocks/>
          </p:cNvGrpSpPr>
          <p:nvPr/>
        </p:nvGrpSpPr>
        <p:grpSpPr bwMode="auto">
          <a:xfrm>
            <a:off x="5353050" y="3333750"/>
            <a:ext cx="1047750" cy="2549525"/>
            <a:chOff x="3372" y="2100"/>
            <a:chExt cx="660" cy="1606"/>
          </a:xfrm>
        </p:grpSpPr>
        <p:grpSp>
          <p:nvGrpSpPr>
            <p:cNvPr id="236562" name="Group 332"/>
            <p:cNvGrpSpPr>
              <a:grpSpLocks/>
            </p:cNvGrpSpPr>
            <p:nvPr/>
          </p:nvGrpSpPr>
          <p:grpSpPr bwMode="auto">
            <a:xfrm>
              <a:off x="3735" y="3536"/>
              <a:ext cx="118" cy="142"/>
              <a:chOff x="3735" y="3536"/>
              <a:chExt cx="118" cy="142"/>
            </a:xfrm>
          </p:grpSpPr>
          <p:sp>
            <p:nvSpPr>
              <p:cNvPr id="36168" name="Freeform 328"/>
              <p:cNvSpPr>
                <a:spLocks/>
              </p:cNvSpPr>
              <p:nvPr/>
            </p:nvSpPr>
            <p:spPr bwMode="auto">
              <a:xfrm>
                <a:off x="3735" y="3572"/>
                <a:ext cx="118" cy="106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8" y="41"/>
                  </a:cxn>
                  <a:cxn ang="0">
                    <a:pos x="0" y="59"/>
                  </a:cxn>
                  <a:cxn ang="0">
                    <a:pos x="8" y="78"/>
                  </a:cxn>
                  <a:cxn ang="0">
                    <a:pos x="8" y="91"/>
                  </a:cxn>
                  <a:cxn ang="0">
                    <a:pos x="17" y="100"/>
                  </a:cxn>
                  <a:cxn ang="0">
                    <a:pos x="44" y="103"/>
                  </a:cxn>
                  <a:cxn ang="0">
                    <a:pos x="65" y="105"/>
                  </a:cxn>
                  <a:cxn ang="0">
                    <a:pos x="88" y="101"/>
                  </a:cxn>
                  <a:cxn ang="0">
                    <a:pos x="105" y="91"/>
                  </a:cxn>
                  <a:cxn ang="0">
                    <a:pos x="108" y="78"/>
                  </a:cxn>
                  <a:cxn ang="0">
                    <a:pos x="117" y="60"/>
                  </a:cxn>
                  <a:cxn ang="0">
                    <a:pos x="110" y="39"/>
                  </a:cxn>
                  <a:cxn ang="0">
                    <a:pos x="101" y="0"/>
                  </a:cxn>
                  <a:cxn ang="0">
                    <a:pos x="13" y="5"/>
                  </a:cxn>
                </a:cxnLst>
                <a:rect l="0" t="0" r="r" b="b"/>
                <a:pathLst>
                  <a:path w="118" h="106">
                    <a:moveTo>
                      <a:pt x="13" y="5"/>
                    </a:moveTo>
                    <a:lnTo>
                      <a:pt x="8" y="41"/>
                    </a:lnTo>
                    <a:lnTo>
                      <a:pt x="0" y="59"/>
                    </a:lnTo>
                    <a:lnTo>
                      <a:pt x="8" y="78"/>
                    </a:lnTo>
                    <a:lnTo>
                      <a:pt x="8" y="91"/>
                    </a:lnTo>
                    <a:lnTo>
                      <a:pt x="17" y="100"/>
                    </a:lnTo>
                    <a:lnTo>
                      <a:pt x="44" y="103"/>
                    </a:lnTo>
                    <a:lnTo>
                      <a:pt x="65" y="105"/>
                    </a:lnTo>
                    <a:lnTo>
                      <a:pt x="88" y="101"/>
                    </a:lnTo>
                    <a:lnTo>
                      <a:pt x="105" y="91"/>
                    </a:lnTo>
                    <a:lnTo>
                      <a:pt x="108" y="78"/>
                    </a:lnTo>
                    <a:lnTo>
                      <a:pt x="117" y="60"/>
                    </a:lnTo>
                    <a:lnTo>
                      <a:pt x="110" y="39"/>
                    </a:lnTo>
                    <a:lnTo>
                      <a:pt x="101" y="0"/>
                    </a:lnTo>
                    <a:lnTo>
                      <a:pt x="13" y="5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69" name="Freeform 329"/>
              <p:cNvSpPr>
                <a:spLocks/>
              </p:cNvSpPr>
              <p:nvPr/>
            </p:nvSpPr>
            <p:spPr bwMode="auto">
              <a:xfrm>
                <a:off x="3767" y="3536"/>
                <a:ext cx="85" cy="38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57" y="18"/>
                  </a:cxn>
                  <a:cxn ang="0">
                    <a:pos x="27" y="31"/>
                  </a:cxn>
                  <a:cxn ang="0">
                    <a:pos x="0" y="32"/>
                  </a:cxn>
                  <a:cxn ang="0">
                    <a:pos x="33" y="37"/>
                  </a:cxn>
                  <a:cxn ang="0">
                    <a:pos x="57" y="32"/>
                  </a:cxn>
                  <a:cxn ang="0">
                    <a:pos x="84" y="0"/>
                  </a:cxn>
                </a:cxnLst>
                <a:rect l="0" t="0" r="r" b="b"/>
                <a:pathLst>
                  <a:path w="85" h="38">
                    <a:moveTo>
                      <a:pt x="84" y="0"/>
                    </a:moveTo>
                    <a:lnTo>
                      <a:pt x="57" y="18"/>
                    </a:lnTo>
                    <a:lnTo>
                      <a:pt x="27" y="31"/>
                    </a:lnTo>
                    <a:lnTo>
                      <a:pt x="0" y="32"/>
                    </a:lnTo>
                    <a:lnTo>
                      <a:pt x="33" y="37"/>
                    </a:lnTo>
                    <a:lnTo>
                      <a:pt x="57" y="32"/>
                    </a:lnTo>
                    <a:lnTo>
                      <a:pt x="84" y="0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70" name="Freeform 330"/>
              <p:cNvSpPr>
                <a:spLocks/>
              </p:cNvSpPr>
              <p:nvPr/>
            </p:nvSpPr>
            <p:spPr bwMode="auto">
              <a:xfrm>
                <a:off x="3749" y="3652"/>
                <a:ext cx="87" cy="1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0"/>
                  </a:cxn>
                  <a:cxn ang="0">
                    <a:pos x="26" y="4"/>
                  </a:cxn>
                  <a:cxn ang="0">
                    <a:pos x="54" y="4"/>
                  </a:cxn>
                  <a:cxn ang="0">
                    <a:pos x="86" y="0"/>
                  </a:cxn>
                  <a:cxn ang="0">
                    <a:pos x="83" y="5"/>
                  </a:cxn>
                  <a:cxn ang="0">
                    <a:pos x="67" y="12"/>
                  </a:cxn>
                  <a:cxn ang="0">
                    <a:pos x="48" y="14"/>
                  </a:cxn>
                  <a:cxn ang="0">
                    <a:pos x="33" y="13"/>
                  </a:cxn>
                  <a:cxn ang="0">
                    <a:pos x="17" y="12"/>
                  </a:cxn>
                  <a:cxn ang="0">
                    <a:pos x="0" y="7"/>
                  </a:cxn>
                </a:cxnLst>
                <a:rect l="0" t="0" r="r" b="b"/>
                <a:pathLst>
                  <a:path w="87" h="15">
                    <a:moveTo>
                      <a:pt x="0" y="7"/>
                    </a:moveTo>
                    <a:lnTo>
                      <a:pt x="1" y="0"/>
                    </a:lnTo>
                    <a:lnTo>
                      <a:pt x="26" y="4"/>
                    </a:lnTo>
                    <a:lnTo>
                      <a:pt x="54" y="4"/>
                    </a:lnTo>
                    <a:lnTo>
                      <a:pt x="86" y="0"/>
                    </a:lnTo>
                    <a:lnTo>
                      <a:pt x="83" y="5"/>
                    </a:lnTo>
                    <a:lnTo>
                      <a:pt x="67" y="12"/>
                    </a:lnTo>
                    <a:lnTo>
                      <a:pt x="48" y="14"/>
                    </a:lnTo>
                    <a:lnTo>
                      <a:pt x="33" y="13"/>
                    </a:lnTo>
                    <a:lnTo>
                      <a:pt x="17" y="12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71" name="Freeform 331"/>
              <p:cNvSpPr>
                <a:spLocks/>
              </p:cNvSpPr>
              <p:nvPr/>
            </p:nvSpPr>
            <p:spPr bwMode="auto">
              <a:xfrm>
                <a:off x="3754" y="3609"/>
                <a:ext cx="87" cy="42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0" y="41"/>
                  </a:cxn>
                  <a:cxn ang="0">
                    <a:pos x="62" y="40"/>
                  </a:cxn>
                  <a:cxn ang="0">
                    <a:pos x="80" y="34"/>
                  </a:cxn>
                  <a:cxn ang="0">
                    <a:pos x="86" y="27"/>
                  </a:cxn>
                  <a:cxn ang="0">
                    <a:pos x="83" y="13"/>
                  </a:cxn>
                  <a:cxn ang="0">
                    <a:pos x="74" y="1"/>
                  </a:cxn>
                  <a:cxn ang="0">
                    <a:pos x="64" y="3"/>
                  </a:cxn>
                  <a:cxn ang="0">
                    <a:pos x="39" y="3"/>
                  </a:cxn>
                  <a:cxn ang="0">
                    <a:pos x="10" y="0"/>
                  </a:cxn>
                  <a:cxn ang="0">
                    <a:pos x="2" y="8"/>
                  </a:cxn>
                  <a:cxn ang="0">
                    <a:pos x="0" y="34"/>
                  </a:cxn>
                </a:cxnLst>
                <a:rect l="0" t="0" r="r" b="b"/>
                <a:pathLst>
                  <a:path w="87" h="42">
                    <a:moveTo>
                      <a:pt x="0" y="34"/>
                    </a:moveTo>
                    <a:lnTo>
                      <a:pt x="30" y="41"/>
                    </a:lnTo>
                    <a:lnTo>
                      <a:pt x="62" y="40"/>
                    </a:lnTo>
                    <a:lnTo>
                      <a:pt x="80" y="34"/>
                    </a:lnTo>
                    <a:lnTo>
                      <a:pt x="86" y="27"/>
                    </a:lnTo>
                    <a:lnTo>
                      <a:pt x="83" y="13"/>
                    </a:lnTo>
                    <a:lnTo>
                      <a:pt x="74" y="1"/>
                    </a:lnTo>
                    <a:lnTo>
                      <a:pt x="64" y="3"/>
                    </a:lnTo>
                    <a:lnTo>
                      <a:pt x="39" y="3"/>
                    </a:lnTo>
                    <a:lnTo>
                      <a:pt x="10" y="0"/>
                    </a:lnTo>
                    <a:lnTo>
                      <a:pt x="2" y="8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6563" name="Group 339"/>
            <p:cNvGrpSpPr>
              <a:grpSpLocks/>
            </p:cNvGrpSpPr>
            <p:nvPr/>
          </p:nvGrpSpPr>
          <p:grpSpPr bwMode="auto">
            <a:xfrm>
              <a:off x="3458" y="3584"/>
              <a:ext cx="235" cy="122"/>
              <a:chOff x="3458" y="3584"/>
              <a:chExt cx="235" cy="122"/>
            </a:xfrm>
          </p:grpSpPr>
          <p:sp>
            <p:nvSpPr>
              <p:cNvPr id="36173" name="Freeform 333"/>
              <p:cNvSpPr>
                <a:spLocks/>
              </p:cNvSpPr>
              <p:nvPr/>
            </p:nvSpPr>
            <p:spPr bwMode="auto">
              <a:xfrm>
                <a:off x="3458" y="3584"/>
                <a:ext cx="235" cy="122"/>
              </a:xfrm>
              <a:custGeom>
                <a:avLst/>
                <a:gdLst/>
                <a:ahLst/>
                <a:cxnLst>
                  <a:cxn ang="0">
                    <a:pos x="212" y="16"/>
                  </a:cxn>
                  <a:cxn ang="0">
                    <a:pos x="232" y="67"/>
                  </a:cxn>
                  <a:cxn ang="0">
                    <a:pos x="232" y="88"/>
                  </a:cxn>
                  <a:cxn ang="0">
                    <a:pos x="234" y="104"/>
                  </a:cxn>
                  <a:cxn ang="0">
                    <a:pos x="213" y="116"/>
                  </a:cxn>
                  <a:cxn ang="0">
                    <a:pos x="194" y="118"/>
                  </a:cxn>
                  <a:cxn ang="0">
                    <a:pos x="161" y="121"/>
                  </a:cxn>
                  <a:cxn ang="0">
                    <a:pos x="128" y="118"/>
                  </a:cxn>
                  <a:cxn ang="0">
                    <a:pos x="114" y="105"/>
                  </a:cxn>
                  <a:cxn ang="0">
                    <a:pos x="99" y="95"/>
                  </a:cxn>
                  <a:cxn ang="0">
                    <a:pos x="55" y="85"/>
                  </a:cxn>
                  <a:cxn ang="0">
                    <a:pos x="33" y="80"/>
                  </a:cxn>
                  <a:cxn ang="0">
                    <a:pos x="17" y="70"/>
                  </a:cxn>
                  <a:cxn ang="0">
                    <a:pos x="0" y="55"/>
                  </a:cxn>
                  <a:cxn ang="0">
                    <a:pos x="4" y="37"/>
                  </a:cxn>
                  <a:cxn ang="0">
                    <a:pos x="17" y="28"/>
                  </a:cxn>
                  <a:cxn ang="0">
                    <a:pos x="35" y="25"/>
                  </a:cxn>
                  <a:cxn ang="0">
                    <a:pos x="86" y="23"/>
                  </a:cxn>
                  <a:cxn ang="0">
                    <a:pos x="126" y="0"/>
                  </a:cxn>
                  <a:cxn ang="0">
                    <a:pos x="187" y="9"/>
                  </a:cxn>
                  <a:cxn ang="0">
                    <a:pos x="212" y="16"/>
                  </a:cxn>
                </a:cxnLst>
                <a:rect l="0" t="0" r="r" b="b"/>
                <a:pathLst>
                  <a:path w="235" h="122">
                    <a:moveTo>
                      <a:pt x="212" y="16"/>
                    </a:moveTo>
                    <a:lnTo>
                      <a:pt x="232" y="67"/>
                    </a:lnTo>
                    <a:lnTo>
                      <a:pt x="232" y="88"/>
                    </a:lnTo>
                    <a:lnTo>
                      <a:pt x="234" y="104"/>
                    </a:lnTo>
                    <a:lnTo>
                      <a:pt x="213" y="116"/>
                    </a:lnTo>
                    <a:lnTo>
                      <a:pt x="194" y="118"/>
                    </a:lnTo>
                    <a:lnTo>
                      <a:pt x="161" y="121"/>
                    </a:lnTo>
                    <a:lnTo>
                      <a:pt x="128" y="118"/>
                    </a:lnTo>
                    <a:lnTo>
                      <a:pt x="114" y="105"/>
                    </a:lnTo>
                    <a:lnTo>
                      <a:pt x="99" y="95"/>
                    </a:lnTo>
                    <a:lnTo>
                      <a:pt x="55" y="85"/>
                    </a:lnTo>
                    <a:lnTo>
                      <a:pt x="33" y="80"/>
                    </a:lnTo>
                    <a:lnTo>
                      <a:pt x="17" y="70"/>
                    </a:lnTo>
                    <a:lnTo>
                      <a:pt x="0" y="55"/>
                    </a:lnTo>
                    <a:lnTo>
                      <a:pt x="4" y="37"/>
                    </a:lnTo>
                    <a:lnTo>
                      <a:pt x="17" y="28"/>
                    </a:lnTo>
                    <a:lnTo>
                      <a:pt x="35" y="25"/>
                    </a:lnTo>
                    <a:lnTo>
                      <a:pt x="86" y="23"/>
                    </a:lnTo>
                    <a:lnTo>
                      <a:pt x="126" y="0"/>
                    </a:lnTo>
                    <a:lnTo>
                      <a:pt x="187" y="9"/>
                    </a:lnTo>
                    <a:lnTo>
                      <a:pt x="212" y="16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74" name="Freeform 334"/>
              <p:cNvSpPr>
                <a:spLocks/>
              </p:cNvSpPr>
              <p:nvPr/>
            </p:nvSpPr>
            <p:spPr bwMode="auto">
              <a:xfrm>
                <a:off x="3471" y="3615"/>
                <a:ext cx="37" cy="16"/>
              </a:xfrm>
              <a:custGeom>
                <a:avLst/>
                <a:gdLst/>
                <a:ahLst/>
                <a:cxnLst>
                  <a:cxn ang="0">
                    <a:pos x="36" y="1"/>
                  </a:cxn>
                  <a:cxn ang="0">
                    <a:pos x="25" y="7"/>
                  </a:cxn>
                  <a:cxn ang="0">
                    <a:pos x="19" y="15"/>
                  </a:cxn>
                  <a:cxn ang="0">
                    <a:pos x="0" y="7"/>
                  </a:cxn>
                  <a:cxn ang="0">
                    <a:pos x="6" y="3"/>
                  </a:cxn>
                  <a:cxn ang="0">
                    <a:pos x="16" y="0"/>
                  </a:cxn>
                  <a:cxn ang="0">
                    <a:pos x="36" y="1"/>
                  </a:cxn>
                </a:cxnLst>
                <a:rect l="0" t="0" r="r" b="b"/>
                <a:pathLst>
                  <a:path w="37" h="16">
                    <a:moveTo>
                      <a:pt x="36" y="1"/>
                    </a:moveTo>
                    <a:lnTo>
                      <a:pt x="25" y="7"/>
                    </a:lnTo>
                    <a:lnTo>
                      <a:pt x="19" y="15"/>
                    </a:lnTo>
                    <a:lnTo>
                      <a:pt x="0" y="7"/>
                    </a:lnTo>
                    <a:lnTo>
                      <a:pt x="6" y="3"/>
                    </a:lnTo>
                    <a:lnTo>
                      <a:pt x="16" y="0"/>
                    </a:lnTo>
                    <a:lnTo>
                      <a:pt x="36" y="1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75" name="Freeform 335"/>
              <p:cNvSpPr>
                <a:spLocks/>
              </p:cNvSpPr>
              <p:nvPr/>
            </p:nvSpPr>
            <p:spPr bwMode="auto">
              <a:xfrm>
                <a:off x="3466" y="3628"/>
                <a:ext cx="212" cy="6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4" y="10"/>
                  </a:cxn>
                  <a:cxn ang="0">
                    <a:pos x="42" y="17"/>
                  </a:cxn>
                  <a:cxn ang="0">
                    <a:pos x="61" y="21"/>
                  </a:cxn>
                  <a:cxn ang="0">
                    <a:pos x="86" y="28"/>
                  </a:cxn>
                  <a:cxn ang="0">
                    <a:pos x="101" y="40"/>
                  </a:cxn>
                  <a:cxn ang="0">
                    <a:pos x="122" y="50"/>
                  </a:cxn>
                  <a:cxn ang="0">
                    <a:pos x="153" y="55"/>
                  </a:cxn>
                  <a:cxn ang="0">
                    <a:pos x="189" y="54"/>
                  </a:cxn>
                  <a:cxn ang="0">
                    <a:pos x="211" y="48"/>
                  </a:cxn>
                  <a:cxn ang="0">
                    <a:pos x="211" y="57"/>
                  </a:cxn>
                  <a:cxn ang="0">
                    <a:pos x="194" y="66"/>
                  </a:cxn>
                  <a:cxn ang="0">
                    <a:pos x="161" y="67"/>
                  </a:cxn>
                  <a:cxn ang="0">
                    <a:pos x="138" y="67"/>
                  </a:cxn>
                  <a:cxn ang="0">
                    <a:pos x="125" y="66"/>
                  </a:cxn>
                  <a:cxn ang="0">
                    <a:pos x="100" y="47"/>
                  </a:cxn>
                  <a:cxn ang="0">
                    <a:pos x="89" y="42"/>
                  </a:cxn>
                  <a:cxn ang="0">
                    <a:pos x="67" y="39"/>
                  </a:cxn>
                  <a:cxn ang="0">
                    <a:pos x="27" y="28"/>
                  </a:cxn>
                  <a:cxn ang="0">
                    <a:pos x="0" y="11"/>
                  </a:cxn>
                  <a:cxn ang="0">
                    <a:pos x="5" y="0"/>
                  </a:cxn>
                </a:cxnLst>
                <a:rect l="0" t="0" r="r" b="b"/>
                <a:pathLst>
                  <a:path w="212" h="68">
                    <a:moveTo>
                      <a:pt x="5" y="0"/>
                    </a:moveTo>
                    <a:lnTo>
                      <a:pt x="24" y="10"/>
                    </a:lnTo>
                    <a:lnTo>
                      <a:pt x="42" y="17"/>
                    </a:lnTo>
                    <a:lnTo>
                      <a:pt x="61" y="21"/>
                    </a:lnTo>
                    <a:lnTo>
                      <a:pt x="86" y="28"/>
                    </a:lnTo>
                    <a:lnTo>
                      <a:pt x="101" y="40"/>
                    </a:lnTo>
                    <a:lnTo>
                      <a:pt x="122" y="50"/>
                    </a:lnTo>
                    <a:lnTo>
                      <a:pt x="153" y="55"/>
                    </a:lnTo>
                    <a:lnTo>
                      <a:pt x="189" y="54"/>
                    </a:lnTo>
                    <a:lnTo>
                      <a:pt x="211" y="48"/>
                    </a:lnTo>
                    <a:lnTo>
                      <a:pt x="211" y="57"/>
                    </a:lnTo>
                    <a:lnTo>
                      <a:pt x="194" y="66"/>
                    </a:lnTo>
                    <a:lnTo>
                      <a:pt x="161" y="67"/>
                    </a:lnTo>
                    <a:lnTo>
                      <a:pt x="138" y="67"/>
                    </a:lnTo>
                    <a:lnTo>
                      <a:pt x="125" y="66"/>
                    </a:lnTo>
                    <a:lnTo>
                      <a:pt x="100" y="47"/>
                    </a:lnTo>
                    <a:lnTo>
                      <a:pt x="89" y="42"/>
                    </a:lnTo>
                    <a:lnTo>
                      <a:pt x="67" y="39"/>
                    </a:lnTo>
                    <a:lnTo>
                      <a:pt x="27" y="28"/>
                    </a:lnTo>
                    <a:lnTo>
                      <a:pt x="0" y="1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76" name="Freeform 336"/>
              <p:cNvSpPr>
                <a:spLocks/>
              </p:cNvSpPr>
              <p:nvPr/>
            </p:nvSpPr>
            <p:spPr bwMode="auto">
              <a:xfrm>
                <a:off x="3599" y="3629"/>
                <a:ext cx="80" cy="49"/>
              </a:xfrm>
              <a:custGeom>
                <a:avLst/>
                <a:gdLst/>
                <a:ahLst/>
                <a:cxnLst>
                  <a:cxn ang="0">
                    <a:pos x="23" y="48"/>
                  </a:cxn>
                  <a:cxn ang="0">
                    <a:pos x="50" y="48"/>
                  </a:cxn>
                  <a:cxn ang="0">
                    <a:pos x="70" y="43"/>
                  </a:cxn>
                  <a:cxn ang="0">
                    <a:pos x="76" y="40"/>
                  </a:cxn>
                  <a:cxn ang="0">
                    <a:pos x="79" y="29"/>
                  </a:cxn>
                  <a:cxn ang="0">
                    <a:pos x="77" y="15"/>
                  </a:cxn>
                  <a:cxn ang="0">
                    <a:pos x="70" y="0"/>
                  </a:cxn>
                  <a:cxn ang="0">
                    <a:pos x="47" y="4"/>
                  </a:cxn>
                  <a:cxn ang="0">
                    <a:pos x="26" y="5"/>
                  </a:cxn>
                  <a:cxn ang="0">
                    <a:pos x="12" y="14"/>
                  </a:cxn>
                  <a:cxn ang="0">
                    <a:pos x="6" y="27"/>
                  </a:cxn>
                  <a:cxn ang="0">
                    <a:pos x="0" y="43"/>
                  </a:cxn>
                  <a:cxn ang="0">
                    <a:pos x="23" y="48"/>
                  </a:cxn>
                </a:cxnLst>
                <a:rect l="0" t="0" r="r" b="b"/>
                <a:pathLst>
                  <a:path w="80" h="49">
                    <a:moveTo>
                      <a:pt x="23" y="48"/>
                    </a:moveTo>
                    <a:lnTo>
                      <a:pt x="50" y="48"/>
                    </a:lnTo>
                    <a:lnTo>
                      <a:pt x="70" y="43"/>
                    </a:lnTo>
                    <a:lnTo>
                      <a:pt x="76" y="40"/>
                    </a:lnTo>
                    <a:lnTo>
                      <a:pt x="79" y="29"/>
                    </a:lnTo>
                    <a:lnTo>
                      <a:pt x="77" y="15"/>
                    </a:lnTo>
                    <a:lnTo>
                      <a:pt x="70" y="0"/>
                    </a:lnTo>
                    <a:lnTo>
                      <a:pt x="47" y="4"/>
                    </a:lnTo>
                    <a:lnTo>
                      <a:pt x="26" y="5"/>
                    </a:lnTo>
                    <a:lnTo>
                      <a:pt x="12" y="14"/>
                    </a:lnTo>
                    <a:lnTo>
                      <a:pt x="6" y="27"/>
                    </a:lnTo>
                    <a:lnTo>
                      <a:pt x="0" y="43"/>
                    </a:lnTo>
                    <a:lnTo>
                      <a:pt x="23" y="48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77" name="Freeform 337"/>
              <p:cNvSpPr>
                <a:spLocks/>
              </p:cNvSpPr>
              <p:nvPr/>
            </p:nvSpPr>
            <p:spPr bwMode="auto">
              <a:xfrm>
                <a:off x="3497" y="3615"/>
                <a:ext cx="51" cy="3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4" y="3"/>
                  </a:cxn>
                  <a:cxn ang="0">
                    <a:pos x="30" y="3"/>
                  </a:cxn>
                  <a:cxn ang="0">
                    <a:pos x="50" y="0"/>
                  </a:cxn>
                  <a:cxn ang="0">
                    <a:pos x="40" y="14"/>
                  </a:cxn>
                  <a:cxn ang="0">
                    <a:pos x="45" y="32"/>
                  </a:cxn>
                  <a:cxn ang="0">
                    <a:pos x="11" y="24"/>
                  </a:cxn>
                  <a:cxn ang="0">
                    <a:pos x="0" y="18"/>
                  </a:cxn>
                </a:cxnLst>
                <a:rect l="0" t="0" r="r" b="b"/>
                <a:pathLst>
                  <a:path w="51" h="33">
                    <a:moveTo>
                      <a:pt x="0" y="18"/>
                    </a:moveTo>
                    <a:lnTo>
                      <a:pt x="14" y="3"/>
                    </a:lnTo>
                    <a:lnTo>
                      <a:pt x="30" y="3"/>
                    </a:lnTo>
                    <a:lnTo>
                      <a:pt x="50" y="0"/>
                    </a:lnTo>
                    <a:lnTo>
                      <a:pt x="40" y="14"/>
                    </a:lnTo>
                    <a:lnTo>
                      <a:pt x="45" y="32"/>
                    </a:lnTo>
                    <a:lnTo>
                      <a:pt x="11" y="24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78" name="Oval 338"/>
              <p:cNvSpPr>
                <a:spLocks noChangeArrowheads="1"/>
              </p:cNvSpPr>
              <p:nvPr/>
            </p:nvSpPr>
            <p:spPr bwMode="auto">
              <a:xfrm>
                <a:off x="3563" y="3626"/>
                <a:ext cx="21" cy="30"/>
              </a:xfrm>
              <a:prstGeom prst="ellipse">
                <a:avLst/>
              </a:prstGeom>
              <a:solidFill>
                <a:srgbClr val="8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36564" name="Group 344"/>
            <p:cNvGrpSpPr>
              <a:grpSpLocks/>
            </p:cNvGrpSpPr>
            <p:nvPr/>
          </p:nvGrpSpPr>
          <p:grpSpPr bwMode="auto">
            <a:xfrm>
              <a:off x="3638" y="2100"/>
              <a:ext cx="203" cy="248"/>
              <a:chOff x="3638" y="2100"/>
              <a:chExt cx="203" cy="248"/>
            </a:xfrm>
          </p:grpSpPr>
          <p:sp>
            <p:nvSpPr>
              <p:cNvPr id="36180" name="Freeform 340"/>
              <p:cNvSpPr>
                <a:spLocks/>
              </p:cNvSpPr>
              <p:nvPr/>
            </p:nvSpPr>
            <p:spPr bwMode="auto">
              <a:xfrm>
                <a:off x="3644" y="2100"/>
                <a:ext cx="197" cy="248"/>
              </a:xfrm>
              <a:custGeom>
                <a:avLst/>
                <a:gdLst/>
                <a:ahLst/>
                <a:cxnLst>
                  <a:cxn ang="0">
                    <a:pos x="11" y="247"/>
                  </a:cxn>
                  <a:cxn ang="0">
                    <a:pos x="24" y="231"/>
                  </a:cxn>
                  <a:cxn ang="0">
                    <a:pos x="30" y="212"/>
                  </a:cxn>
                  <a:cxn ang="0">
                    <a:pos x="29" y="194"/>
                  </a:cxn>
                  <a:cxn ang="0">
                    <a:pos x="11" y="188"/>
                  </a:cxn>
                  <a:cxn ang="0">
                    <a:pos x="0" y="166"/>
                  </a:cxn>
                  <a:cxn ang="0">
                    <a:pos x="2" y="143"/>
                  </a:cxn>
                  <a:cxn ang="0">
                    <a:pos x="3" y="114"/>
                  </a:cxn>
                  <a:cxn ang="0">
                    <a:pos x="6" y="99"/>
                  </a:cxn>
                  <a:cxn ang="0">
                    <a:pos x="0" y="86"/>
                  </a:cxn>
                  <a:cxn ang="0">
                    <a:pos x="2" y="70"/>
                  </a:cxn>
                  <a:cxn ang="0">
                    <a:pos x="6" y="57"/>
                  </a:cxn>
                  <a:cxn ang="0">
                    <a:pos x="2" y="38"/>
                  </a:cxn>
                  <a:cxn ang="0">
                    <a:pos x="19" y="26"/>
                  </a:cxn>
                  <a:cxn ang="0">
                    <a:pos x="41" y="14"/>
                  </a:cxn>
                  <a:cxn ang="0">
                    <a:pos x="64" y="7"/>
                  </a:cxn>
                  <a:cxn ang="0">
                    <a:pos x="93" y="0"/>
                  </a:cxn>
                  <a:cxn ang="0">
                    <a:pos x="128" y="3"/>
                  </a:cxn>
                  <a:cxn ang="0">
                    <a:pos x="159" y="10"/>
                  </a:cxn>
                  <a:cxn ang="0">
                    <a:pos x="179" y="28"/>
                  </a:cxn>
                  <a:cxn ang="0">
                    <a:pos x="189" y="47"/>
                  </a:cxn>
                  <a:cxn ang="0">
                    <a:pos x="194" y="69"/>
                  </a:cxn>
                  <a:cxn ang="0">
                    <a:pos x="196" y="101"/>
                  </a:cxn>
                  <a:cxn ang="0">
                    <a:pos x="189" y="122"/>
                  </a:cxn>
                  <a:cxn ang="0">
                    <a:pos x="181" y="137"/>
                  </a:cxn>
                  <a:cxn ang="0">
                    <a:pos x="170" y="159"/>
                  </a:cxn>
                  <a:cxn ang="0">
                    <a:pos x="152" y="173"/>
                  </a:cxn>
                  <a:cxn ang="0">
                    <a:pos x="143" y="188"/>
                  </a:cxn>
                  <a:cxn ang="0">
                    <a:pos x="143" y="203"/>
                  </a:cxn>
                  <a:cxn ang="0">
                    <a:pos x="148" y="221"/>
                  </a:cxn>
                  <a:cxn ang="0">
                    <a:pos x="165" y="245"/>
                  </a:cxn>
                  <a:cxn ang="0">
                    <a:pos x="11" y="247"/>
                  </a:cxn>
                </a:cxnLst>
                <a:rect l="0" t="0" r="r" b="b"/>
                <a:pathLst>
                  <a:path w="197" h="248">
                    <a:moveTo>
                      <a:pt x="11" y="247"/>
                    </a:moveTo>
                    <a:lnTo>
                      <a:pt x="24" y="231"/>
                    </a:lnTo>
                    <a:lnTo>
                      <a:pt x="30" y="212"/>
                    </a:lnTo>
                    <a:lnTo>
                      <a:pt x="29" y="194"/>
                    </a:lnTo>
                    <a:lnTo>
                      <a:pt x="11" y="188"/>
                    </a:lnTo>
                    <a:lnTo>
                      <a:pt x="0" y="166"/>
                    </a:lnTo>
                    <a:lnTo>
                      <a:pt x="2" y="143"/>
                    </a:lnTo>
                    <a:lnTo>
                      <a:pt x="3" y="114"/>
                    </a:lnTo>
                    <a:lnTo>
                      <a:pt x="6" y="99"/>
                    </a:lnTo>
                    <a:lnTo>
                      <a:pt x="0" y="86"/>
                    </a:lnTo>
                    <a:lnTo>
                      <a:pt x="2" y="70"/>
                    </a:lnTo>
                    <a:lnTo>
                      <a:pt x="6" y="57"/>
                    </a:lnTo>
                    <a:lnTo>
                      <a:pt x="2" y="38"/>
                    </a:lnTo>
                    <a:lnTo>
                      <a:pt x="19" y="26"/>
                    </a:lnTo>
                    <a:lnTo>
                      <a:pt x="41" y="14"/>
                    </a:lnTo>
                    <a:lnTo>
                      <a:pt x="64" y="7"/>
                    </a:lnTo>
                    <a:lnTo>
                      <a:pt x="93" y="0"/>
                    </a:lnTo>
                    <a:lnTo>
                      <a:pt x="128" y="3"/>
                    </a:lnTo>
                    <a:lnTo>
                      <a:pt x="159" y="10"/>
                    </a:lnTo>
                    <a:lnTo>
                      <a:pt x="179" y="28"/>
                    </a:lnTo>
                    <a:lnTo>
                      <a:pt x="189" y="47"/>
                    </a:lnTo>
                    <a:lnTo>
                      <a:pt x="194" y="69"/>
                    </a:lnTo>
                    <a:lnTo>
                      <a:pt x="196" y="101"/>
                    </a:lnTo>
                    <a:lnTo>
                      <a:pt x="189" y="122"/>
                    </a:lnTo>
                    <a:lnTo>
                      <a:pt x="181" y="137"/>
                    </a:lnTo>
                    <a:lnTo>
                      <a:pt x="170" y="159"/>
                    </a:lnTo>
                    <a:lnTo>
                      <a:pt x="152" y="173"/>
                    </a:lnTo>
                    <a:lnTo>
                      <a:pt x="143" y="188"/>
                    </a:lnTo>
                    <a:lnTo>
                      <a:pt x="143" y="203"/>
                    </a:lnTo>
                    <a:lnTo>
                      <a:pt x="148" y="221"/>
                    </a:lnTo>
                    <a:lnTo>
                      <a:pt x="165" y="245"/>
                    </a:lnTo>
                    <a:lnTo>
                      <a:pt x="11" y="247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402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81" name="Freeform 341"/>
              <p:cNvSpPr>
                <a:spLocks/>
              </p:cNvSpPr>
              <p:nvPr/>
            </p:nvSpPr>
            <p:spPr bwMode="auto">
              <a:xfrm>
                <a:off x="3656" y="2196"/>
                <a:ext cx="18" cy="4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6"/>
                  </a:cxn>
                  <a:cxn ang="0">
                    <a:pos x="6" y="13"/>
                  </a:cxn>
                  <a:cxn ang="0">
                    <a:pos x="8" y="23"/>
                  </a:cxn>
                  <a:cxn ang="0">
                    <a:pos x="6" y="30"/>
                  </a:cxn>
                  <a:cxn ang="0">
                    <a:pos x="2" y="36"/>
                  </a:cxn>
                  <a:cxn ang="0">
                    <a:pos x="7" y="41"/>
                  </a:cxn>
                  <a:cxn ang="0">
                    <a:pos x="12" y="32"/>
                  </a:cxn>
                  <a:cxn ang="0">
                    <a:pos x="14" y="22"/>
                  </a:cxn>
                  <a:cxn ang="0">
                    <a:pos x="16" y="16"/>
                  </a:cxn>
                  <a:cxn ang="0">
                    <a:pos x="17" y="24"/>
                  </a:cxn>
                  <a:cxn ang="0">
                    <a:pos x="13" y="35"/>
                  </a:cxn>
                  <a:cxn ang="0">
                    <a:pos x="10" y="41"/>
                  </a:cxn>
                  <a:cxn ang="0">
                    <a:pos x="8" y="43"/>
                  </a:cxn>
                  <a:cxn ang="0">
                    <a:pos x="0" y="38"/>
                  </a:cxn>
                  <a:cxn ang="0">
                    <a:pos x="0" y="32"/>
                  </a:cxn>
                  <a:cxn ang="0">
                    <a:pos x="4" y="27"/>
                  </a:cxn>
                  <a:cxn ang="0">
                    <a:pos x="4" y="18"/>
                  </a:cxn>
                  <a:cxn ang="0">
                    <a:pos x="1" y="9"/>
                  </a:cxn>
                  <a:cxn ang="0">
                    <a:pos x="8" y="0"/>
                  </a:cxn>
                </a:cxnLst>
                <a:rect l="0" t="0" r="r" b="b"/>
                <a:pathLst>
                  <a:path w="18" h="44">
                    <a:moveTo>
                      <a:pt x="8" y="0"/>
                    </a:moveTo>
                    <a:lnTo>
                      <a:pt x="2" y="6"/>
                    </a:lnTo>
                    <a:lnTo>
                      <a:pt x="6" y="13"/>
                    </a:lnTo>
                    <a:lnTo>
                      <a:pt x="8" y="23"/>
                    </a:lnTo>
                    <a:lnTo>
                      <a:pt x="6" y="30"/>
                    </a:lnTo>
                    <a:lnTo>
                      <a:pt x="2" y="36"/>
                    </a:lnTo>
                    <a:lnTo>
                      <a:pt x="7" y="41"/>
                    </a:lnTo>
                    <a:lnTo>
                      <a:pt x="12" y="32"/>
                    </a:lnTo>
                    <a:lnTo>
                      <a:pt x="14" y="22"/>
                    </a:lnTo>
                    <a:lnTo>
                      <a:pt x="16" y="16"/>
                    </a:lnTo>
                    <a:lnTo>
                      <a:pt x="17" y="24"/>
                    </a:lnTo>
                    <a:lnTo>
                      <a:pt x="13" y="35"/>
                    </a:lnTo>
                    <a:lnTo>
                      <a:pt x="10" y="41"/>
                    </a:lnTo>
                    <a:lnTo>
                      <a:pt x="8" y="43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4" y="27"/>
                    </a:lnTo>
                    <a:lnTo>
                      <a:pt x="4" y="18"/>
                    </a:lnTo>
                    <a:lnTo>
                      <a:pt x="1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82" name="Freeform 342"/>
              <p:cNvSpPr>
                <a:spLocks/>
              </p:cNvSpPr>
              <p:nvPr/>
            </p:nvSpPr>
            <p:spPr bwMode="auto">
              <a:xfrm>
                <a:off x="3638" y="2101"/>
                <a:ext cx="200" cy="181"/>
              </a:xfrm>
              <a:custGeom>
                <a:avLst/>
                <a:gdLst/>
                <a:ahLst/>
                <a:cxnLst>
                  <a:cxn ang="0">
                    <a:pos x="12" y="52"/>
                  </a:cxn>
                  <a:cxn ang="0">
                    <a:pos x="23" y="61"/>
                  </a:cxn>
                  <a:cxn ang="0">
                    <a:pos x="21" y="78"/>
                  </a:cxn>
                  <a:cxn ang="0">
                    <a:pos x="19" y="100"/>
                  </a:cxn>
                  <a:cxn ang="0">
                    <a:pos x="27" y="96"/>
                  </a:cxn>
                  <a:cxn ang="0">
                    <a:pos x="38" y="101"/>
                  </a:cxn>
                  <a:cxn ang="0">
                    <a:pos x="38" y="113"/>
                  </a:cxn>
                  <a:cxn ang="0">
                    <a:pos x="47" y="130"/>
                  </a:cxn>
                  <a:cxn ang="0">
                    <a:pos x="62" y="151"/>
                  </a:cxn>
                  <a:cxn ang="0">
                    <a:pos x="60" y="170"/>
                  </a:cxn>
                  <a:cxn ang="0">
                    <a:pos x="93" y="170"/>
                  </a:cxn>
                  <a:cxn ang="0">
                    <a:pos x="112" y="180"/>
                  </a:cxn>
                  <a:cxn ang="0">
                    <a:pos x="124" y="173"/>
                  </a:cxn>
                  <a:cxn ang="0">
                    <a:pos x="147" y="177"/>
                  </a:cxn>
                  <a:cxn ang="0">
                    <a:pos x="152" y="168"/>
                  </a:cxn>
                  <a:cxn ang="0">
                    <a:pos x="169" y="155"/>
                  </a:cxn>
                  <a:cxn ang="0">
                    <a:pos x="182" y="134"/>
                  </a:cxn>
                  <a:cxn ang="0">
                    <a:pos x="189" y="113"/>
                  </a:cxn>
                  <a:cxn ang="0">
                    <a:pos x="196" y="97"/>
                  </a:cxn>
                  <a:cxn ang="0">
                    <a:pos x="199" y="74"/>
                  </a:cxn>
                  <a:cxn ang="0">
                    <a:pos x="198" y="52"/>
                  </a:cxn>
                  <a:cxn ang="0">
                    <a:pos x="193" y="26"/>
                  </a:cxn>
                  <a:cxn ang="0">
                    <a:pos x="178" y="10"/>
                  </a:cxn>
                  <a:cxn ang="0">
                    <a:pos x="138" y="1"/>
                  </a:cxn>
                  <a:cxn ang="0">
                    <a:pos x="93" y="0"/>
                  </a:cxn>
                  <a:cxn ang="0">
                    <a:pos x="77" y="2"/>
                  </a:cxn>
                  <a:cxn ang="0">
                    <a:pos x="36" y="11"/>
                  </a:cxn>
                  <a:cxn ang="0">
                    <a:pos x="10" y="23"/>
                  </a:cxn>
                  <a:cxn ang="0">
                    <a:pos x="0" y="38"/>
                  </a:cxn>
                  <a:cxn ang="0">
                    <a:pos x="12" y="52"/>
                  </a:cxn>
                </a:cxnLst>
                <a:rect l="0" t="0" r="r" b="b"/>
                <a:pathLst>
                  <a:path w="200" h="181">
                    <a:moveTo>
                      <a:pt x="12" y="52"/>
                    </a:moveTo>
                    <a:lnTo>
                      <a:pt x="23" y="61"/>
                    </a:lnTo>
                    <a:lnTo>
                      <a:pt x="21" y="78"/>
                    </a:lnTo>
                    <a:lnTo>
                      <a:pt x="19" y="100"/>
                    </a:lnTo>
                    <a:lnTo>
                      <a:pt x="27" y="96"/>
                    </a:lnTo>
                    <a:lnTo>
                      <a:pt x="38" y="101"/>
                    </a:lnTo>
                    <a:lnTo>
                      <a:pt x="38" y="113"/>
                    </a:lnTo>
                    <a:lnTo>
                      <a:pt x="47" y="130"/>
                    </a:lnTo>
                    <a:lnTo>
                      <a:pt x="62" y="151"/>
                    </a:lnTo>
                    <a:lnTo>
                      <a:pt x="60" y="170"/>
                    </a:lnTo>
                    <a:lnTo>
                      <a:pt x="93" y="170"/>
                    </a:lnTo>
                    <a:lnTo>
                      <a:pt x="112" y="180"/>
                    </a:lnTo>
                    <a:lnTo>
                      <a:pt x="124" y="173"/>
                    </a:lnTo>
                    <a:lnTo>
                      <a:pt x="147" y="177"/>
                    </a:lnTo>
                    <a:lnTo>
                      <a:pt x="152" y="168"/>
                    </a:lnTo>
                    <a:lnTo>
                      <a:pt x="169" y="155"/>
                    </a:lnTo>
                    <a:lnTo>
                      <a:pt x="182" y="134"/>
                    </a:lnTo>
                    <a:lnTo>
                      <a:pt x="189" y="113"/>
                    </a:lnTo>
                    <a:lnTo>
                      <a:pt x="196" y="97"/>
                    </a:lnTo>
                    <a:lnTo>
                      <a:pt x="199" y="74"/>
                    </a:lnTo>
                    <a:lnTo>
                      <a:pt x="198" y="52"/>
                    </a:lnTo>
                    <a:lnTo>
                      <a:pt x="193" y="26"/>
                    </a:lnTo>
                    <a:lnTo>
                      <a:pt x="178" y="10"/>
                    </a:lnTo>
                    <a:lnTo>
                      <a:pt x="138" y="1"/>
                    </a:lnTo>
                    <a:lnTo>
                      <a:pt x="93" y="0"/>
                    </a:lnTo>
                    <a:lnTo>
                      <a:pt x="77" y="2"/>
                    </a:lnTo>
                    <a:lnTo>
                      <a:pt x="36" y="11"/>
                    </a:lnTo>
                    <a:lnTo>
                      <a:pt x="10" y="23"/>
                    </a:lnTo>
                    <a:lnTo>
                      <a:pt x="0" y="38"/>
                    </a:lnTo>
                    <a:lnTo>
                      <a:pt x="12" y="52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83" name="Freeform 343"/>
              <p:cNvSpPr>
                <a:spLocks/>
              </p:cNvSpPr>
              <p:nvPr/>
            </p:nvSpPr>
            <p:spPr bwMode="auto">
              <a:xfrm>
                <a:off x="3645" y="2103"/>
                <a:ext cx="186" cy="7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13" y="49"/>
                  </a:cxn>
                  <a:cxn ang="0">
                    <a:pos x="26" y="55"/>
                  </a:cxn>
                  <a:cxn ang="0">
                    <a:pos x="55" y="67"/>
                  </a:cxn>
                  <a:cxn ang="0">
                    <a:pos x="38" y="55"/>
                  </a:cxn>
                  <a:cxn ang="0">
                    <a:pos x="32" y="46"/>
                  </a:cxn>
                  <a:cxn ang="0">
                    <a:pos x="45" y="55"/>
                  </a:cxn>
                  <a:cxn ang="0">
                    <a:pos x="62" y="65"/>
                  </a:cxn>
                  <a:cxn ang="0">
                    <a:pos x="66" y="61"/>
                  </a:cxn>
                  <a:cxn ang="0">
                    <a:pos x="70" y="53"/>
                  </a:cxn>
                  <a:cxn ang="0">
                    <a:pos x="82" y="46"/>
                  </a:cxn>
                  <a:cxn ang="0">
                    <a:pos x="85" y="55"/>
                  </a:cxn>
                  <a:cxn ang="0">
                    <a:pos x="72" y="69"/>
                  </a:cxn>
                  <a:cxn ang="0">
                    <a:pos x="93" y="60"/>
                  </a:cxn>
                  <a:cxn ang="0">
                    <a:pos x="102" y="45"/>
                  </a:cxn>
                  <a:cxn ang="0">
                    <a:pos x="103" y="59"/>
                  </a:cxn>
                  <a:cxn ang="0">
                    <a:pos x="98" y="71"/>
                  </a:cxn>
                  <a:cxn ang="0">
                    <a:pos x="117" y="59"/>
                  </a:cxn>
                  <a:cxn ang="0">
                    <a:pos x="121" y="43"/>
                  </a:cxn>
                  <a:cxn ang="0">
                    <a:pos x="125" y="54"/>
                  </a:cxn>
                  <a:cxn ang="0">
                    <a:pos x="118" y="67"/>
                  </a:cxn>
                  <a:cxn ang="0">
                    <a:pos x="111" y="76"/>
                  </a:cxn>
                  <a:cxn ang="0">
                    <a:pos x="123" y="66"/>
                  </a:cxn>
                  <a:cxn ang="0">
                    <a:pos x="131" y="58"/>
                  </a:cxn>
                  <a:cxn ang="0">
                    <a:pos x="134" y="45"/>
                  </a:cxn>
                  <a:cxn ang="0">
                    <a:pos x="139" y="61"/>
                  </a:cxn>
                  <a:cxn ang="0">
                    <a:pos x="131" y="77"/>
                  </a:cxn>
                  <a:cxn ang="0">
                    <a:pos x="147" y="65"/>
                  </a:cxn>
                  <a:cxn ang="0">
                    <a:pos x="151" y="54"/>
                  </a:cxn>
                  <a:cxn ang="0">
                    <a:pos x="154" y="62"/>
                  </a:cxn>
                  <a:cxn ang="0">
                    <a:pos x="154" y="73"/>
                  </a:cxn>
                  <a:cxn ang="0">
                    <a:pos x="158" y="63"/>
                  </a:cxn>
                  <a:cxn ang="0">
                    <a:pos x="159" y="52"/>
                  </a:cxn>
                  <a:cxn ang="0">
                    <a:pos x="164" y="62"/>
                  </a:cxn>
                  <a:cxn ang="0">
                    <a:pos x="166" y="71"/>
                  </a:cxn>
                  <a:cxn ang="0">
                    <a:pos x="171" y="64"/>
                  </a:cxn>
                  <a:cxn ang="0">
                    <a:pos x="172" y="55"/>
                  </a:cxn>
                  <a:cxn ang="0">
                    <a:pos x="179" y="59"/>
                  </a:cxn>
                  <a:cxn ang="0">
                    <a:pos x="185" y="70"/>
                  </a:cxn>
                  <a:cxn ang="0">
                    <a:pos x="185" y="53"/>
                  </a:cxn>
                  <a:cxn ang="0">
                    <a:pos x="179" y="29"/>
                  </a:cxn>
                  <a:cxn ang="0">
                    <a:pos x="166" y="15"/>
                  </a:cxn>
                  <a:cxn ang="0">
                    <a:pos x="145" y="7"/>
                  </a:cxn>
                  <a:cxn ang="0">
                    <a:pos x="106" y="2"/>
                  </a:cxn>
                  <a:cxn ang="0">
                    <a:pos x="87" y="0"/>
                  </a:cxn>
                  <a:cxn ang="0">
                    <a:pos x="63" y="6"/>
                  </a:cxn>
                  <a:cxn ang="0">
                    <a:pos x="99" y="8"/>
                  </a:cxn>
                  <a:cxn ang="0">
                    <a:pos x="112" y="13"/>
                  </a:cxn>
                  <a:cxn ang="0">
                    <a:pos x="93" y="12"/>
                  </a:cxn>
                  <a:cxn ang="0">
                    <a:pos x="72" y="10"/>
                  </a:cxn>
                  <a:cxn ang="0">
                    <a:pos x="57" y="8"/>
                  </a:cxn>
                  <a:cxn ang="0">
                    <a:pos x="42" y="12"/>
                  </a:cxn>
                  <a:cxn ang="0">
                    <a:pos x="59" y="17"/>
                  </a:cxn>
                  <a:cxn ang="0">
                    <a:pos x="27" y="15"/>
                  </a:cxn>
                  <a:cxn ang="0">
                    <a:pos x="10" y="20"/>
                  </a:cxn>
                  <a:cxn ang="0">
                    <a:pos x="0" y="34"/>
                  </a:cxn>
                </a:cxnLst>
                <a:rect l="0" t="0" r="r" b="b"/>
                <a:pathLst>
                  <a:path w="186" h="78">
                    <a:moveTo>
                      <a:pt x="0" y="34"/>
                    </a:moveTo>
                    <a:lnTo>
                      <a:pt x="13" y="49"/>
                    </a:lnTo>
                    <a:lnTo>
                      <a:pt x="26" y="55"/>
                    </a:lnTo>
                    <a:lnTo>
                      <a:pt x="55" y="67"/>
                    </a:lnTo>
                    <a:lnTo>
                      <a:pt x="38" y="55"/>
                    </a:lnTo>
                    <a:lnTo>
                      <a:pt x="32" y="46"/>
                    </a:lnTo>
                    <a:lnTo>
                      <a:pt x="45" y="55"/>
                    </a:lnTo>
                    <a:lnTo>
                      <a:pt x="62" y="65"/>
                    </a:lnTo>
                    <a:lnTo>
                      <a:pt x="66" y="61"/>
                    </a:lnTo>
                    <a:lnTo>
                      <a:pt x="70" y="53"/>
                    </a:lnTo>
                    <a:lnTo>
                      <a:pt x="82" y="46"/>
                    </a:lnTo>
                    <a:lnTo>
                      <a:pt x="85" y="55"/>
                    </a:lnTo>
                    <a:lnTo>
                      <a:pt x="72" y="69"/>
                    </a:lnTo>
                    <a:lnTo>
                      <a:pt x="93" y="60"/>
                    </a:lnTo>
                    <a:lnTo>
                      <a:pt x="102" y="45"/>
                    </a:lnTo>
                    <a:lnTo>
                      <a:pt x="103" y="59"/>
                    </a:lnTo>
                    <a:lnTo>
                      <a:pt x="98" y="71"/>
                    </a:lnTo>
                    <a:lnTo>
                      <a:pt x="117" y="59"/>
                    </a:lnTo>
                    <a:lnTo>
                      <a:pt x="121" y="43"/>
                    </a:lnTo>
                    <a:lnTo>
                      <a:pt x="125" y="54"/>
                    </a:lnTo>
                    <a:lnTo>
                      <a:pt x="118" y="67"/>
                    </a:lnTo>
                    <a:lnTo>
                      <a:pt x="111" y="76"/>
                    </a:lnTo>
                    <a:lnTo>
                      <a:pt x="123" y="66"/>
                    </a:lnTo>
                    <a:lnTo>
                      <a:pt x="131" y="58"/>
                    </a:lnTo>
                    <a:lnTo>
                      <a:pt x="134" y="45"/>
                    </a:lnTo>
                    <a:lnTo>
                      <a:pt x="139" y="61"/>
                    </a:lnTo>
                    <a:lnTo>
                      <a:pt x="131" y="77"/>
                    </a:lnTo>
                    <a:lnTo>
                      <a:pt x="147" y="65"/>
                    </a:lnTo>
                    <a:lnTo>
                      <a:pt x="151" y="54"/>
                    </a:lnTo>
                    <a:lnTo>
                      <a:pt x="154" y="62"/>
                    </a:lnTo>
                    <a:lnTo>
                      <a:pt x="154" y="73"/>
                    </a:lnTo>
                    <a:lnTo>
                      <a:pt x="158" y="63"/>
                    </a:lnTo>
                    <a:lnTo>
                      <a:pt x="159" y="52"/>
                    </a:lnTo>
                    <a:lnTo>
                      <a:pt x="164" y="62"/>
                    </a:lnTo>
                    <a:lnTo>
                      <a:pt x="166" y="71"/>
                    </a:lnTo>
                    <a:lnTo>
                      <a:pt x="171" y="64"/>
                    </a:lnTo>
                    <a:lnTo>
                      <a:pt x="172" y="55"/>
                    </a:lnTo>
                    <a:lnTo>
                      <a:pt x="179" y="59"/>
                    </a:lnTo>
                    <a:lnTo>
                      <a:pt x="185" y="70"/>
                    </a:lnTo>
                    <a:lnTo>
                      <a:pt x="185" y="53"/>
                    </a:lnTo>
                    <a:lnTo>
                      <a:pt x="179" y="29"/>
                    </a:lnTo>
                    <a:lnTo>
                      <a:pt x="166" y="15"/>
                    </a:lnTo>
                    <a:lnTo>
                      <a:pt x="145" y="7"/>
                    </a:lnTo>
                    <a:lnTo>
                      <a:pt x="106" y="2"/>
                    </a:lnTo>
                    <a:lnTo>
                      <a:pt x="87" y="0"/>
                    </a:lnTo>
                    <a:lnTo>
                      <a:pt x="63" y="6"/>
                    </a:lnTo>
                    <a:lnTo>
                      <a:pt x="99" y="8"/>
                    </a:lnTo>
                    <a:lnTo>
                      <a:pt x="112" y="13"/>
                    </a:lnTo>
                    <a:lnTo>
                      <a:pt x="93" y="12"/>
                    </a:lnTo>
                    <a:lnTo>
                      <a:pt x="72" y="10"/>
                    </a:lnTo>
                    <a:lnTo>
                      <a:pt x="57" y="8"/>
                    </a:lnTo>
                    <a:lnTo>
                      <a:pt x="42" y="12"/>
                    </a:lnTo>
                    <a:lnTo>
                      <a:pt x="59" y="17"/>
                    </a:lnTo>
                    <a:lnTo>
                      <a:pt x="27" y="15"/>
                    </a:lnTo>
                    <a:lnTo>
                      <a:pt x="10" y="20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603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6565" name="Group 368"/>
            <p:cNvGrpSpPr>
              <a:grpSpLocks/>
            </p:cNvGrpSpPr>
            <p:nvPr/>
          </p:nvGrpSpPr>
          <p:grpSpPr bwMode="auto">
            <a:xfrm>
              <a:off x="3508" y="2752"/>
              <a:ext cx="451" cy="879"/>
              <a:chOff x="3508" y="2752"/>
              <a:chExt cx="451" cy="879"/>
            </a:xfrm>
          </p:grpSpPr>
          <p:sp>
            <p:nvSpPr>
              <p:cNvPr id="36185" name="Freeform 345"/>
              <p:cNvSpPr>
                <a:spLocks/>
              </p:cNvSpPr>
              <p:nvPr/>
            </p:nvSpPr>
            <p:spPr bwMode="auto">
              <a:xfrm>
                <a:off x="3508" y="2752"/>
                <a:ext cx="451" cy="879"/>
              </a:xfrm>
              <a:custGeom>
                <a:avLst/>
                <a:gdLst/>
                <a:ahLst/>
                <a:cxnLst>
                  <a:cxn ang="0">
                    <a:pos x="143" y="44"/>
                  </a:cxn>
                  <a:cxn ang="0">
                    <a:pos x="311" y="37"/>
                  </a:cxn>
                  <a:cxn ang="0">
                    <a:pos x="410" y="0"/>
                  </a:cxn>
                  <a:cxn ang="0">
                    <a:pos x="424" y="41"/>
                  </a:cxn>
                  <a:cxn ang="0">
                    <a:pos x="434" y="84"/>
                  </a:cxn>
                  <a:cxn ang="0">
                    <a:pos x="450" y="156"/>
                  </a:cxn>
                  <a:cxn ang="0">
                    <a:pos x="437" y="223"/>
                  </a:cxn>
                  <a:cxn ang="0">
                    <a:pos x="430" y="262"/>
                  </a:cxn>
                  <a:cxn ang="0">
                    <a:pos x="406" y="421"/>
                  </a:cxn>
                  <a:cxn ang="0">
                    <a:pos x="395" y="468"/>
                  </a:cxn>
                  <a:cxn ang="0">
                    <a:pos x="391" y="506"/>
                  </a:cxn>
                  <a:cxn ang="0">
                    <a:pos x="388" y="549"/>
                  </a:cxn>
                  <a:cxn ang="0">
                    <a:pos x="384" y="648"/>
                  </a:cxn>
                  <a:cxn ang="0">
                    <a:pos x="355" y="759"/>
                  </a:cxn>
                  <a:cxn ang="0">
                    <a:pos x="353" y="839"/>
                  </a:cxn>
                  <a:cxn ang="0">
                    <a:pos x="269" y="852"/>
                  </a:cxn>
                  <a:cxn ang="0">
                    <a:pos x="216" y="784"/>
                  </a:cxn>
                  <a:cxn ang="0">
                    <a:pos x="220" y="682"/>
                  </a:cxn>
                  <a:cxn ang="0">
                    <a:pos x="234" y="593"/>
                  </a:cxn>
                  <a:cxn ang="0">
                    <a:pos x="231" y="514"/>
                  </a:cxn>
                  <a:cxn ang="0">
                    <a:pos x="231" y="456"/>
                  </a:cxn>
                  <a:cxn ang="0">
                    <a:pos x="231" y="285"/>
                  </a:cxn>
                  <a:cxn ang="0">
                    <a:pos x="178" y="490"/>
                  </a:cxn>
                  <a:cxn ang="0">
                    <a:pos x="172" y="539"/>
                  </a:cxn>
                  <a:cxn ang="0">
                    <a:pos x="185" y="604"/>
                  </a:cxn>
                  <a:cxn ang="0">
                    <a:pos x="177" y="728"/>
                  </a:cxn>
                  <a:cxn ang="0">
                    <a:pos x="181" y="862"/>
                  </a:cxn>
                  <a:cxn ang="0">
                    <a:pos x="116" y="878"/>
                  </a:cxn>
                  <a:cxn ang="0">
                    <a:pos x="35" y="842"/>
                  </a:cxn>
                  <a:cxn ang="0">
                    <a:pos x="41" y="755"/>
                  </a:cxn>
                  <a:cxn ang="0">
                    <a:pos x="20" y="593"/>
                  </a:cxn>
                  <a:cxn ang="0">
                    <a:pos x="0" y="506"/>
                  </a:cxn>
                  <a:cxn ang="0">
                    <a:pos x="8" y="389"/>
                  </a:cxn>
                  <a:cxn ang="0">
                    <a:pos x="13" y="279"/>
                  </a:cxn>
                  <a:cxn ang="0">
                    <a:pos x="35" y="186"/>
                  </a:cxn>
                  <a:cxn ang="0">
                    <a:pos x="44" y="140"/>
                  </a:cxn>
                  <a:cxn ang="0">
                    <a:pos x="48" y="91"/>
                  </a:cxn>
                  <a:cxn ang="0">
                    <a:pos x="66" y="36"/>
                  </a:cxn>
                </a:cxnLst>
                <a:rect l="0" t="0" r="r" b="b"/>
                <a:pathLst>
                  <a:path w="451" h="879">
                    <a:moveTo>
                      <a:pt x="66" y="36"/>
                    </a:moveTo>
                    <a:lnTo>
                      <a:pt x="143" y="44"/>
                    </a:lnTo>
                    <a:lnTo>
                      <a:pt x="217" y="46"/>
                    </a:lnTo>
                    <a:lnTo>
                      <a:pt x="311" y="37"/>
                    </a:lnTo>
                    <a:lnTo>
                      <a:pt x="384" y="16"/>
                    </a:lnTo>
                    <a:lnTo>
                      <a:pt x="410" y="0"/>
                    </a:lnTo>
                    <a:lnTo>
                      <a:pt x="413" y="26"/>
                    </a:lnTo>
                    <a:lnTo>
                      <a:pt x="424" y="41"/>
                    </a:lnTo>
                    <a:lnTo>
                      <a:pt x="421" y="60"/>
                    </a:lnTo>
                    <a:lnTo>
                      <a:pt x="434" y="84"/>
                    </a:lnTo>
                    <a:lnTo>
                      <a:pt x="446" y="117"/>
                    </a:lnTo>
                    <a:lnTo>
                      <a:pt x="450" y="156"/>
                    </a:lnTo>
                    <a:lnTo>
                      <a:pt x="443" y="197"/>
                    </a:lnTo>
                    <a:lnTo>
                      <a:pt x="437" y="223"/>
                    </a:lnTo>
                    <a:lnTo>
                      <a:pt x="428" y="242"/>
                    </a:lnTo>
                    <a:lnTo>
                      <a:pt x="430" y="262"/>
                    </a:lnTo>
                    <a:lnTo>
                      <a:pt x="424" y="279"/>
                    </a:lnTo>
                    <a:lnTo>
                      <a:pt x="406" y="421"/>
                    </a:lnTo>
                    <a:lnTo>
                      <a:pt x="406" y="447"/>
                    </a:lnTo>
                    <a:lnTo>
                      <a:pt x="395" y="468"/>
                    </a:lnTo>
                    <a:lnTo>
                      <a:pt x="400" y="486"/>
                    </a:lnTo>
                    <a:lnTo>
                      <a:pt x="391" y="506"/>
                    </a:lnTo>
                    <a:lnTo>
                      <a:pt x="395" y="525"/>
                    </a:lnTo>
                    <a:lnTo>
                      <a:pt x="388" y="549"/>
                    </a:lnTo>
                    <a:lnTo>
                      <a:pt x="393" y="597"/>
                    </a:lnTo>
                    <a:lnTo>
                      <a:pt x="384" y="648"/>
                    </a:lnTo>
                    <a:lnTo>
                      <a:pt x="368" y="698"/>
                    </a:lnTo>
                    <a:lnTo>
                      <a:pt x="355" y="759"/>
                    </a:lnTo>
                    <a:lnTo>
                      <a:pt x="360" y="788"/>
                    </a:lnTo>
                    <a:lnTo>
                      <a:pt x="353" y="839"/>
                    </a:lnTo>
                    <a:lnTo>
                      <a:pt x="305" y="854"/>
                    </a:lnTo>
                    <a:lnTo>
                      <a:pt x="269" y="852"/>
                    </a:lnTo>
                    <a:lnTo>
                      <a:pt x="225" y="844"/>
                    </a:lnTo>
                    <a:lnTo>
                      <a:pt x="216" y="784"/>
                    </a:lnTo>
                    <a:lnTo>
                      <a:pt x="227" y="745"/>
                    </a:lnTo>
                    <a:lnTo>
                      <a:pt x="220" y="682"/>
                    </a:lnTo>
                    <a:lnTo>
                      <a:pt x="227" y="642"/>
                    </a:lnTo>
                    <a:lnTo>
                      <a:pt x="234" y="593"/>
                    </a:lnTo>
                    <a:lnTo>
                      <a:pt x="227" y="562"/>
                    </a:lnTo>
                    <a:lnTo>
                      <a:pt x="231" y="514"/>
                    </a:lnTo>
                    <a:lnTo>
                      <a:pt x="225" y="494"/>
                    </a:lnTo>
                    <a:lnTo>
                      <a:pt x="231" y="456"/>
                    </a:lnTo>
                    <a:lnTo>
                      <a:pt x="227" y="421"/>
                    </a:lnTo>
                    <a:lnTo>
                      <a:pt x="231" y="285"/>
                    </a:lnTo>
                    <a:lnTo>
                      <a:pt x="192" y="463"/>
                    </a:lnTo>
                    <a:lnTo>
                      <a:pt x="178" y="490"/>
                    </a:lnTo>
                    <a:lnTo>
                      <a:pt x="178" y="514"/>
                    </a:lnTo>
                    <a:lnTo>
                      <a:pt x="172" y="539"/>
                    </a:lnTo>
                    <a:lnTo>
                      <a:pt x="181" y="566"/>
                    </a:lnTo>
                    <a:lnTo>
                      <a:pt x="185" y="604"/>
                    </a:lnTo>
                    <a:lnTo>
                      <a:pt x="187" y="648"/>
                    </a:lnTo>
                    <a:lnTo>
                      <a:pt x="177" y="728"/>
                    </a:lnTo>
                    <a:lnTo>
                      <a:pt x="185" y="763"/>
                    </a:lnTo>
                    <a:lnTo>
                      <a:pt x="181" y="862"/>
                    </a:lnTo>
                    <a:lnTo>
                      <a:pt x="163" y="874"/>
                    </a:lnTo>
                    <a:lnTo>
                      <a:pt x="116" y="878"/>
                    </a:lnTo>
                    <a:lnTo>
                      <a:pt x="57" y="860"/>
                    </a:lnTo>
                    <a:lnTo>
                      <a:pt x="35" y="842"/>
                    </a:lnTo>
                    <a:lnTo>
                      <a:pt x="33" y="789"/>
                    </a:lnTo>
                    <a:lnTo>
                      <a:pt x="41" y="755"/>
                    </a:lnTo>
                    <a:lnTo>
                      <a:pt x="26" y="680"/>
                    </a:lnTo>
                    <a:lnTo>
                      <a:pt x="20" y="593"/>
                    </a:lnTo>
                    <a:lnTo>
                      <a:pt x="5" y="547"/>
                    </a:lnTo>
                    <a:lnTo>
                      <a:pt x="0" y="506"/>
                    </a:lnTo>
                    <a:lnTo>
                      <a:pt x="11" y="454"/>
                    </a:lnTo>
                    <a:lnTo>
                      <a:pt x="8" y="389"/>
                    </a:lnTo>
                    <a:lnTo>
                      <a:pt x="8" y="317"/>
                    </a:lnTo>
                    <a:lnTo>
                      <a:pt x="13" y="279"/>
                    </a:lnTo>
                    <a:lnTo>
                      <a:pt x="20" y="241"/>
                    </a:lnTo>
                    <a:lnTo>
                      <a:pt x="35" y="186"/>
                    </a:lnTo>
                    <a:lnTo>
                      <a:pt x="35" y="160"/>
                    </a:lnTo>
                    <a:lnTo>
                      <a:pt x="44" y="140"/>
                    </a:lnTo>
                    <a:lnTo>
                      <a:pt x="50" y="112"/>
                    </a:lnTo>
                    <a:lnTo>
                      <a:pt x="48" y="91"/>
                    </a:lnTo>
                    <a:lnTo>
                      <a:pt x="64" y="69"/>
                    </a:lnTo>
                    <a:lnTo>
                      <a:pt x="66" y="36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86" name="Freeform 346"/>
              <p:cNvSpPr>
                <a:spLocks/>
              </p:cNvSpPr>
              <p:nvPr/>
            </p:nvSpPr>
            <p:spPr bwMode="auto">
              <a:xfrm>
                <a:off x="3528" y="2773"/>
                <a:ext cx="418" cy="848"/>
              </a:xfrm>
              <a:custGeom>
                <a:avLst/>
                <a:gdLst/>
                <a:ahLst/>
                <a:cxnLst>
                  <a:cxn ang="0">
                    <a:pos x="76" y="40"/>
                  </a:cxn>
                  <a:cxn ang="0">
                    <a:pos x="52" y="78"/>
                  </a:cxn>
                  <a:cxn ang="0">
                    <a:pos x="43" y="165"/>
                  </a:cxn>
                  <a:cxn ang="0">
                    <a:pos x="7" y="371"/>
                  </a:cxn>
                  <a:cxn ang="0">
                    <a:pos x="0" y="488"/>
                  </a:cxn>
                  <a:cxn ang="0">
                    <a:pos x="8" y="603"/>
                  </a:cxn>
                  <a:cxn ang="0">
                    <a:pos x="20" y="768"/>
                  </a:cxn>
                  <a:cxn ang="0">
                    <a:pos x="98" y="847"/>
                  </a:cxn>
                  <a:cxn ang="0">
                    <a:pos x="144" y="712"/>
                  </a:cxn>
                  <a:cxn ang="0">
                    <a:pos x="100" y="541"/>
                  </a:cxn>
                  <a:cxn ang="0">
                    <a:pos x="76" y="539"/>
                  </a:cxn>
                  <a:cxn ang="0">
                    <a:pos x="100" y="526"/>
                  </a:cxn>
                  <a:cxn ang="0">
                    <a:pos x="30" y="522"/>
                  </a:cxn>
                  <a:cxn ang="0">
                    <a:pos x="149" y="504"/>
                  </a:cxn>
                  <a:cxn ang="0">
                    <a:pos x="37" y="504"/>
                  </a:cxn>
                  <a:cxn ang="0">
                    <a:pos x="94" y="487"/>
                  </a:cxn>
                  <a:cxn ang="0">
                    <a:pos x="111" y="480"/>
                  </a:cxn>
                  <a:cxn ang="0">
                    <a:pos x="78" y="425"/>
                  </a:cxn>
                  <a:cxn ang="0">
                    <a:pos x="72" y="406"/>
                  </a:cxn>
                  <a:cxn ang="0">
                    <a:pos x="155" y="440"/>
                  </a:cxn>
                  <a:cxn ang="0">
                    <a:pos x="192" y="277"/>
                  </a:cxn>
                  <a:cxn ang="0">
                    <a:pos x="220" y="264"/>
                  </a:cxn>
                  <a:cxn ang="0">
                    <a:pos x="222" y="420"/>
                  </a:cxn>
                  <a:cxn ang="0">
                    <a:pos x="220" y="434"/>
                  </a:cxn>
                  <a:cxn ang="0">
                    <a:pos x="255" y="459"/>
                  </a:cxn>
                  <a:cxn ang="0">
                    <a:pos x="251" y="482"/>
                  </a:cxn>
                  <a:cxn ang="0">
                    <a:pos x="266" y="485"/>
                  </a:cxn>
                  <a:cxn ang="0">
                    <a:pos x="214" y="543"/>
                  </a:cxn>
                  <a:cxn ang="0">
                    <a:pos x="205" y="650"/>
                  </a:cxn>
                  <a:cxn ang="0">
                    <a:pos x="211" y="813"/>
                  </a:cxn>
                  <a:cxn ang="0">
                    <a:pos x="323" y="808"/>
                  </a:cxn>
                  <a:cxn ang="0">
                    <a:pos x="349" y="622"/>
                  </a:cxn>
                  <a:cxn ang="0">
                    <a:pos x="353" y="529"/>
                  </a:cxn>
                  <a:cxn ang="0">
                    <a:pos x="270" y="527"/>
                  </a:cxn>
                  <a:cxn ang="0">
                    <a:pos x="351" y="487"/>
                  </a:cxn>
                  <a:cxn ang="0">
                    <a:pos x="370" y="427"/>
                  </a:cxn>
                  <a:cxn ang="0">
                    <a:pos x="399" y="240"/>
                  </a:cxn>
                  <a:cxn ang="0">
                    <a:pos x="410" y="167"/>
                  </a:cxn>
                  <a:cxn ang="0">
                    <a:pos x="408" y="68"/>
                  </a:cxn>
                  <a:cxn ang="0">
                    <a:pos x="370" y="21"/>
                  </a:cxn>
                  <a:cxn ang="0">
                    <a:pos x="353" y="26"/>
                  </a:cxn>
                  <a:cxn ang="0">
                    <a:pos x="295" y="19"/>
                  </a:cxn>
                  <a:cxn ang="0">
                    <a:pos x="246" y="58"/>
                  </a:cxn>
                  <a:cxn ang="0">
                    <a:pos x="166" y="34"/>
                  </a:cxn>
                  <a:cxn ang="0">
                    <a:pos x="91" y="58"/>
                  </a:cxn>
                </a:cxnLst>
                <a:rect l="0" t="0" r="r" b="b"/>
                <a:pathLst>
                  <a:path w="418" h="848">
                    <a:moveTo>
                      <a:pt x="89" y="28"/>
                    </a:moveTo>
                    <a:lnTo>
                      <a:pt x="72" y="24"/>
                    </a:lnTo>
                    <a:lnTo>
                      <a:pt x="76" y="40"/>
                    </a:lnTo>
                    <a:lnTo>
                      <a:pt x="74" y="58"/>
                    </a:lnTo>
                    <a:lnTo>
                      <a:pt x="46" y="53"/>
                    </a:lnTo>
                    <a:lnTo>
                      <a:pt x="52" y="78"/>
                    </a:lnTo>
                    <a:lnTo>
                      <a:pt x="50" y="109"/>
                    </a:lnTo>
                    <a:lnTo>
                      <a:pt x="39" y="141"/>
                    </a:lnTo>
                    <a:lnTo>
                      <a:pt x="43" y="165"/>
                    </a:lnTo>
                    <a:lnTo>
                      <a:pt x="24" y="229"/>
                    </a:lnTo>
                    <a:lnTo>
                      <a:pt x="8" y="292"/>
                    </a:lnTo>
                    <a:lnTo>
                      <a:pt x="7" y="371"/>
                    </a:lnTo>
                    <a:lnTo>
                      <a:pt x="8" y="423"/>
                    </a:lnTo>
                    <a:lnTo>
                      <a:pt x="2" y="457"/>
                    </a:lnTo>
                    <a:lnTo>
                      <a:pt x="0" y="488"/>
                    </a:lnTo>
                    <a:lnTo>
                      <a:pt x="17" y="524"/>
                    </a:lnTo>
                    <a:lnTo>
                      <a:pt x="11" y="548"/>
                    </a:lnTo>
                    <a:lnTo>
                      <a:pt x="8" y="603"/>
                    </a:lnTo>
                    <a:lnTo>
                      <a:pt x="17" y="670"/>
                    </a:lnTo>
                    <a:lnTo>
                      <a:pt x="30" y="729"/>
                    </a:lnTo>
                    <a:lnTo>
                      <a:pt x="20" y="768"/>
                    </a:lnTo>
                    <a:lnTo>
                      <a:pt x="24" y="815"/>
                    </a:lnTo>
                    <a:lnTo>
                      <a:pt x="63" y="836"/>
                    </a:lnTo>
                    <a:lnTo>
                      <a:pt x="98" y="847"/>
                    </a:lnTo>
                    <a:lnTo>
                      <a:pt x="150" y="842"/>
                    </a:lnTo>
                    <a:lnTo>
                      <a:pt x="153" y="743"/>
                    </a:lnTo>
                    <a:lnTo>
                      <a:pt x="144" y="712"/>
                    </a:lnTo>
                    <a:lnTo>
                      <a:pt x="153" y="599"/>
                    </a:lnTo>
                    <a:lnTo>
                      <a:pt x="146" y="532"/>
                    </a:lnTo>
                    <a:lnTo>
                      <a:pt x="100" y="541"/>
                    </a:lnTo>
                    <a:lnTo>
                      <a:pt x="61" y="545"/>
                    </a:lnTo>
                    <a:lnTo>
                      <a:pt x="46" y="543"/>
                    </a:lnTo>
                    <a:lnTo>
                      <a:pt x="76" y="539"/>
                    </a:lnTo>
                    <a:lnTo>
                      <a:pt x="122" y="532"/>
                    </a:lnTo>
                    <a:lnTo>
                      <a:pt x="146" y="516"/>
                    </a:lnTo>
                    <a:lnTo>
                      <a:pt x="100" y="526"/>
                    </a:lnTo>
                    <a:lnTo>
                      <a:pt x="63" y="532"/>
                    </a:lnTo>
                    <a:lnTo>
                      <a:pt x="34" y="529"/>
                    </a:lnTo>
                    <a:lnTo>
                      <a:pt x="30" y="522"/>
                    </a:lnTo>
                    <a:lnTo>
                      <a:pt x="48" y="524"/>
                    </a:lnTo>
                    <a:lnTo>
                      <a:pt x="102" y="518"/>
                    </a:lnTo>
                    <a:lnTo>
                      <a:pt x="149" y="504"/>
                    </a:lnTo>
                    <a:lnTo>
                      <a:pt x="113" y="508"/>
                    </a:lnTo>
                    <a:lnTo>
                      <a:pt x="68" y="511"/>
                    </a:lnTo>
                    <a:lnTo>
                      <a:pt x="37" y="504"/>
                    </a:lnTo>
                    <a:lnTo>
                      <a:pt x="131" y="497"/>
                    </a:lnTo>
                    <a:lnTo>
                      <a:pt x="146" y="487"/>
                    </a:lnTo>
                    <a:lnTo>
                      <a:pt x="94" y="487"/>
                    </a:lnTo>
                    <a:lnTo>
                      <a:pt x="46" y="483"/>
                    </a:lnTo>
                    <a:lnTo>
                      <a:pt x="37" y="474"/>
                    </a:lnTo>
                    <a:lnTo>
                      <a:pt x="111" y="480"/>
                    </a:lnTo>
                    <a:lnTo>
                      <a:pt x="150" y="472"/>
                    </a:lnTo>
                    <a:lnTo>
                      <a:pt x="111" y="450"/>
                    </a:lnTo>
                    <a:lnTo>
                      <a:pt x="78" y="425"/>
                    </a:lnTo>
                    <a:lnTo>
                      <a:pt x="55" y="397"/>
                    </a:lnTo>
                    <a:lnTo>
                      <a:pt x="43" y="378"/>
                    </a:lnTo>
                    <a:lnTo>
                      <a:pt x="72" y="406"/>
                    </a:lnTo>
                    <a:lnTo>
                      <a:pt x="100" y="422"/>
                    </a:lnTo>
                    <a:lnTo>
                      <a:pt x="135" y="441"/>
                    </a:lnTo>
                    <a:lnTo>
                      <a:pt x="155" y="440"/>
                    </a:lnTo>
                    <a:lnTo>
                      <a:pt x="166" y="396"/>
                    </a:lnTo>
                    <a:lnTo>
                      <a:pt x="181" y="334"/>
                    </a:lnTo>
                    <a:lnTo>
                      <a:pt x="192" y="277"/>
                    </a:lnTo>
                    <a:lnTo>
                      <a:pt x="202" y="256"/>
                    </a:lnTo>
                    <a:lnTo>
                      <a:pt x="260" y="234"/>
                    </a:lnTo>
                    <a:lnTo>
                      <a:pt x="220" y="264"/>
                    </a:lnTo>
                    <a:lnTo>
                      <a:pt x="218" y="353"/>
                    </a:lnTo>
                    <a:lnTo>
                      <a:pt x="218" y="409"/>
                    </a:lnTo>
                    <a:lnTo>
                      <a:pt x="222" y="420"/>
                    </a:lnTo>
                    <a:lnTo>
                      <a:pt x="268" y="427"/>
                    </a:lnTo>
                    <a:lnTo>
                      <a:pt x="231" y="428"/>
                    </a:lnTo>
                    <a:lnTo>
                      <a:pt x="220" y="434"/>
                    </a:lnTo>
                    <a:lnTo>
                      <a:pt x="211" y="461"/>
                    </a:lnTo>
                    <a:lnTo>
                      <a:pt x="242" y="462"/>
                    </a:lnTo>
                    <a:lnTo>
                      <a:pt x="255" y="459"/>
                    </a:lnTo>
                    <a:lnTo>
                      <a:pt x="207" y="471"/>
                    </a:lnTo>
                    <a:lnTo>
                      <a:pt x="214" y="483"/>
                    </a:lnTo>
                    <a:lnTo>
                      <a:pt x="251" y="482"/>
                    </a:lnTo>
                    <a:lnTo>
                      <a:pt x="273" y="474"/>
                    </a:lnTo>
                    <a:lnTo>
                      <a:pt x="303" y="474"/>
                    </a:lnTo>
                    <a:lnTo>
                      <a:pt x="266" y="485"/>
                    </a:lnTo>
                    <a:lnTo>
                      <a:pt x="218" y="495"/>
                    </a:lnTo>
                    <a:lnTo>
                      <a:pt x="211" y="520"/>
                    </a:lnTo>
                    <a:lnTo>
                      <a:pt x="214" y="543"/>
                    </a:lnTo>
                    <a:lnTo>
                      <a:pt x="220" y="559"/>
                    </a:lnTo>
                    <a:lnTo>
                      <a:pt x="215" y="591"/>
                    </a:lnTo>
                    <a:lnTo>
                      <a:pt x="205" y="650"/>
                    </a:lnTo>
                    <a:lnTo>
                      <a:pt x="214" y="706"/>
                    </a:lnTo>
                    <a:lnTo>
                      <a:pt x="201" y="759"/>
                    </a:lnTo>
                    <a:lnTo>
                      <a:pt x="211" y="813"/>
                    </a:lnTo>
                    <a:lnTo>
                      <a:pt x="253" y="821"/>
                    </a:lnTo>
                    <a:lnTo>
                      <a:pt x="288" y="823"/>
                    </a:lnTo>
                    <a:lnTo>
                      <a:pt x="323" y="808"/>
                    </a:lnTo>
                    <a:lnTo>
                      <a:pt x="330" y="759"/>
                    </a:lnTo>
                    <a:lnTo>
                      <a:pt x="321" y="727"/>
                    </a:lnTo>
                    <a:lnTo>
                      <a:pt x="349" y="622"/>
                    </a:lnTo>
                    <a:lnTo>
                      <a:pt x="356" y="592"/>
                    </a:lnTo>
                    <a:lnTo>
                      <a:pt x="356" y="557"/>
                    </a:lnTo>
                    <a:lnTo>
                      <a:pt x="353" y="529"/>
                    </a:lnTo>
                    <a:lnTo>
                      <a:pt x="330" y="534"/>
                    </a:lnTo>
                    <a:lnTo>
                      <a:pt x="296" y="536"/>
                    </a:lnTo>
                    <a:lnTo>
                      <a:pt x="270" y="527"/>
                    </a:lnTo>
                    <a:lnTo>
                      <a:pt x="318" y="522"/>
                    </a:lnTo>
                    <a:lnTo>
                      <a:pt x="360" y="513"/>
                    </a:lnTo>
                    <a:lnTo>
                      <a:pt x="351" y="487"/>
                    </a:lnTo>
                    <a:lnTo>
                      <a:pt x="362" y="464"/>
                    </a:lnTo>
                    <a:lnTo>
                      <a:pt x="356" y="443"/>
                    </a:lnTo>
                    <a:lnTo>
                      <a:pt x="370" y="427"/>
                    </a:lnTo>
                    <a:lnTo>
                      <a:pt x="375" y="358"/>
                    </a:lnTo>
                    <a:lnTo>
                      <a:pt x="386" y="262"/>
                    </a:lnTo>
                    <a:lnTo>
                      <a:pt x="399" y="240"/>
                    </a:lnTo>
                    <a:lnTo>
                      <a:pt x="388" y="223"/>
                    </a:lnTo>
                    <a:lnTo>
                      <a:pt x="401" y="198"/>
                    </a:lnTo>
                    <a:lnTo>
                      <a:pt x="410" y="167"/>
                    </a:lnTo>
                    <a:lnTo>
                      <a:pt x="417" y="133"/>
                    </a:lnTo>
                    <a:lnTo>
                      <a:pt x="415" y="100"/>
                    </a:lnTo>
                    <a:lnTo>
                      <a:pt x="408" y="68"/>
                    </a:lnTo>
                    <a:lnTo>
                      <a:pt x="388" y="41"/>
                    </a:lnTo>
                    <a:lnTo>
                      <a:pt x="388" y="11"/>
                    </a:lnTo>
                    <a:lnTo>
                      <a:pt x="370" y="21"/>
                    </a:lnTo>
                    <a:lnTo>
                      <a:pt x="370" y="0"/>
                    </a:lnTo>
                    <a:lnTo>
                      <a:pt x="351" y="3"/>
                    </a:lnTo>
                    <a:lnTo>
                      <a:pt x="353" y="26"/>
                    </a:lnTo>
                    <a:lnTo>
                      <a:pt x="327" y="37"/>
                    </a:lnTo>
                    <a:lnTo>
                      <a:pt x="301" y="45"/>
                    </a:lnTo>
                    <a:lnTo>
                      <a:pt x="295" y="19"/>
                    </a:lnTo>
                    <a:lnTo>
                      <a:pt x="275" y="23"/>
                    </a:lnTo>
                    <a:lnTo>
                      <a:pt x="286" y="53"/>
                    </a:lnTo>
                    <a:lnTo>
                      <a:pt x="246" y="58"/>
                    </a:lnTo>
                    <a:lnTo>
                      <a:pt x="207" y="62"/>
                    </a:lnTo>
                    <a:lnTo>
                      <a:pt x="172" y="62"/>
                    </a:lnTo>
                    <a:lnTo>
                      <a:pt x="166" y="34"/>
                    </a:lnTo>
                    <a:lnTo>
                      <a:pt x="150" y="32"/>
                    </a:lnTo>
                    <a:lnTo>
                      <a:pt x="153" y="62"/>
                    </a:lnTo>
                    <a:lnTo>
                      <a:pt x="91" y="58"/>
                    </a:lnTo>
                    <a:lnTo>
                      <a:pt x="89" y="28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87" name="Freeform 347"/>
              <p:cNvSpPr>
                <a:spLocks/>
              </p:cNvSpPr>
              <p:nvPr/>
            </p:nvSpPr>
            <p:spPr bwMode="auto">
              <a:xfrm>
                <a:off x="3751" y="3006"/>
                <a:ext cx="161" cy="3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8" y="14"/>
                  </a:cxn>
                  <a:cxn ang="0">
                    <a:pos x="93" y="2"/>
                  </a:cxn>
                  <a:cxn ang="0">
                    <a:pos x="160" y="0"/>
                  </a:cxn>
                  <a:cxn ang="0">
                    <a:pos x="86" y="11"/>
                  </a:cxn>
                  <a:cxn ang="0">
                    <a:pos x="0" y="33"/>
                  </a:cxn>
                </a:cxnLst>
                <a:rect l="0" t="0" r="r" b="b"/>
                <a:pathLst>
                  <a:path w="161" h="34">
                    <a:moveTo>
                      <a:pt x="0" y="33"/>
                    </a:moveTo>
                    <a:lnTo>
                      <a:pt x="48" y="14"/>
                    </a:lnTo>
                    <a:lnTo>
                      <a:pt x="93" y="2"/>
                    </a:lnTo>
                    <a:lnTo>
                      <a:pt x="160" y="0"/>
                    </a:lnTo>
                    <a:lnTo>
                      <a:pt x="86" y="11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88" name="Freeform 348"/>
              <p:cNvSpPr>
                <a:spLocks/>
              </p:cNvSpPr>
              <p:nvPr/>
            </p:nvSpPr>
            <p:spPr bwMode="auto">
              <a:xfrm>
                <a:off x="3780" y="3214"/>
                <a:ext cx="89" cy="14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35" y="8"/>
                  </a:cxn>
                  <a:cxn ang="0">
                    <a:pos x="0" y="11"/>
                  </a:cxn>
                  <a:cxn ang="0">
                    <a:pos x="35" y="13"/>
                  </a:cxn>
                  <a:cxn ang="0">
                    <a:pos x="88" y="0"/>
                  </a:cxn>
                </a:cxnLst>
                <a:rect l="0" t="0" r="r" b="b"/>
                <a:pathLst>
                  <a:path w="89" h="14">
                    <a:moveTo>
                      <a:pt x="88" y="0"/>
                    </a:moveTo>
                    <a:lnTo>
                      <a:pt x="35" y="8"/>
                    </a:lnTo>
                    <a:lnTo>
                      <a:pt x="0" y="11"/>
                    </a:lnTo>
                    <a:lnTo>
                      <a:pt x="35" y="13"/>
                    </a:lnTo>
                    <a:lnTo>
                      <a:pt x="88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89" name="Freeform 349"/>
              <p:cNvSpPr>
                <a:spLocks/>
              </p:cNvSpPr>
              <p:nvPr/>
            </p:nvSpPr>
            <p:spPr bwMode="auto">
              <a:xfrm>
                <a:off x="3749" y="3263"/>
                <a:ext cx="114" cy="45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45" y="14"/>
                  </a:cxn>
                  <a:cxn ang="0">
                    <a:pos x="10" y="28"/>
                  </a:cxn>
                  <a:cxn ang="0">
                    <a:pos x="0" y="44"/>
                  </a:cxn>
                  <a:cxn ang="0">
                    <a:pos x="24" y="31"/>
                  </a:cxn>
                  <a:cxn ang="0">
                    <a:pos x="57" y="19"/>
                  </a:cxn>
                  <a:cxn ang="0">
                    <a:pos x="113" y="0"/>
                  </a:cxn>
                </a:cxnLst>
                <a:rect l="0" t="0" r="r" b="b"/>
                <a:pathLst>
                  <a:path w="114" h="45">
                    <a:moveTo>
                      <a:pt x="113" y="0"/>
                    </a:moveTo>
                    <a:lnTo>
                      <a:pt x="45" y="14"/>
                    </a:lnTo>
                    <a:lnTo>
                      <a:pt x="10" y="28"/>
                    </a:lnTo>
                    <a:lnTo>
                      <a:pt x="0" y="44"/>
                    </a:lnTo>
                    <a:lnTo>
                      <a:pt x="24" y="31"/>
                    </a:lnTo>
                    <a:lnTo>
                      <a:pt x="57" y="19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90" name="Freeform 350"/>
              <p:cNvSpPr>
                <a:spLocks/>
              </p:cNvSpPr>
              <p:nvPr/>
            </p:nvSpPr>
            <p:spPr bwMode="auto">
              <a:xfrm>
                <a:off x="3769" y="3024"/>
                <a:ext cx="102" cy="99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71" y="37"/>
                  </a:cxn>
                  <a:cxn ang="0">
                    <a:pos x="25" y="78"/>
                  </a:cxn>
                  <a:cxn ang="0">
                    <a:pos x="0" y="98"/>
                  </a:cxn>
                  <a:cxn ang="0">
                    <a:pos x="44" y="76"/>
                  </a:cxn>
                  <a:cxn ang="0">
                    <a:pos x="69" y="49"/>
                  </a:cxn>
                  <a:cxn ang="0">
                    <a:pos x="101" y="0"/>
                  </a:cxn>
                </a:cxnLst>
                <a:rect l="0" t="0" r="r" b="b"/>
                <a:pathLst>
                  <a:path w="102" h="99">
                    <a:moveTo>
                      <a:pt x="101" y="0"/>
                    </a:moveTo>
                    <a:lnTo>
                      <a:pt x="71" y="37"/>
                    </a:lnTo>
                    <a:lnTo>
                      <a:pt x="25" y="78"/>
                    </a:lnTo>
                    <a:lnTo>
                      <a:pt x="0" y="98"/>
                    </a:lnTo>
                    <a:lnTo>
                      <a:pt x="44" y="76"/>
                    </a:lnTo>
                    <a:lnTo>
                      <a:pt x="69" y="49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91" name="Freeform 351"/>
              <p:cNvSpPr>
                <a:spLocks/>
              </p:cNvSpPr>
              <p:nvPr/>
            </p:nvSpPr>
            <p:spPr bwMode="auto">
              <a:xfrm>
                <a:off x="3623" y="2875"/>
                <a:ext cx="163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11"/>
                  </a:cxn>
                  <a:cxn ang="0">
                    <a:pos x="114" y="12"/>
                  </a:cxn>
                  <a:cxn ang="0">
                    <a:pos x="162" y="6"/>
                  </a:cxn>
                  <a:cxn ang="0">
                    <a:pos x="113" y="6"/>
                  </a:cxn>
                  <a:cxn ang="0">
                    <a:pos x="0" y="0"/>
                  </a:cxn>
                </a:cxnLst>
                <a:rect l="0" t="0" r="r" b="b"/>
                <a:pathLst>
                  <a:path w="163" h="13">
                    <a:moveTo>
                      <a:pt x="0" y="0"/>
                    </a:moveTo>
                    <a:lnTo>
                      <a:pt x="56" y="11"/>
                    </a:lnTo>
                    <a:lnTo>
                      <a:pt x="114" y="12"/>
                    </a:lnTo>
                    <a:lnTo>
                      <a:pt x="162" y="6"/>
                    </a:lnTo>
                    <a:lnTo>
                      <a:pt x="1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92" name="Freeform 352"/>
              <p:cNvSpPr>
                <a:spLocks/>
              </p:cNvSpPr>
              <p:nvPr/>
            </p:nvSpPr>
            <p:spPr bwMode="auto">
              <a:xfrm>
                <a:off x="3631" y="2858"/>
                <a:ext cx="206" cy="17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197" y="45"/>
                  </a:cxn>
                  <a:cxn ang="0">
                    <a:pos x="178" y="92"/>
                  </a:cxn>
                  <a:cxn ang="0">
                    <a:pos x="147" y="134"/>
                  </a:cxn>
                  <a:cxn ang="0">
                    <a:pos x="118" y="143"/>
                  </a:cxn>
                  <a:cxn ang="0">
                    <a:pos x="73" y="156"/>
                  </a:cxn>
                  <a:cxn ang="0">
                    <a:pos x="0" y="177"/>
                  </a:cxn>
                  <a:cxn ang="0">
                    <a:pos x="74" y="163"/>
                  </a:cxn>
                  <a:cxn ang="0">
                    <a:pos x="115" y="149"/>
                  </a:cxn>
                  <a:cxn ang="0">
                    <a:pos x="167" y="130"/>
                  </a:cxn>
                  <a:cxn ang="0">
                    <a:pos x="182" y="97"/>
                  </a:cxn>
                  <a:cxn ang="0">
                    <a:pos x="199" y="64"/>
                  </a:cxn>
                  <a:cxn ang="0">
                    <a:pos x="205" y="45"/>
                  </a:cxn>
                  <a:cxn ang="0">
                    <a:pos x="197" y="0"/>
                  </a:cxn>
                </a:cxnLst>
                <a:rect l="0" t="0" r="r" b="b"/>
                <a:pathLst>
                  <a:path w="206" h="178">
                    <a:moveTo>
                      <a:pt x="197" y="0"/>
                    </a:moveTo>
                    <a:lnTo>
                      <a:pt x="197" y="45"/>
                    </a:lnTo>
                    <a:lnTo>
                      <a:pt x="178" y="92"/>
                    </a:lnTo>
                    <a:lnTo>
                      <a:pt x="147" y="134"/>
                    </a:lnTo>
                    <a:lnTo>
                      <a:pt x="118" y="143"/>
                    </a:lnTo>
                    <a:lnTo>
                      <a:pt x="73" y="156"/>
                    </a:lnTo>
                    <a:lnTo>
                      <a:pt x="0" y="177"/>
                    </a:lnTo>
                    <a:lnTo>
                      <a:pt x="74" y="163"/>
                    </a:lnTo>
                    <a:lnTo>
                      <a:pt x="115" y="149"/>
                    </a:lnTo>
                    <a:lnTo>
                      <a:pt x="167" y="130"/>
                    </a:lnTo>
                    <a:lnTo>
                      <a:pt x="182" y="97"/>
                    </a:lnTo>
                    <a:lnTo>
                      <a:pt x="199" y="64"/>
                    </a:lnTo>
                    <a:lnTo>
                      <a:pt x="205" y="45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93" name="Freeform 353"/>
              <p:cNvSpPr>
                <a:spLocks/>
              </p:cNvSpPr>
              <p:nvPr/>
            </p:nvSpPr>
            <p:spPr bwMode="auto">
              <a:xfrm>
                <a:off x="3612" y="2911"/>
                <a:ext cx="119" cy="8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44"/>
                  </a:cxn>
                  <a:cxn ang="0">
                    <a:pos x="28" y="72"/>
                  </a:cxn>
                  <a:cxn ang="0">
                    <a:pos x="118" y="77"/>
                  </a:cxn>
                  <a:cxn ang="0">
                    <a:pos x="67" y="80"/>
                  </a:cxn>
                  <a:cxn ang="0">
                    <a:pos x="6" y="79"/>
                  </a:cxn>
                  <a:cxn ang="0">
                    <a:pos x="0" y="51"/>
                  </a:cxn>
                  <a:cxn ang="0">
                    <a:pos x="19" y="0"/>
                  </a:cxn>
                </a:cxnLst>
                <a:rect l="0" t="0" r="r" b="b"/>
                <a:pathLst>
                  <a:path w="119" h="81">
                    <a:moveTo>
                      <a:pt x="19" y="0"/>
                    </a:moveTo>
                    <a:lnTo>
                      <a:pt x="11" y="44"/>
                    </a:lnTo>
                    <a:lnTo>
                      <a:pt x="28" y="72"/>
                    </a:lnTo>
                    <a:lnTo>
                      <a:pt x="118" y="77"/>
                    </a:lnTo>
                    <a:lnTo>
                      <a:pt x="67" y="80"/>
                    </a:lnTo>
                    <a:lnTo>
                      <a:pt x="6" y="79"/>
                    </a:lnTo>
                    <a:lnTo>
                      <a:pt x="0" y="51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94" name="Freeform 354"/>
              <p:cNvSpPr>
                <a:spLocks/>
              </p:cNvSpPr>
              <p:nvPr/>
            </p:nvSpPr>
            <p:spPr bwMode="auto">
              <a:xfrm>
                <a:off x="3866" y="2841"/>
                <a:ext cx="58" cy="27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38" y="20"/>
                  </a:cxn>
                  <a:cxn ang="0">
                    <a:pos x="57" y="0"/>
                  </a:cxn>
                  <a:cxn ang="0">
                    <a:pos x="38" y="7"/>
                  </a:cxn>
                  <a:cxn ang="0">
                    <a:pos x="0" y="26"/>
                  </a:cxn>
                </a:cxnLst>
                <a:rect l="0" t="0" r="r" b="b"/>
                <a:pathLst>
                  <a:path w="58" h="27">
                    <a:moveTo>
                      <a:pt x="0" y="26"/>
                    </a:moveTo>
                    <a:lnTo>
                      <a:pt x="38" y="20"/>
                    </a:lnTo>
                    <a:lnTo>
                      <a:pt x="57" y="0"/>
                    </a:lnTo>
                    <a:lnTo>
                      <a:pt x="38" y="7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95" name="Freeform 355"/>
              <p:cNvSpPr>
                <a:spLocks/>
              </p:cNvSpPr>
              <p:nvPr/>
            </p:nvSpPr>
            <p:spPr bwMode="auto">
              <a:xfrm>
                <a:off x="3851" y="2866"/>
                <a:ext cx="77" cy="117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6" y="45"/>
                  </a:cxn>
                  <a:cxn ang="0">
                    <a:pos x="60" y="81"/>
                  </a:cxn>
                  <a:cxn ang="0">
                    <a:pos x="33" y="109"/>
                  </a:cxn>
                  <a:cxn ang="0">
                    <a:pos x="0" y="116"/>
                  </a:cxn>
                  <a:cxn ang="0">
                    <a:pos x="43" y="91"/>
                  </a:cxn>
                  <a:cxn ang="0">
                    <a:pos x="66" y="54"/>
                  </a:cxn>
                  <a:cxn ang="0">
                    <a:pos x="74" y="0"/>
                  </a:cxn>
                </a:cxnLst>
                <a:rect l="0" t="0" r="r" b="b"/>
                <a:pathLst>
                  <a:path w="77" h="117">
                    <a:moveTo>
                      <a:pt x="74" y="0"/>
                    </a:moveTo>
                    <a:lnTo>
                      <a:pt x="76" y="45"/>
                    </a:lnTo>
                    <a:lnTo>
                      <a:pt x="60" y="81"/>
                    </a:lnTo>
                    <a:lnTo>
                      <a:pt x="33" y="109"/>
                    </a:lnTo>
                    <a:lnTo>
                      <a:pt x="0" y="116"/>
                    </a:lnTo>
                    <a:lnTo>
                      <a:pt x="43" y="91"/>
                    </a:lnTo>
                    <a:lnTo>
                      <a:pt x="66" y="54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96" name="Freeform 356"/>
              <p:cNvSpPr>
                <a:spLocks/>
              </p:cNvSpPr>
              <p:nvPr/>
            </p:nvSpPr>
            <p:spPr bwMode="auto">
              <a:xfrm>
                <a:off x="3693" y="2842"/>
                <a:ext cx="94" cy="13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49" y="8"/>
                  </a:cxn>
                  <a:cxn ang="0">
                    <a:pos x="0" y="12"/>
                  </a:cxn>
                  <a:cxn ang="0">
                    <a:pos x="47" y="4"/>
                  </a:cxn>
                  <a:cxn ang="0">
                    <a:pos x="93" y="0"/>
                  </a:cxn>
                </a:cxnLst>
                <a:rect l="0" t="0" r="r" b="b"/>
                <a:pathLst>
                  <a:path w="94" h="13">
                    <a:moveTo>
                      <a:pt x="93" y="0"/>
                    </a:moveTo>
                    <a:lnTo>
                      <a:pt x="49" y="8"/>
                    </a:lnTo>
                    <a:lnTo>
                      <a:pt x="0" y="12"/>
                    </a:lnTo>
                    <a:lnTo>
                      <a:pt x="47" y="4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97" name="Freeform 357"/>
              <p:cNvSpPr>
                <a:spLocks/>
              </p:cNvSpPr>
              <p:nvPr/>
            </p:nvSpPr>
            <p:spPr bwMode="auto">
              <a:xfrm>
                <a:off x="3566" y="3054"/>
                <a:ext cx="147" cy="44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08" y="19"/>
                  </a:cxn>
                  <a:cxn ang="0">
                    <a:pos x="51" y="34"/>
                  </a:cxn>
                  <a:cxn ang="0">
                    <a:pos x="0" y="39"/>
                  </a:cxn>
                  <a:cxn ang="0">
                    <a:pos x="47" y="43"/>
                  </a:cxn>
                  <a:cxn ang="0">
                    <a:pos x="103" y="34"/>
                  </a:cxn>
                  <a:cxn ang="0">
                    <a:pos x="146" y="0"/>
                  </a:cxn>
                </a:cxnLst>
                <a:rect l="0" t="0" r="r" b="b"/>
                <a:pathLst>
                  <a:path w="147" h="44">
                    <a:moveTo>
                      <a:pt x="146" y="0"/>
                    </a:moveTo>
                    <a:lnTo>
                      <a:pt x="108" y="19"/>
                    </a:lnTo>
                    <a:lnTo>
                      <a:pt x="51" y="34"/>
                    </a:lnTo>
                    <a:lnTo>
                      <a:pt x="0" y="39"/>
                    </a:lnTo>
                    <a:lnTo>
                      <a:pt x="47" y="43"/>
                    </a:lnTo>
                    <a:lnTo>
                      <a:pt x="103" y="34"/>
                    </a:lnTo>
                    <a:lnTo>
                      <a:pt x="146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98" name="Freeform 358"/>
              <p:cNvSpPr>
                <a:spLocks/>
              </p:cNvSpPr>
              <p:nvPr/>
            </p:nvSpPr>
            <p:spPr bwMode="auto">
              <a:xfrm>
                <a:off x="3514" y="2837"/>
                <a:ext cx="56" cy="476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5" y="21"/>
                  </a:cxn>
                  <a:cxn ang="0">
                    <a:pos x="55" y="52"/>
                  </a:cxn>
                  <a:cxn ang="0">
                    <a:pos x="38" y="78"/>
                  </a:cxn>
                  <a:cxn ang="0">
                    <a:pos x="44" y="109"/>
                  </a:cxn>
                  <a:cxn ang="0">
                    <a:pos x="24" y="177"/>
                  </a:cxn>
                  <a:cxn ang="0">
                    <a:pos x="12" y="236"/>
                  </a:cxn>
                  <a:cxn ang="0">
                    <a:pos x="12" y="299"/>
                  </a:cxn>
                  <a:cxn ang="0">
                    <a:pos x="12" y="351"/>
                  </a:cxn>
                  <a:cxn ang="0">
                    <a:pos x="10" y="370"/>
                  </a:cxn>
                  <a:cxn ang="0">
                    <a:pos x="8" y="398"/>
                  </a:cxn>
                  <a:cxn ang="0">
                    <a:pos x="6" y="428"/>
                  </a:cxn>
                  <a:cxn ang="0">
                    <a:pos x="16" y="452"/>
                  </a:cxn>
                  <a:cxn ang="0">
                    <a:pos x="12" y="475"/>
                  </a:cxn>
                  <a:cxn ang="0">
                    <a:pos x="0" y="449"/>
                  </a:cxn>
                  <a:cxn ang="0">
                    <a:pos x="2" y="417"/>
                  </a:cxn>
                  <a:cxn ang="0">
                    <a:pos x="8" y="370"/>
                  </a:cxn>
                  <a:cxn ang="0">
                    <a:pos x="8" y="321"/>
                  </a:cxn>
                  <a:cxn ang="0">
                    <a:pos x="6" y="267"/>
                  </a:cxn>
                  <a:cxn ang="0">
                    <a:pos x="8" y="213"/>
                  </a:cxn>
                  <a:cxn ang="0">
                    <a:pos x="22" y="156"/>
                  </a:cxn>
                  <a:cxn ang="0">
                    <a:pos x="34" y="115"/>
                  </a:cxn>
                  <a:cxn ang="0">
                    <a:pos x="32" y="78"/>
                  </a:cxn>
                  <a:cxn ang="0">
                    <a:pos x="49" y="50"/>
                  </a:cxn>
                  <a:cxn ang="0">
                    <a:pos x="49" y="0"/>
                  </a:cxn>
                </a:cxnLst>
                <a:rect l="0" t="0" r="r" b="b"/>
                <a:pathLst>
                  <a:path w="56" h="476">
                    <a:moveTo>
                      <a:pt x="49" y="0"/>
                    </a:moveTo>
                    <a:lnTo>
                      <a:pt x="55" y="21"/>
                    </a:lnTo>
                    <a:lnTo>
                      <a:pt x="55" y="52"/>
                    </a:lnTo>
                    <a:lnTo>
                      <a:pt x="38" y="78"/>
                    </a:lnTo>
                    <a:lnTo>
                      <a:pt x="44" y="109"/>
                    </a:lnTo>
                    <a:lnTo>
                      <a:pt x="24" y="177"/>
                    </a:lnTo>
                    <a:lnTo>
                      <a:pt x="12" y="236"/>
                    </a:lnTo>
                    <a:lnTo>
                      <a:pt x="12" y="299"/>
                    </a:lnTo>
                    <a:lnTo>
                      <a:pt x="12" y="351"/>
                    </a:lnTo>
                    <a:lnTo>
                      <a:pt x="10" y="370"/>
                    </a:lnTo>
                    <a:lnTo>
                      <a:pt x="8" y="398"/>
                    </a:lnTo>
                    <a:lnTo>
                      <a:pt x="6" y="428"/>
                    </a:lnTo>
                    <a:lnTo>
                      <a:pt x="16" y="452"/>
                    </a:lnTo>
                    <a:lnTo>
                      <a:pt x="12" y="475"/>
                    </a:lnTo>
                    <a:lnTo>
                      <a:pt x="0" y="449"/>
                    </a:lnTo>
                    <a:lnTo>
                      <a:pt x="2" y="417"/>
                    </a:lnTo>
                    <a:lnTo>
                      <a:pt x="8" y="370"/>
                    </a:lnTo>
                    <a:lnTo>
                      <a:pt x="8" y="321"/>
                    </a:lnTo>
                    <a:lnTo>
                      <a:pt x="6" y="267"/>
                    </a:lnTo>
                    <a:lnTo>
                      <a:pt x="8" y="213"/>
                    </a:lnTo>
                    <a:lnTo>
                      <a:pt x="22" y="156"/>
                    </a:lnTo>
                    <a:lnTo>
                      <a:pt x="34" y="115"/>
                    </a:lnTo>
                    <a:lnTo>
                      <a:pt x="32" y="78"/>
                    </a:lnTo>
                    <a:lnTo>
                      <a:pt x="49" y="50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99" name="Freeform 359"/>
              <p:cNvSpPr>
                <a:spLocks/>
              </p:cNvSpPr>
              <p:nvPr/>
            </p:nvSpPr>
            <p:spPr bwMode="auto">
              <a:xfrm>
                <a:off x="3751" y="3508"/>
                <a:ext cx="90" cy="34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64" y="15"/>
                  </a:cxn>
                  <a:cxn ang="0">
                    <a:pos x="23" y="29"/>
                  </a:cxn>
                  <a:cxn ang="0">
                    <a:pos x="0" y="33"/>
                  </a:cxn>
                  <a:cxn ang="0">
                    <a:pos x="53" y="30"/>
                  </a:cxn>
                  <a:cxn ang="0">
                    <a:pos x="61" y="24"/>
                  </a:cxn>
                  <a:cxn ang="0">
                    <a:pos x="89" y="0"/>
                  </a:cxn>
                </a:cxnLst>
                <a:rect l="0" t="0" r="r" b="b"/>
                <a:pathLst>
                  <a:path w="90" h="34">
                    <a:moveTo>
                      <a:pt x="89" y="0"/>
                    </a:moveTo>
                    <a:lnTo>
                      <a:pt x="64" y="15"/>
                    </a:lnTo>
                    <a:lnTo>
                      <a:pt x="23" y="29"/>
                    </a:lnTo>
                    <a:lnTo>
                      <a:pt x="0" y="33"/>
                    </a:lnTo>
                    <a:lnTo>
                      <a:pt x="53" y="30"/>
                    </a:lnTo>
                    <a:lnTo>
                      <a:pt x="61" y="24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00" name="Freeform 360"/>
              <p:cNvSpPr>
                <a:spLocks/>
              </p:cNvSpPr>
              <p:nvPr/>
            </p:nvSpPr>
            <p:spPr bwMode="auto">
              <a:xfrm>
                <a:off x="3733" y="3400"/>
                <a:ext cx="136" cy="131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11" y="36"/>
                  </a:cxn>
                  <a:cxn ang="0">
                    <a:pos x="85" y="64"/>
                  </a:cxn>
                  <a:cxn ang="0">
                    <a:pos x="54" y="88"/>
                  </a:cxn>
                  <a:cxn ang="0">
                    <a:pos x="22" y="103"/>
                  </a:cxn>
                  <a:cxn ang="0">
                    <a:pos x="9" y="109"/>
                  </a:cxn>
                  <a:cxn ang="0">
                    <a:pos x="0" y="130"/>
                  </a:cxn>
                  <a:cxn ang="0">
                    <a:pos x="37" y="114"/>
                  </a:cxn>
                  <a:cxn ang="0">
                    <a:pos x="75" y="87"/>
                  </a:cxn>
                  <a:cxn ang="0">
                    <a:pos x="107" y="52"/>
                  </a:cxn>
                  <a:cxn ang="0">
                    <a:pos x="135" y="0"/>
                  </a:cxn>
                </a:cxnLst>
                <a:rect l="0" t="0" r="r" b="b"/>
                <a:pathLst>
                  <a:path w="136" h="131">
                    <a:moveTo>
                      <a:pt x="135" y="0"/>
                    </a:moveTo>
                    <a:lnTo>
                      <a:pt x="111" y="36"/>
                    </a:lnTo>
                    <a:lnTo>
                      <a:pt x="85" y="64"/>
                    </a:lnTo>
                    <a:lnTo>
                      <a:pt x="54" y="88"/>
                    </a:lnTo>
                    <a:lnTo>
                      <a:pt x="22" y="103"/>
                    </a:lnTo>
                    <a:lnTo>
                      <a:pt x="9" y="109"/>
                    </a:lnTo>
                    <a:lnTo>
                      <a:pt x="0" y="130"/>
                    </a:lnTo>
                    <a:lnTo>
                      <a:pt x="37" y="114"/>
                    </a:lnTo>
                    <a:lnTo>
                      <a:pt x="75" y="87"/>
                    </a:lnTo>
                    <a:lnTo>
                      <a:pt x="107" y="52"/>
                    </a:lnTo>
                    <a:lnTo>
                      <a:pt x="135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01" name="Freeform 361"/>
              <p:cNvSpPr>
                <a:spLocks/>
              </p:cNvSpPr>
              <p:nvPr/>
            </p:nvSpPr>
            <p:spPr bwMode="auto">
              <a:xfrm>
                <a:off x="3742" y="3321"/>
                <a:ext cx="55" cy="82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8" y="27"/>
                  </a:cxn>
                  <a:cxn ang="0">
                    <a:pos x="6" y="53"/>
                  </a:cxn>
                  <a:cxn ang="0">
                    <a:pos x="0" y="81"/>
                  </a:cxn>
                  <a:cxn ang="0">
                    <a:pos x="23" y="39"/>
                  </a:cxn>
                  <a:cxn ang="0">
                    <a:pos x="54" y="0"/>
                  </a:cxn>
                </a:cxnLst>
                <a:rect l="0" t="0" r="r" b="b"/>
                <a:pathLst>
                  <a:path w="55" h="82">
                    <a:moveTo>
                      <a:pt x="54" y="0"/>
                    </a:moveTo>
                    <a:lnTo>
                      <a:pt x="18" y="27"/>
                    </a:lnTo>
                    <a:lnTo>
                      <a:pt x="6" y="53"/>
                    </a:lnTo>
                    <a:lnTo>
                      <a:pt x="0" y="81"/>
                    </a:lnTo>
                    <a:lnTo>
                      <a:pt x="23" y="39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02" name="Freeform 362"/>
              <p:cNvSpPr>
                <a:spLocks/>
              </p:cNvSpPr>
              <p:nvPr/>
            </p:nvSpPr>
            <p:spPr bwMode="auto">
              <a:xfrm>
                <a:off x="3574" y="3445"/>
                <a:ext cx="88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26"/>
                  </a:cxn>
                  <a:cxn ang="0">
                    <a:pos x="42" y="37"/>
                  </a:cxn>
                  <a:cxn ang="0">
                    <a:pos x="79" y="41"/>
                  </a:cxn>
                  <a:cxn ang="0">
                    <a:pos x="87" y="41"/>
                  </a:cxn>
                  <a:cxn ang="0">
                    <a:pos x="68" y="49"/>
                  </a:cxn>
                  <a:cxn ang="0">
                    <a:pos x="34" y="46"/>
                  </a:cxn>
                  <a:cxn ang="0">
                    <a:pos x="17" y="42"/>
                  </a:cxn>
                  <a:cxn ang="0">
                    <a:pos x="0" y="0"/>
                  </a:cxn>
                </a:cxnLst>
                <a:rect l="0" t="0" r="r" b="b"/>
                <a:pathLst>
                  <a:path w="88" h="50">
                    <a:moveTo>
                      <a:pt x="0" y="0"/>
                    </a:moveTo>
                    <a:lnTo>
                      <a:pt x="19" y="26"/>
                    </a:lnTo>
                    <a:lnTo>
                      <a:pt x="42" y="37"/>
                    </a:lnTo>
                    <a:lnTo>
                      <a:pt x="79" y="41"/>
                    </a:lnTo>
                    <a:lnTo>
                      <a:pt x="87" y="41"/>
                    </a:lnTo>
                    <a:lnTo>
                      <a:pt x="68" y="49"/>
                    </a:lnTo>
                    <a:lnTo>
                      <a:pt x="34" y="46"/>
                    </a:lnTo>
                    <a:lnTo>
                      <a:pt x="17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03" name="Freeform 363"/>
              <p:cNvSpPr>
                <a:spLocks/>
              </p:cNvSpPr>
              <p:nvPr/>
            </p:nvSpPr>
            <p:spPr bwMode="auto">
              <a:xfrm>
                <a:off x="3560" y="3488"/>
                <a:ext cx="106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23"/>
                  </a:cxn>
                  <a:cxn ang="0">
                    <a:pos x="50" y="28"/>
                  </a:cxn>
                  <a:cxn ang="0">
                    <a:pos x="99" y="30"/>
                  </a:cxn>
                  <a:cxn ang="0">
                    <a:pos x="105" y="28"/>
                  </a:cxn>
                  <a:cxn ang="0">
                    <a:pos x="86" y="34"/>
                  </a:cxn>
                  <a:cxn ang="0">
                    <a:pos x="38" y="36"/>
                  </a:cxn>
                  <a:cxn ang="0">
                    <a:pos x="13" y="28"/>
                  </a:cxn>
                  <a:cxn ang="0">
                    <a:pos x="0" y="0"/>
                  </a:cxn>
                </a:cxnLst>
                <a:rect l="0" t="0" r="r" b="b"/>
                <a:pathLst>
                  <a:path w="106" h="37">
                    <a:moveTo>
                      <a:pt x="0" y="0"/>
                    </a:moveTo>
                    <a:lnTo>
                      <a:pt x="27" y="23"/>
                    </a:lnTo>
                    <a:lnTo>
                      <a:pt x="50" y="28"/>
                    </a:lnTo>
                    <a:lnTo>
                      <a:pt x="99" y="30"/>
                    </a:lnTo>
                    <a:lnTo>
                      <a:pt x="105" y="28"/>
                    </a:lnTo>
                    <a:lnTo>
                      <a:pt x="86" y="34"/>
                    </a:lnTo>
                    <a:lnTo>
                      <a:pt x="38" y="36"/>
                    </a:lnTo>
                    <a:lnTo>
                      <a:pt x="13" y="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04" name="Freeform 364"/>
              <p:cNvSpPr>
                <a:spLocks/>
              </p:cNvSpPr>
              <p:nvPr/>
            </p:nvSpPr>
            <p:spPr bwMode="auto">
              <a:xfrm>
                <a:off x="3561" y="3550"/>
                <a:ext cx="108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22"/>
                  </a:cxn>
                  <a:cxn ang="0">
                    <a:pos x="79" y="25"/>
                  </a:cxn>
                  <a:cxn ang="0">
                    <a:pos x="107" y="17"/>
                  </a:cxn>
                  <a:cxn ang="0">
                    <a:pos x="83" y="35"/>
                  </a:cxn>
                  <a:cxn ang="0">
                    <a:pos x="55" y="38"/>
                  </a:cxn>
                  <a:cxn ang="0">
                    <a:pos x="30" y="30"/>
                  </a:cxn>
                  <a:cxn ang="0">
                    <a:pos x="0" y="0"/>
                  </a:cxn>
                </a:cxnLst>
                <a:rect l="0" t="0" r="r" b="b"/>
                <a:pathLst>
                  <a:path w="108" h="39">
                    <a:moveTo>
                      <a:pt x="0" y="0"/>
                    </a:moveTo>
                    <a:lnTo>
                      <a:pt x="47" y="22"/>
                    </a:lnTo>
                    <a:lnTo>
                      <a:pt x="79" y="25"/>
                    </a:lnTo>
                    <a:lnTo>
                      <a:pt x="107" y="17"/>
                    </a:lnTo>
                    <a:lnTo>
                      <a:pt x="83" y="35"/>
                    </a:lnTo>
                    <a:lnTo>
                      <a:pt x="55" y="38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05" name="Freeform 365"/>
              <p:cNvSpPr>
                <a:spLocks/>
              </p:cNvSpPr>
              <p:nvPr/>
            </p:nvSpPr>
            <p:spPr bwMode="auto">
              <a:xfrm>
                <a:off x="3538" y="3354"/>
                <a:ext cx="32" cy="12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44"/>
                  </a:cxn>
                  <a:cxn ang="0">
                    <a:pos x="14" y="69"/>
                  </a:cxn>
                  <a:cxn ang="0">
                    <a:pos x="31" y="122"/>
                  </a:cxn>
                  <a:cxn ang="0">
                    <a:pos x="15" y="107"/>
                  </a:cxn>
                  <a:cxn ang="0">
                    <a:pos x="8" y="62"/>
                  </a:cxn>
                  <a:cxn ang="0">
                    <a:pos x="0" y="39"/>
                  </a:cxn>
                  <a:cxn ang="0">
                    <a:pos x="6" y="0"/>
                  </a:cxn>
                </a:cxnLst>
                <a:rect l="0" t="0" r="r" b="b"/>
                <a:pathLst>
                  <a:path w="32" h="123">
                    <a:moveTo>
                      <a:pt x="6" y="0"/>
                    </a:moveTo>
                    <a:lnTo>
                      <a:pt x="8" y="44"/>
                    </a:lnTo>
                    <a:lnTo>
                      <a:pt x="14" y="69"/>
                    </a:lnTo>
                    <a:lnTo>
                      <a:pt x="31" y="122"/>
                    </a:lnTo>
                    <a:lnTo>
                      <a:pt x="15" y="107"/>
                    </a:lnTo>
                    <a:lnTo>
                      <a:pt x="8" y="62"/>
                    </a:lnTo>
                    <a:lnTo>
                      <a:pt x="0" y="39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06" name="Freeform 366"/>
              <p:cNvSpPr>
                <a:spLocks/>
              </p:cNvSpPr>
              <p:nvPr/>
            </p:nvSpPr>
            <p:spPr bwMode="auto">
              <a:xfrm>
                <a:off x="3830" y="3140"/>
                <a:ext cx="62" cy="4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1" y="45"/>
                  </a:cxn>
                  <a:cxn ang="0">
                    <a:pos x="53" y="32"/>
                  </a:cxn>
                  <a:cxn ang="0">
                    <a:pos x="55" y="19"/>
                  </a:cxn>
                  <a:cxn ang="0">
                    <a:pos x="61" y="0"/>
                  </a:cxn>
                  <a:cxn ang="0">
                    <a:pos x="47" y="23"/>
                  </a:cxn>
                  <a:cxn ang="0">
                    <a:pos x="0" y="48"/>
                  </a:cxn>
                </a:cxnLst>
                <a:rect l="0" t="0" r="r" b="b"/>
                <a:pathLst>
                  <a:path w="62" h="49">
                    <a:moveTo>
                      <a:pt x="0" y="48"/>
                    </a:moveTo>
                    <a:lnTo>
                      <a:pt x="31" y="45"/>
                    </a:lnTo>
                    <a:lnTo>
                      <a:pt x="53" y="32"/>
                    </a:lnTo>
                    <a:lnTo>
                      <a:pt x="55" y="19"/>
                    </a:lnTo>
                    <a:lnTo>
                      <a:pt x="61" y="0"/>
                    </a:lnTo>
                    <a:lnTo>
                      <a:pt x="47" y="23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07" name="Freeform 367"/>
              <p:cNvSpPr>
                <a:spLocks/>
              </p:cNvSpPr>
              <p:nvPr/>
            </p:nvSpPr>
            <p:spPr bwMode="auto">
              <a:xfrm>
                <a:off x="3551" y="3177"/>
                <a:ext cx="89" cy="5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3" y="24"/>
                  </a:cxn>
                  <a:cxn ang="0">
                    <a:pos x="50" y="38"/>
                  </a:cxn>
                  <a:cxn ang="0">
                    <a:pos x="76" y="52"/>
                  </a:cxn>
                  <a:cxn ang="0">
                    <a:pos x="88" y="57"/>
                  </a:cxn>
                  <a:cxn ang="0">
                    <a:pos x="74" y="57"/>
                  </a:cxn>
                  <a:cxn ang="0">
                    <a:pos x="51" y="57"/>
                  </a:cxn>
                  <a:cxn ang="0">
                    <a:pos x="0" y="50"/>
                  </a:cxn>
                  <a:cxn ang="0">
                    <a:pos x="37" y="50"/>
                  </a:cxn>
                  <a:cxn ang="0">
                    <a:pos x="50" y="49"/>
                  </a:cxn>
                  <a:cxn ang="0">
                    <a:pos x="27" y="33"/>
                  </a:cxn>
                  <a:cxn ang="0">
                    <a:pos x="11" y="0"/>
                  </a:cxn>
                </a:cxnLst>
                <a:rect l="0" t="0" r="r" b="b"/>
                <a:pathLst>
                  <a:path w="89" h="58">
                    <a:moveTo>
                      <a:pt x="11" y="0"/>
                    </a:moveTo>
                    <a:lnTo>
                      <a:pt x="33" y="24"/>
                    </a:lnTo>
                    <a:lnTo>
                      <a:pt x="50" y="38"/>
                    </a:lnTo>
                    <a:lnTo>
                      <a:pt x="76" y="52"/>
                    </a:lnTo>
                    <a:lnTo>
                      <a:pt x="88" y="57"/>
                    </a:lnTo>
                    <a:lnTo>
                      <a:pt x="74" y="57"/>
                    </a:lnTo>
                    <a:lnTo>
                      <a:pt x="51" y="57"/>
                    </a:lnTo>
                    <a:lnTo>
                      <a:pt x="0" y="50"/>
                    </a:lnTo>
                    <a:lnTo>
                      <a:pt x="37" y="50"/>
                    </a:lnTo>
                    <a:lnTo>
                      <a:pt x="50" y="49"/>
                    </a:lnTo>
                    <a:lnTo>
                      <a:pt x="27" y="33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6566" name="Group 383"/>
            <p:cNvGrpSpPr>
              <a:grpSpLocks/>
            </p:cNvGrpSpPr>
            <p:nvPr/>
          </p:nvGrpSpPr>
          <p:grpSpPr bwMode="auto">
            <a:xfrm>
              <a:off x="3372" y="2327"/>
              <a:ext cx="660" cy="478"/>
              <a:chOff x="3372" y="2327"/>
              <a:chExt cx="660" cy="478"/>
            </a:xfrm>
          </p:grpSpPr>
          <p:sp>
            <p:nvSpPr>
              <p:cNvPr id="36209" name="Freeform 369" descr="Dark vertical"/>
              <p:cNvSpPr>
                <a:spLocks/>
              </p:cNvSpPr>
              <p:nvPr/>
            </p:nvSpPr>
            <p:spPr bwMode="auto">
              <a:xfrm>
                <a:off x="3372" y="2327"/>
                <a:ext cx="660" cy="478"/>
              </a:xfrm>
              <a:custGeom>
                <a:avLst/>
                <a:gdLst/>
                <a:ahLst/>
                <a:cxnLst>
                  <a:cxn ang="0">
                    <a:pos x="139" y="60"/>
                  </a:cxn>
                  <a:cxn ang="0">
                    <a:pos x="174" y="50"/>
                  </a:cxn>
                  <a:cxn ang="0">
                    <a:pos x="225" y="41"/>
                  </a:cxn>
                  <a:cxn ang="0">
                    <a:pos x="286" y="9"/>
                  </a:cxn>
                  <a:cxn ang="0">
                    <a:pos x="324" y="2"/>
                  </a:cxn>
                  <a:cxn ang="0">
                    <a:pos x="370" y="0"/>
                  </a:cxn>
                  <a:cxn ang="0">
                    <a:pos x="428" y="5"/>
                  </a:cxn>
                  <a:cxn ang="0">
                    <a:pos x="483" y="37"/>
                  </a:cxn>
                  <a:cxn ang="0">
                    <a:pos x="549" y="55"/>
                  </a:cxn>
                  <a:cxn ang="0">
                    <a:pos x="578" y="73"/>
                  </a:cxn>
                  <a:cxn ang="0">
                    <a:pos x="586" y="92"/>
                  </a:cxn>
                  <a:cxn ang="0">
                    <a:pos x="609" y="128"/>
                  </a:cxn>
                  <a:cxn ang="0">
                    <a:pos x="635" y="162"/>
                  </a:cxn>
                  <a:cxn ang="0">
                    <a:pos x="651" y="220"/>
                  </a:cxn>
                  <a:cxn ang="0">
                    <a:pos x="659" y="264"/>
                  </a:cxn>
                  <a:cxn ang="0">
                    <a:pos x="652" y="310"/>
                  </a:cxn>
                  <a:cxn ang="0">
                    <a:pos x="624" y="330"/>
                  </a:cxn>
                  <a:cxn ang="0">
                    <a:pos x="560" y="312"/>
                  </a:cxn>
                  <a:cxn ang="0">
                    <a:pos x="553" y="335"/>
                  </a:cxn>
                  <a:cxn ang="0">
                    <a:pos x="560" y="371"/>
                  </a:cxn>
                  <a:cxn ang="0">
                    <a:pos x="570" y="398"/>
                  </a:cxn>
                  <a:cxn ang="0">
                    <a:pos x="560" y="426"/>
                  </a:cxn>
                  <a:cxn ang="0">
                    <a:pos x="531" y="444"/>
                  </a:cxn>
                  <a:cxn ang="0">
                    <a:pos x="485" y="460"/>
                  </a:cxn>
                  <a:cxn ang="0">
                    <a:pos x="415" y="470"/>
                  </a:cxn>
                  <a:cxn ang="0">
                    <a:pos x="355" y="477"/>
                  </a:cxn>
                  <a:cxn ang="0">
                    <a:pos x="278" y="476"/>
                  </a:cxn>
                  <a:cxn ang="0">
                    <a:pos x="187" y="461"/>
                  </a:cxn>
                  <a:cxn ang="0">
                    <a:pos x="178" y="436"/>
                  </a:cxn>
                  <a:cxn ang="0">
                    <a:pos x="185" y="409"/>
                  </a:cxn>
                  <a:cxn ang="0">
                    <a:pos x="185" y="367"/>
                  </a:cxn>
                  <a:cxn ang="0">
                    <a:pos x="181" y="310"/>
                  </a:cxn>
                  <a:cxn ang="0">
                    <a:pos x="130" y="363"/>
                  </a:cxn>
                  <a:cxn ang="0">
                    <a:pos x="83" y="374"/>
                  </a:cxn>
                  <a:cxn ang="0">
                    <a:pos x="49" y="381"/>
                  </a:cxn>
                  <a:cxn ang="0">
                    <a:pos x="17" y="368"/>
                  </a:cxn>
                  <a:cxn ang="0">
                    <a:pos x="0" y="337"/>
                  </a:cxn>
                  <a:cxn ang="0">
                    <a:pos x="2" y="292"/>
                  </a:cxn>
                  <a:cxn ang="0">
                    <a:pos x="29" y="268"/>
                  </a:cxn>
                  <a:cxn ang="0">
                    <a:pos x="55" y="231"/>
                  </a:cxn>
                  <a:cxn ang="0">
                    <a:pos x="86" y="158"/>
                  </a:cxn>
                  <a:cxn ang="0">
                    <a:pos x="99" y="124"/>
                  </a:cxn>
                  <a:cxn ang="0">
                    <a:pos x="111" y="94"/>
                  </a:cxn>
                  <a:cxn ang="0">
                    <a:pos x="139" y="60"/>
                  </a:cxn>
                </a:cxnLst>
                <a:rect l="0" t="0" r="r" b="b"/>
                <a:pathLst>
                  <a:path w="660" h="478">
                    <a:moveTo>
                      <a:pt x="139" y="60"/>
                    </a:moveTo>
                    <a:lnTo>
                      <a:pt x="174" y="50"/>
                    </a:lnTo>
                    <a:lnTo>
                      <a:pt x="225" y="41"/>
                    </a:lnTo>
                    <a:lnTo>
                      <a:pt x="286" y="9"/>
                    </a:lnTo>
                    <a:lnTo>
                      <a:pt x="324" y="2"/>
                    </a:lnTo>
                    <a:lnTo>
                      <a:pt x="370" y="0"/>
                    </a:lnTo>
                    <a:lnTo>
                      <a:pt x="428" y="5"/>
                    </a:lnTo>
                    <a:lnTo>
                      <a:pt x="483" y="37"/>
                    </a:lnTo>
                    <a:lnTo>
                      <a:pt x="549" y="55"/>
                    </a:lnTo>
                    <a:lnTo>
                      <a:pt x="578" y="73"/>
                    </a:lnTo>
                    <a:lnTo>
                      <a:pt x="586" y="92"/>
                    </a:lnTo>
                    <a:lnTo>
                      <a:pt x="609" y="128"/>
                    </a:lnTo>
                    <a:lnTo>
                      <a:pt x="635" y="162"/>
                    </a:lnTo>
                    <a:lnTo>
                      <a:pt x="651" y="220"/>
                    </a:lnTo>
                    <a:lnTo>
                      <a:pt x="659" y="264"/>
                    </a:lnTo>
                    <a:lnTo>
                      <a:pt x="652" y="310"/>
                    </a:lnTo>
                    <a:lnTo>
                      <a:pt x="624" y="330"/>
                    </a:lnTo>
                    <a:lnTo>
                      <a:pt x="560" y="312"/>
                    </a:lnTo>
                    <a:lnTo>
                      <a:pt x="553" y="335"/>
                    </a:lnTo>
                    <a:lnTo>
                      <a:pt x="560" y="371"/>
                    </a:lnTo>
                    <a:lnTo>
                      <a:pt x="570" y="398"/>
                    </a:lnTo>
                    <a:lnTo>
                      <a:pt x="560" y="426"/>
                    </a:lnTo>
                    <a:lnTo>
                      <a:pt x="531" y="444"/>
                    </a:lnTo>
                    <a:lnTo>
                      <a:pt x="485" y="460"/>
                    </a:lnTo>
                    <a:lnTo>
                      <a:pt x="415" y="470"/>
                    </a:lnTo>
                    <a:lnTo>
                      <a:pt x="355" y="477"/>
                    </a:lnTo>
                    <a:lnTo>
                      <a:pt x="278" y="476"/>
                    </a:lnTo>
                    <a:lnTo>
                      <a:pt x="187" y="461"/>
                    </a:lnTo>
                    <a:lnTo>
                      <a:pt x="178" y="436"/>
                    </a:lnTo>
                    <a:lnTo>
                      <a:pt x="185" y="409"/>
                    </a:lnTo>
                    <a:lnTo>
                      <a:pt x="185" y="367"/>
                    </a:lnTo>
                    <a:lnTo>
                      <a:pt x="181" y="310"/>
                    </a:lnTo>
                    <a:lnTo>
                      <a:pt x="130" y="363"/>
                    </a:lnTo>
                    <a:lnTo>
                      <a:pt x="83" y="374"/>
                    </a:lnTo>
                    <a:lnTo>
                      <a:pt x="49" y="381"/>
                    </a:lnTo>
                    <a:lnTo>
                      <a:pt x="17" y="368"/>
                    </a:lnTo>
                    <a:lnTo>
                      <a:pt x="0" y="337"/>
                    </a:lnTo>
                    <a:lnTo>
                      <a:pt x="2" y="292"/>
                    </a:lnTo>
                    <a:lnTo>
                      <a:pt x="29" y="268"/>
                    </a:lnTo>
                    <a:lnTo>
                      <a:pt x="55" y="231"/>
                    </a:lnTo>
                    <a:lnTo>
                      <a:pt x="86" y="158"/>
                    </a:lnTo>
                    <a:lnTo>
                      <a:pt x="99" y="124"/>
                    </a:lnTo>
                    <a:lnTo>
                      <a:pt x="111" y="94"/>
                    </a:lnTo>
                    <a:lnTo>
                      <a:pt x="139" y="6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10" name="Freeform 370" descr="Dark vertical"/>
              <p:cNvSpPr>
                <a:spLocks/>
              </p:cNvSpPr>
              <p:nvPr/>
            </p:nvSpPr>
            <p:spPr bwMode="auto">
              <a:xfrm>
                <a:off x="3382" y="2335"/>
                <a:ext cx="640" cy="449"/>
              </a:xfrm>
              <a:custGeom>
                <a:avLst/>
                <a:gdLst/>
                <a:ahLst/>
                <a:cxnLst>
                  <a:cxn ang="0">
                    <a:pos x="132" y="61"/>
                  </a:cxn>
                  <a:cxn ang="0">
                    <a:pos x="85" y="146"/>
                  </a:cxn>
                  <a:cxn ang="0">
                    <a:pos x="31" y="277"/>
                  </a:cxn>
                  <a:cxn ang="0">
                    <a:pos x="26" y="260"/>
                  </a:cxn>
                  <a:cxn ang="0">
                    <a:pos x="2" y="323"/>
                  </a:cxn>
                  <a:cxn ang="0">
                    <a:pos x="90" y="350"/>
                  </a:cxn>
                  <a:cxn ang="0">
                    <a:pos x="163" y="291"/>
                  </a:cxn>
                  <a:cxn ang="0">
                    <a:pos x="126" y="153"/>
                  </a:cxn>
                  <a:cxn ang="0">
                    <a:pos x="134" y="209"/>
                  </a:cxn>
                  <a:cxn ang="0">
                    <a:pos x="165" y="244"/>
                  </a:cxn>
                  <a:cxn ang="0">
                    <a:pos x="165" y="129"/>
                  </a:cxn>
                  <a:cxn ang="0">
                    <a:pos x="169" y="244"/>
                  </a:cxn>
                  <a:cxn ang="0">
                    <a:pos x="186" y="202"/>
                  </a:cxn>
                  <a:cxn ang="0">
                    <a:pos x="180" y="295"/>
                  </a:cxn>
                  <a:cxn ang="0">
                    <a:pos x="178" y="389"/>
                  </a:cxn>
                  <a:cxn ang="0">
                    <a:pos x="270" y="282"/>
                  </a:cxn>
                  <a:cxn ang="0">
                    <a:pos x="189" y="396"/>
                  </a:cxn>
                  <a:cxn ang="0">
                    <a:pos x="205" y="445"/>
                  </a:cxn>
                  <a:cxn ang="0">
                    <a:pos x="308" y="383"/>
                  </a:cxn>
                  <a:cxn ang="0">
                    <a:pos x="279" y="448"/>
                  </a:cxn>
                  <a:cxn ang="0">
                    <a:pos x="396" y="417"/>
                  </a:cxn>
                  <a:cxn ang="0">
                    <a:pos x="409" y="290"/>
                  </a:cxn>
                  <a:cxn ang="0">
                    <a:pos x="407" y="328"/>
                  </a:cxn>
                  <a:cxn ang="0">
                    <a:pos x="404" y="403"/>
                  </a:cxn>
                  <a:cxn ang="0">
                    <a:pos x="433" y="443"/>
                  </a:cxn>
                  <a:cxn ang="0">
                    <a:pos x="494" y="373"/>
                  </a:cxn>
                  <a:cxn ang="0">
                    <a:pos x="497" y="305"/>
                  </a:cxn>
                  <a:cxn ang="0">
                    <a:pos x="501" y="387"/>
                  </a:cxn>
                  <a:cxn ang="0">
                    <a:pos x="514" y="411"/>
                  </a:cxn>
                  <a:cxn ang="0">
                    <a:pos x="547" y="380"/>
                  </a:cxn>
                  <a:cxn ang="0">
                    <a:pos x="530" y="352"/>
                  </a:cxn>
                  <a:cxn ang="0">
                    <a:pos x="518" y="314"/>
                  </a:cxn>
                  <a:cxn ang="0">
                    <a:pos x="534" y="350"/>
                  </a:cxn>
                  <a:cxn ang="0">
                    <a:pos x="530" y="279"/>
                  </a:cxn>
                  <a:cxn ang="0">
                    <a:pos x="517" y="230"/>
                  </a:cxn>
                  <a:cxn ang="0">
                    <a:pos x="547" y="265"/>
                  </a:cxn>
                  <a:cxn ang="0">
                    <a:pos x="512" y="171"/>
                  </a:cxn>
                  <a:cxn ang="0">
                    <a:pos x="531" y="190"/>
                  </a:cxn>
                  <a:cxn ang="0">
                    <a:pos x="560" y="258"/>
                  </a:cxn>
                  <a:cxn ang="0">
                    <a:pos x="554" y="263"/>
                  </a:cxn>
                  <a:cxn ang="0">
                    <a:pos x="605" y="307"/>
                  </a:cxn>
                  <a:cxn ang="0">
                    <a:pos x="635" y="244"/>
                  </a:cxn>
                  <a:cxn ang="0">
                    <a:pos x="615" y="157"/>
                  </a:cxn>
                  <a:cxn ang="0">
                    <a:pos x="580" y="113"/>
                  </a:cxn>
                  <a:cxn ang="0">
                    <a:pos x="530" y="54"/>
                  </a:cxn>
                  <a:cxn ang="0">
                    <a:pos x="442" y="24"/>
                  </a:cxn>
                  <a:cxn ang="0">
                    <a:pos x="306" y="18"/>
                  </a:cxn>
                  <a:cxn ang="0">
                    <a:pos x="352" y="2"/>
                  </a:cxn>
                  <a:cxn ang="0">
                    <a:pos x="268" y="12"/>
                  </a:cxn>
                </a:cxnLst>
                <a:rect l="0" t="0" r="r" b="b"/>
                <a:pathLst>
                  <a:path w="640" h="449">
                    <a:moveTo>
                      <a:pt x="215" y="42"/>
                    </a:moveTo>
                    <a:lnTo>
                      <a:pt x="160" y="50"/>
                    </a:lnTo>
                    <a:lnTo>
                      <a:pt x="132" y="61"/>
                    </a:lnTo>
                    <a:lnTo>
                      <a:pt x="110" y="85"/>
                    </a:lnTo>
                    <a:lnTo>
                      <a:pt x="103" y="106"/>
                    </a:lnTo>
                    <a:lnTo>
                      <a:pt x="85" y="146"/>
                    </a:lnTo>
                    <a:lnTo>
                      <a:pt x="55" y="232"/>
                    </a:lnTo>
                    <a:lnTo>
                      <a:pt x="35" y="253"/>
                    </a:lnTo>
                    <a:lnTo>
                      <a:pt x="31" y="277"/>
                    </a:lnTo>
                    <a:lnTo>
                      <a:pt x="33" y="302"/>
                    </a:lnTo>
                    <a:lnTo>
                      <a:pt x="25" y="274"/>
                    </a:lnTo>
                    <a:lnTo>
                      <a:pt x="26" y="260"/>
                    </a:lnTo>
                    <a:lnTo>
                      <a:pt x="9" y="277"/>
                    </a:lnTo>
                    <a:lnTo>
                      <a:pt x="0" y="293"/>
                    </a:lnTo>
                    <a:lnTo>
                      <a:pt x="2" y="323"/>
                    </a:lnTo>
                    <a:lnTo>
                      <a:pt x="18" y="349"/>
                    </a:lnTo>
                    <a:lnTo>
                      <a:pt x="38" y="354"/>
                    </a:lnTo>
                    <a:lnTo>
                      <a:pt x="90" y="350"/>
                    </a:lnTo>
                    <a:lnTo>
                      <a:pt x="110" y="342"/>
                    </a:lnTo>
                    <a:lnTo>
                      <a:pt x="140" y="314"/>
                    </a:lnTo>
                    <a:lnTo>
                      <a:pt x="163" y="291"/>
                    </a:lnTo>
                    <a:lnTo>
                      <a:pt x="139" y="246"/>
                    </a:lnTo>
                    <a:lnTo>
                      <a:pt x="127" y="216"/>
                    </a:lnTo>
                    <a:lnTo>
                      <a:pt x="126" y="153"/>
                    </a:lnTo>
                    <a:lnTo>
                      <a:pt x="130" y="129"/>
                    </a:lnTo>
                    <a:lnTo>
                      <a:pt x="134" y="169"/>
                    </a:lnTo>
                    <a:lnTo>
                      <a:pt x="134" y="209"/>
                    </a:lnTo>
                    <a:lnTo>
                      <a:pt x="149" y="243"/>
                    </a:lnTo>
                    <a:lnTo>
                      <a:pt x="169" y="286"/>
                    </a:lnTo>
                    <a:lnTo>
                      <a:pt x="165" y="244"/>
                    </a:lnTo>
                    <a:lnTo>
                      <a:pt x="156" y="195"/>
                    </a:lnTo>
                    <a:lnTo>
                      <a:pt x="159" y="164"/>
                    </a:lnTo>
                    <a:lnTo>
                      <a:pt x="165" y="129"/>
                    </a:lnTo>
                    <a:lnTo>
                      <a:pt x="165" y="178"/>
                    </a:lnTo>
                    <a:lnTo>
                      <a:pt x="167" y="223"/>
                    </a:lnTo>
                    <a:lnTo>
                      <a:pt x="169" y="244"/>
                    </a:lnTo>
                    <a:lnTo>
                      <a:pt x="178" y="197"/>
                    </a:lnTo>
                    <a:lnTo>
                      <a:pt x="191" y="157"/>
                    </a:lnTo>
                    <a:lnTo>
                      <a:pt x="186" y="202"/>
                    </a:lnTo>
                    <a:lnTo>
                      <a:pt x="180" y="237"/>
                    </a:lnTo>
                    <a:lnTo>
                      <a:pt x="176" y="267"/>
                    </a:lnTo>
                    <a:lnTo>
                      <a:pt x="180" y="295"/>
                    </a:lnTo>
                    <a:lnTo>
                      <a:pt x="182" y="331"/>
                    </a:lnTo>
                    <a:lnTo>
                      <a:pt x="182" y="363"/>
                    </a:lnTo>
                    <a:lnTo>
                      <a:pt x="178" y="389"/>
                    </a:lnTo>
                    <a:lnTo>
                      <a:pt x="207" y="368"/>
                    </a:lnTo>
                    <a:lnTo>
                      <a:pt x="237" y="326"/>
                    </a:lnTo>
                    <a:lnTo>
                      <a:pt x="270" y="282"/>
                    </a:lnTo>
                    <a:lnTo>
                      <a:pt x="248" y="329"/>
                    </a:lnTo>
                    <a:lnTo>
                      <a:pt x="218" y="378"/>
                    </a:lnTo>
                    <a:lnTo>
                      <a:pt x="189" y="396"/>
                    </a:lnTo>
                    <a:lnTo>
                      <a:pt x="178" y="406"/>
                    </a:lnTo>
                    <a:lnTo>
                      <a:pt x="180" y="427"/>
                    </a:lnTo>
                    <a:lnTo>
                      <a:pt x="205" y="445"/>
                    </a:lnTo>
                    <a:lnTo>
                      <a:pt x="237" y="438"/>
                    </a:lnTo>
                    <a:lnTo>
                      <a:pt x="268" y="427"/>
                    </a:lnTo>
                    <a:lnTo>
                      <a:pt x="308" y="383"/>
                    </a:lnTo>
                    <a:lnTo>
                      <a:pt x="283" y="425"/>
                    </a:lnTo>
                    <a:lnTo>
                      <a:pt x="246" y="445"/>
                    </a:lnTo>
                    <a:lnTo>
                      <a:pt x="279" y="448"/>
                    </a:lnTo>
                    <a:lnTo>
                      <a:pt x="365" y="445"/>
                    </a:lnTo>
                    <a:lnTo>
                      <a:pt x="384" y="434"/>
                    </a:lnTo>
                    <a:lnTo>
                      <a:pt x="396" y="417"/>
                    </a:lnTo>
                    <a:lnTo>
                      <a:pt x="393" y="375"/>
                    </a:lnTo>
                    <a:lnTo>
                      <a:pt x="393" y="342"/>
                    </a:lnTo>
                    <a:lnTo>
                      <a:pt x="409" y="290"/>
                    </a:lnTo>
                    <a:lnTo>
                      <a:pt x="439" y="256"/>
                    </a:lnTo>
                    <a:lnTo>
                      <a:pt x="417" y="291"/>
                    </a:lnTo>
                    <a:lnTo>
                      <a:pt x="407" y="328"/>
                    </a:lnTo>
                    <a:lnTo>
                      <a:pt x="404" y="352"/>
                    </a:lnTo>
                    <a:lnTo>
                      <a:pt x="404" y="382"/>
                    </a:lnTo>
                    <a:lnTo>
                      <a:pt x="404" y="403"/>
                    </a:lnTo>
                    <a:lnTo>
                      <a:pt x="404" y="424"/>
                    </a:lnTo>
                    <a:lnTo>
                      <a:pt x="387" y="443"/>
                    </a:lnTo>
                    <a:lnTo>
                      <a:pt x="433" y="443"/>
                    </a:lnTo>
                    <a:lnTo>
                      <a:pt x="475" y="427"/>
                    </a:lnTo>
                    <a:lnTo>
                      <a:pt x="488" y="413"/>
                    </a:lnTo>
                    <a:lnTo>
                      <a:pt x="494" y="373"/>
                    </a:lnTo>
                    <a:lnTo>
                      <a:pt x="490" y="335"/>
                    </a:lnTo>
                    <a:lnTo>
                      <a:pt x="490" y="326"/>
                    </a:lnTo>
                    <a:lnTo>
                      <a:pt x="497" y="305"/>
                    </a:lnTo>
                    <a:lnTo>
                      <a:pt x="497" y="338"/>
                    </a:lnTo>
                    <a:lnTo>
                      <a:pt x="503" y="359"/>
                    </a:lnTo>
                    <a:lnTo>
                      <a:pt x="501" y="387"/>
                    </a:lnTo>
                    <a:lnTo>
                      <a:pt x="497" y="410"/>
                    </a:lnTo>
                    <a:lnTo>
                      <a:pt x="488" y="427"/>
                    </a:lnTo>
                    <a:lnTo>
                      <a:pt x="514" y="411"/>
                    </a:lnTo>
                    <a:lnTo>
                      <a:pt x="534" y="399"/>
                    </a:lnTo>
                    <a:lnTo>
                      <a:pt x="543" y="399"/>
                    </a:lnTo>
                    <a:lnTo>
                      <a:pt x="547" y="380"/>
                    </a:lnTo>
                    <a:lnTo>
                      <a:pt x="525" y="357"/>
                    </a:lnTo>
                    <a:lnTo>
                      <a:pt x="512" y="335"/>
                    </a:lnTo>
                    <a:lnTo>
                      <a:pt x="530" y="352"/>
                    </a:lnTo>
                    <a:lnTo>
                      <a:pt x="538" y="365"/>
                    </a:lnTo>
                    <a:lnTo>
                      <a:pt x="525" y="342"/>
                    </a:lnTo>
                    <a:lnTo>
                      <a:pt x="518" y="314"/>
                    </a:lnTo>
                    <a:lnTo>
                      <a:pt x="517" y="297"/>
                    </a:lnTo>
                    <a:lnTo>
                      <a:pt x="527" y="316"/>
                    </a:lnTo>
                    <a:lnTo>
                      <a:pt x="534" y="350"/>
                    </a:lnTo>
                    <a:lnTo>
                      <a:pt x="534" y="307"/>
                    </a:lnTo>
                    <a:lnTo>
                      <a:pt x="538" y="298"/>
                    </a:lnTo>
                    <a:lnTo>
                      <a:pt x="530" y="279"/>
                    </a:lnTo>
                    <a:lnTo>
                      <a:pt x="517" y="251"/>
                    </a:lnTo>
                    <a:lnTo>
                      <a:pt x="503" y="207"/>
                    </a:lnTo>
                    <a:lnTo>
                      <a:pt x="517" y="230"/>
                    </a:lnTo>
                    <a:lnTo>
                      <a:pt x="531" y="272"/>
                    </a:lnTo>
                    <a:lnTo>
                      <a:pt x="545" y="293"/>
                    </a:lnTo>
                    <a:lnTo>
                      <a:pt x="547" y="265"/>
                    </a:lnTo>
                    <a:lnTo>
                      <a:pt x="538" y="230"/>
                    </a:lnTo>
                    <a:lnTo>
                      <a:pt x="525" y="199"/>
                    </a:lnTo>
                    <a:lnTo>
                      <a:pt x="512" y="171"/>
                    </a:lnTo>
                    <a:lnTo>
                      <a:pt x="499" y="141"/>
                    </a:lnTo>
                    <a:lnTo>
                      <a:pt x="517" y="164"/>
                    </a:lnTo>
                    <a:lnTo>
                      <a:pt x="531" y="190"/>
                    </a:lnTo>
                    <a:lnTo>
                      <a:pt x="536" y="204"/>
                    </a:lnTo>
                    <a:lnTo>
                      <a:pt x="545" y="235"/>
                    </a:lnTo>
                    <a:lnTo>
                      <a:pt x="560" y="258"/>
                    </a:lnTo>
                    <a:lnTo>
                      <a:pt x="595" y="277"/>
                    </a:lnTo>
                    <a:lnTo>
                      <a:pt x="567" y="270"/>
                    </a:lnTo>
                    <a:lnTo>
                      <a:pt x="554" y="263"/>
                    </a:lnTo>
                    <a:lnTo>
                      <a:pt x="549" y="293"/>
                    </a:lnTo>
                    <a:lnTo>
                      <a:pt x="586" y="298"/>
                    </a:lnTo>
                    <a:lnTo>
                      <a:pt x="605" y="307"/>
                    </a:lnTo>
                    <a:lnTo>
                      <a:pt x="632" y="295"/>
                    </a:lnTo>
                    <a:lnTo>
                      <a:pt x="639" y="261"/>
                    </a:lnTo>
                    <a:lnTo>
                      <a:pt x="635" y="244"/>
                    </a:lnTo>
                    <a:lnTo>
                      <a:pt x="632" y="228"/>
                    </a:lnTo>
                    <a:lnTo>
                      <a:pt x="628" y="197"/>
                    </a:lnTo>
                    <a:lnTo>
                      <a:pt x="615" y="157"/>
                    </a:lnTo>
                    <a:lnTo>
                      <a:pt x="606" y="152"/>
                    </a:lnTo>
                    <a:lnTo>
                      <a:pt x="593" y="130"/>
                    </a:lnTo>
                    <a:lnTo>
                      <a:pt x="580" y="113"/>
                    </a:lnTo>
                    <a:lnTo>
                      <a:pt x="565" y="89"/>
                    </a:lnTo>
                    <a:lnTo>
                      <a:pt x="558" y="71"/>
                    </a:lnTo>
                    <a:lnTo>
                      <a:pt x="530" y="54"/>
                    </a:lnTo>
                    <a:lnTo>
                      <a:pt x="499" y="44"/>
                    </a:lnTo>
                    <a:lnTo>
                      <a:pt x="455" y="35"/>
                    </a:lnTo>
                    <a:lnTo>
                      <a:pt x="442" y="24"/>
                    </a:lnTo>
                    <a:lnTo>
                      <a:pt x="416" y="18"/>
                    </a:lnTo>
                    <a:lnTo>
                      <a:pt x="369" y="16"/>
                    </a:lnTo>
                    <a:lnTo>
                      <a:pt x="306" y="18"/>
                    </a:lnTo>
                    <a:lnTo>
                      <a:pt x="416" y="5"/>
                    </a:lnTo>
                    <a:lnTo>
                      <a:pt x="404" y="0"/>
                    </a:lnTo>
                    <a:lnTo>
                      <a:pt x="352" y="2"/>
                    </a:lnTo>
                    <a:lnTo>
                      <a:pt x="310" y="0"/>
                    </a:lnTo>
                    <a:lnTo>
                      <a:pt x="283" y="5"/>
                    </a:lnTo>
                    <a:lnTo>
                      <a:pt x="268" y="12"/>
                    </a:lnTo>
                    <a:lnTo>
                      <a:pt x="248" y="26"/>
                    </a:lnTo>
                    <a:lnTo>
                      <a:pt x="215" y="42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11" name="Freeform 371" descr="Dark vertical"/>
              <p:cNvSpPr>
                <a:spLocks/>
              </p:cNvSpPr>
              <p:nvPr/>
            </p:nvSpPr>
            <p:spPr bwMode="auto">
              <a:xfrm>
                <a:off x="3692" y="2412"/>
                <a:ext cx="57" cy="19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4" y="67"/>
                  </a:cxn>
                  <a:cxn ang="0">
                    <a:pos x="32" y="130"/>
                  </a:cxn>
                  <a:cxn ang="0">
                    <a:pos x="0" y="196"/>
                  </a:cxn>
                  <a:cxn ang="0">
                    <a:pos x="36" y="142"/>
                  </a:cxn>
                  <a:cxn ang="0">
                    <a:pos x="54" y="95"/>
                  </a:cxn>
                  <a:cxn ang="0">
                    <a:pos x="56" y="57"/>
                  </a:cxn>
                  <a:cxn ang="0">
                    <a:pos x="52" y="0"/>
                  </a:cxn>
                </a:cxnLst>
                <a:rect l="0" t="0" r="r" b="b"/>
                <a:pathLst>
                  <a:path w="57" h="197">
                    <a:moveTo>
                      <a:pt x="52" y="0"/>
                    </a:moveTo>
                    <a:lnTo>
                      <a:pt x="44" y="67"/>
                    </a:lnTo>
                    <a:lnTo>
                      <a:pt x="32" y="130"/>
                    </a:lnTo>
                    <a:lnTo>
                      <a:pt x="0" y="196"/>
                    </a:lnTo>
                    <a:lnTo>
                      <a:pt x="36" y="142"/>
                    </a:lnTo>
                    <a:lnTo>
                      <a:pt x="54" y="95"/>
                    </a:lnTo>
                    <a:lnTo>
                      <a:pt x="56" y="57"/>
                    </a:lnTo>
                    <a:lnTo>
                      <a:pt x="52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12" name="Freeform 372" descr="Dark vertical"/>
              <p:cNvSpPr>
                <a:spLocks/>
              </p:cNvSpPr>
              <p:nvPr/>
            </p:nvSpPr>
            <p:spPr bwMode="auto">
              <a:xfrm>
                <a:off x="3588" y="2381"/>
                <a:ext cx="75" cy="226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6" y="54"/>
                  </a:cxn>
                  <a:cxn ang="0">
                    <a:pos x="49" y="128"/>
                  </a:cxn>
                  <a:cxn ang="0">
                    <a:pos x="33" y="177"/>
                  </a:cxn>
                  <a:cxn ang="0">
                    <a:pos x="0" y="225"/>
                  </a:cxn>
                  <a:cxn ang="0">
                    <a:pos x="47" y="164"/>
                  </a:cxn>
                  <a:cxn ang="0">
                    <a:pos x="64" y="116"/>
                  </a:cxn>
                  <a:cxn ang="0">
                    <a:pos x="68" y="87"/>
                  </a:cxn>
                  <a:cxn ang="0">
                    <a:pos x="74" y="0"/>
                  </a:cxn>
                </a:cxnLst>
                <a:rect l="0" t="0" r="r" b="b"/>
                <a:pathLst>
                  <a:path w="75" h="226">
                    <a:moveTo>
                      <a:pt x="74" y="0"/>
                    </a:moveTo>
                    <a:lnTo>
                      <a:pt x="66" y="54"/>
                    </a:lnTo>
                    <a:lnTo>
                      <a:pt x="49" y="128"/>
                    </a:lnTo>
                    <a:lnTo>
                      <a:pt x="33" y="177"/>
                    </a:lnTo>
                    <a:lnTo>
                      <a:pt x="0" y="225"/>
                    </a:lnTo>
                    <a:lnTo>
                      <a:pt x="47" y="164"/>
                    </a:lnTo>
                    <a:lnTo>
                      <a:pt x="64" y="116"/>
                    </a:lnTo>
                    <a:lnTo>
                      <a:pt x="68" y="87"/>
                    </a:lnTo>
                    <a:lnTo>
                      <a:pt x="74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13" name="Freeform 373" descr="Dark vertical"/>
              <p:cNvSpPr>
                <a:spLocks/>
              </p:cNvSpPr>
              <p:nvPr/>
            </p:nvSpPr>
            <p:spPr bwMode="auto">
              <a:xfrm>
                <a:off x="3480" y="2585"/>
                <a:ext cx="26" cy="8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3" y="36"/>
                  </a:cxn>
                  <a:cxn ang="0">
                    <a:pos x="11" y="74"/>
                  </a:cxn>
                  <a:cxn ang="0">
                    <a:pos x="0" y="87"/>
                  </a:cxn>
                  <a:cxn ang="0">
                    <a:pos x="11" y="53"/>
                  </a:cxn>
                  <a:cxn ang="0">
                    <a:pos x="25" y="0"/>
                  </a:cxn>
                </a:cxnLst>
                <a:rect l="0" t="0" r="r" b="b"/>
                <a:pathLst>
                  <a:path w="26" h="88">
                    <a:moveTo>
                      <a:pt x="25" y="0"/>
                    </a:moveTo>
                    <a:lnTo>
                      <a:pt x="23" y="36"/>
                    </a:lnTo>
                    <a:lnTo>
                      <a:pt x="11" y="74"/>
                    </a:lnTo>
                    <a:lnTo>
                      <a:pt x="0" y="87"/>
                    </a:lnTo>
                    <a:lnTo>
                      <a:pt x="11" y="53"/>
                    </a:lnTo>
                    <a:lnTo>
                      <a:pt x="25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14" name="Freeform 374" descr="Dark vertical"/>
              <p:cNvSpPr>
                <a:spLocks/>
              </p:cNvSpPr>
              <p:nvPr/>
            </p:nvSpPr>
            <p:spPr bwMode="auto">
              <a:xfrm>
                <a:off x="3450" y="2487"/>
                <a:ext cx="20" cy="15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2" y="48"/>
                  </a:cxn>
                  <a:cxn ang="0">
                    <a:pos x="5" y="98"/>
                  </a:cxn>
                  <a:cxn ang="0">
                    <a:pos x="5" y="123"/>
                  </a:cxn>
                  <a:cxn ang="0">
                    <a:pos x="7" y="156"/>
                  </a:cxn>
                  <a:cxn ang="0">
                    <a:pos x="0" y="118"/>
                  </a:cxn>
                  <a:cxn ang="0">
                    <a:pos x="0" y="82"/>
                  </a:cxn>
                  <a:cxn ang="0">
                    <a:pos x="7" y="55"/>
                  </a:cxn>
                  <a:cxn ang="0">
                    <a:pos x="19" y="0"/>
                  </a:cxn>
                </a:cxnLst>
                <a:rect l="0" t="0" r="r" b="b"/>
                <a:pathLst>
                  <a:path w="20" h="157">
                    <a:moveTo>
                      <a:pt x="19" y="0"/>
                    </a:moveTo>
                    <a:lnTo>
                      <a:pt x="12" y="48"/>
                    </a:lnTo>
                    <a:lnTo>
                      <a:pt x="5" y="98"/>
                    </a:lnTo>
                    <a:lnTo>
                      <a:pt x="5" y="123"/>
                    </a:lnTo>
                    <a:lnTo>
                      <a:pt x="7" y="156"/>
                    </a:lnTo>
                    <a:lnTo>
                      <a:pt x="0" y="118"/>
                    </a:lnTo>
                    <a:lnTo>
                      <a:pt x="0" y="82"/>
                    </a:lnTo>
                    <a:lnTo>
                      <a:pt x="7" y="55"/>
                    </a:lnTo>
                    <a:lnTo>
                      <a:pt x="19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15" name="Freeform 375" descr="Dark vertical"/>
              <p:cNvSpPr>
                <a:spLocks/>
              </p:cNvSpPr>
              <p:nvPr/>
            </p:nvSpPr>
            <p:spPr bwMode="auto">
              <a:xfrm>
                <a:off x="3557" y="2392"/>
                <a:ext cx="13" cy="10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31"/>
                  </a:cxn>
                  <a:cxn ang="0">
                    <a:pos x="0" y="60"/>
                  </a:cxn>
                  <a:cxn ang="0">
                    <a:pos x="0" y="104"/>
                  </a:cxn>
                  <a:cxn ang="0">
                    <a:pos x="6" y="55"/>
                  </a:cxn>
                  <a:cxn ang="0">
                    <a:pos x="10" y="32"/>
                  </a:cxn>
                  <a:cxn ang="0">
                    <a:pos x="12" y="0"/>
                  </a:cxn>
                </a:cxnLst>
                <a:rect l="0" t="0" r="r" b="b"/>
                <a:pathLst>
                  <a:path w="13" h="105">
                    <a:moveTo>
                      <a:pt x="12" y="0"/>
                    </a:moveTo>
                    <a:lnTo>
                      <a:pt x="4" y="31"/>
                    </a:lnTo>
                    <a:lnTo>
                      <a:pt x="0" y="60"/>
                    </a:lnTo>
                    <a:lnTo>
                      <a:pt x="0" y="104"/>
                    </a:lnTo>
                    <a:lnTo>
                      <a:pt x="6" y="55"/>
                    </a:lnTo>
                    <a:lnTo>
                      <a:pt x="10" y="32"/>
                    </a:lnTo>
                    <a:lnTo>
                      <a:pt x="12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16" name="Freeform 376" descr="Dark vertical"/>
              <p:cNvSpPr>
                <a:spLocks/>
              </p:cNvSpPr>
              <p:nvPr/>
            </p:nvSpPr>
            <p:spPr bwMode="auto">
              <a:xfrm>
                <a:off x="3577" y="2444"/>
                <a:ext cx="30" cy="116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15" y="69"/>
                  </a:cxn>
                  <a:cxn ang="0">
                    <a:pos x="25" y="33"/>
                  </a:cxn>
                  <a:cxn ang="0">
                    <a:pos x="29" y="0"/>
                  </a:cxn>
                  <a:cxn ang="0">
                    <a:pos x="29" y="54"/>
                  </a:cxn>
                  <a:cxn ang="0">
                    <a:pos x="19" y="88"/>
                  </a:cxn>
                  <a:cxn ang="0">
                    <a:pos x="0" y="115"/>
                  </a:cxn>
                </a:cxnLst>
                <a:rect l="0" t="0" r="r" b="b"/>
                <a:pathLst>
                  <a:path w="30" h="116">
                    <a:moveTo>
                      <a:pt x="0" y="115"/>
                    </a:moveTo>
                    <a:lnTo>
                      <a:pt x="15" y="69"/>
                    </a:lnTo>
                    <a:lnTo>
                      <a:pt x="25" y="33"/>
                    </a:lnTo>
                    <a:lnTo>
                      <a:pt x="29" y="0"/>
                    </a:lnTo>
                    <a:lnTo>
                      <a:pt x="29" y="54"/>
                    </a:lnTo>
                    <a:lnTo>
                      <a:pt x="19" y="88"/>
                    </a:lnTo>
                    <a:lnTo>
                      <a:pt x="0" y="115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17" name="Freeform 377" descr="Dark vertical"/>
              <p:cNvSpPr>
                <a:spLocks/>
              </p:cNvSpPr>
              <p:nvPr/>
            </p:nvSpPr>
            <p:spPr bwMode="auto">
              <a:xfrm>
                <a:off x="3569" y="2572"/>
                <a:ext cx="77" cy="101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57" y="24"/>
                  </a:cxn>
                  <a:cxn ang="0">
                    <a:pos x="34" y="46"/>
                  </a:cxn>
                  <a:cxn ang="0">
                    <a:pos x="13" y="73"/>
                  </a:cxn>
                  <a:cxn ang="0">
                    <a:pos x="0" y="100"/>
                  </a:cxn>
                  <a:cxn ang="0">
                    <a:pos x="27" y="66"/>
                  </a:cxn>
                  <a:cxn ang="0">
                    <a:pos x="55" y="37"/>
                  </a:cxn>
                  <a:cxn ang="0">
                    <a:pos x="76" y="0"/>
                  </a:cxn>
                </a:cxnLst>
                <a:rect l="0" t="0" r="r" b="b"/>
                <a:pathLst>
                  <a:path w="77" h="101">
                    <a:moveTo>
                      <a:pt x="76" y="0"/>
                    </a:moveTo>
                    <a:lnTo>
                      <a:pt x="57" y="24"/>
                    </a:lnTo>
                    <a:lnTo>
                      <a:pt x="34" y="46"/>
                    </a:lnTo>
                    <a:lnTo>
                      <a:pt x="13" y="73"/>
                    </a:lnTo>
                    <a:lnTo>
                      <a:pt x="0" y="100"/>
                    </a:lnTo>
                    <a:lnTo>
                      <a:pt x="27" y="66"/>
                    </a:lnTo>
                    <a:lnTo>
                      <a:pt x="55" y="37"/>
                    </a:lnTo>
                    <a:lnTo>
                      <a:pt x="76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18" name="Freeform 378" descr="Dark vertical"/>
              <p:cNvSpPr>
                <a:spLocks/>
              </p:cNvSpPr>
              <p:nvPr/>
            </p:nvSpPr>
            <p:spPr bwMode="auto">
              <a:xfrm>
                <a:off x="3732" y="2475"/>
                <a:ext cx="98" cy="249"/>
              </a:xfrm>
              <a:custGeom>
                <a:avLst/>
                <a:gdLst/>
                <a:ahLst/>
                <a:cxnLst>
                  <a:cxn ang="0">
                    <a:pos x="0" y="248"/>
                  </a:cxn>
                  <a:cxn ang="0">
                    <a:pos x="27" y="185"/>
                  </a:cxn>
                  <a:cxn ang="0">
                    <a:pos x="40" y="136"/>
                  </a:cxn>
                  <a:cxn ang="0">
                    <a:pos x="67" y="98"/>
                  </a:cxn>
                  <a:cxn ang="0">
                    <a:pos x="97" y="35"/>
                  </a:cxn>
                  <a:cxn ang="0">
                    <a:pos x="97" y="0"/>
                  </a:cxn>
                  <a:cxn ang="0">
                    <a:pos x="59" y="85"/>
                  </a:cxn>
                  <a:cxn ang="0">
                    <a:pos x="29" y="140"/>
                  </a:cxn>
                  <a:cxn ang="0">
                    <a:pos x="25" y="181"/>
                  </a:cxn>
                  <a:cxn ang="0">
                    <a:pos x="0" y="248"/>
                  </a:cxn>
                </a:cxnLst>
                <a:rect l="0" t="0" r="r" b="b"/>
                <a:pathLst>
                  <a:path w="98" h="249">
                    <a:moveTo>
                      <a:pt x="0" y="248"/>
                    </a:moveTo>
                    <a:lnTo>
                      <a:pt x="27" y="185"/>
                    </a:lnTo>
                    <a:lnTo>
                      <a:pt x="40" y="136"/>
                    </a:lnTo>
                    <a:lnTo>
                      <a:pt x="67" y="98"/>
                    </a:lnTo>
                    <a:lnTo>
                      <a:pt x="97" y="35"/>
                    </a:lnTo>
                    <a:lnTo>
                      <a:pt x="97" y="0"/>
                    </a:lnTo>
                    <a:lnTo>
                      <a:pt x="59" y="85"/>
                    </a:lnTo>
                    <a:lnTo>
                      <a:pt x="29" y="140"/>
                    </a:lnTo>
                    <a:lnTo>
                      <a:pt x="25" y="181"/>
                    </a:lnTo>
                    <a:lnTo>
                      <a:pt x="0" y="248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19" name="Freeform 379" descr="Dark vertical"/>
              <p:cNvSpPr>
                <a:spLocks/>
              </p:cNvSpPr>
              <p:nvPr/>
            </p:nvSpPr>
            <p:spPr bwMode="auto">
              <a:xfrm>
                <a:off x="3903" y="2426"/>
                <a:ext cx="17" cy="10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51"/>
                  </a:cxn>
                  <a:cxn ang="0">
                    <a:pos x="15" y="84"/>
                  </a:cxn>
                  <a:cxn ang="0">
                    <a:pos x="16" y="104"/>
                  </a:cxn>
                  <a:cxn ang="0">
                    <a:pos x="5" y="70"/>
                  </a:cxn>
                  <a:cxn ang="0">
                    <a:pos x="0" y="43"/>
                  </a:cxn>
                  <a:cxn ang="0">
                    <a:pos x="5" y="0"/>
                  </a:cxn>
                </a:cxnLst>
                <a:rect l="0" t="0" r="r" b="b"/>
                <a:pathLst>
                  <a:path w="17" h="105">
                    <a:moveTo>
                      <a:pt x="5" y="0"/>
                    </a:moveTo>
                    <a:lnTo>
                      <a:pt x="7" y="51"/>
                    </a:lnTo>
                    <a:lnTo>
                      <a:pt x="15" y="84"/>
                    </a:lnTo>
                    <a:lnTo>
                      <a:pt x="16" y="104"/>
                    </a:lnTo>
                    <a:lnTo>
                      <a:pt x="5" y="70"/>
                    </a:lnTo>
                    <a:lnTo>
                      <a:pt x="0" y="43"/>
                    </a:lnTo>
                    <a:lnTo>
                      <a:pt x="5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20" name="Freeform 380" descr="Dark vertical"/>
              <p:cNvSpPr>
                <a:spLocks/>
              </p:cNvSpPr>
              <p:nvPr/>
            </p:nvSpPr>
            <p:spPr bwMode="auto">
              <a:xfrm>
                <a:off x="3927" y="2420"/>
                <a:ext cx="40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52"/>
                  </a:cxn>
                  <a:cxn ang="0">
                    <a:pos x="21" y="88"/>
                  </a:cxn>
                  <a:cxn ang="0">
                    <a:pos x="39" y="131"/>
                  </a:cxn>
                  <a:cxn ang="0">
                    <a:pos x="21" y="64"/>
                  </a:cxn>
                  <a:cxn ang="0">
                    <a:pos x="0" y="0"/>
                  </a:cxn>
                </a:cxnLst>
                <a:rect l="0" t="0" r="r" b="b"/>
                <a:pathLst>
                  <a:path w="40" h="132">
                    <a:moveTo>
                      <a:pt x="0" y="0"/>
                    </a:moveTo>
                    <a:lnTo>
                      <a:pt x="8" y="52"/>
                    </a:lnTo>
                    <a:lnTo>
                      <a:pt x="21" y="88"/>
                    </a:lnTo>
                    <a:lnTo>
                      <a:pt x="39" y="131"/>
                    </a:lnTo>
                    <a:lnTo>
                      <a:pt x="21" y="64"/>
                    </a:lnTo>
                    <a:lnTo>
                      <a:pt x="0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21" name="Freeform 381" descr="Dark vertical"/>
              <p:cNvSpPr>
                <a:spLocks/>
              </p:cNvSpPr>
              <p:nvPr/>
            </p:nvSpPr>
            <p:spPr bwMode="auto">
              <a:xfrm>
                <a:off x="3931" y="2565"/>
                <a:ext cx="37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19"/>
                  </a:cxn>
                  <a:cxn ang="0">
                    <a:pos x="36" y="16"/>
                  </a:cxn>
                  <a:cxn ang="0">
                    <a:pos x="24" y="7"/>
                  </a:cxn>
                  <a:cxn ang="0">
                    <a:pos x="0" y="0"/>
                  </a:cxn>
                </a:cxnLst>
                <a:rect l="0" t="0" r="r" b="b"/>
                <a:pathLst>
                  <a:path w="37" h="20">
                    <a:moveTo>
                      <a:pt x="0" y="0"/>
                    </a:moveTo>
                    <a:lnTo>
                      <a:pt x="23" y="19"/>
                    </a:lnTo>
                    <a:lnTo>
                      <a:pt x="36" y="16"/>
                    </a:lnTo>
                    <a:lnTo>
                      <a:pt x="24" y="7"/>
                    </a:lnTo>
                    <a:lnTo>
                      <a:pt x="0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22" name="Freeform 382" descr="Dark vertical"/>
              <p:cNvSpPr>
                <a:spLocks/>
              </p:cNvSpPr>
              <p:nvPr/>
            </p:nvSpPr>
            <p:spPr bwMode="auto">
              <a:xfrm>
                <a:off x="3791" y="2365"/>
                <a:ext cx="20" cy="11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1" y="47"/>
                  </a:cxn>
                  <a:cxn ang="0">
                    <a:pos x="8" y="79"/>
                  </a:cxn>
                  <a:cxn ang="0">
                    <a:pos x="0" y="111"/>
                  </a:cxn>
                  <a:cxn ang="0">
                    <a:pos x="17" y="62"/>
                  </a:cxn>
                  <a:cxn ang="0">
                    <a:pos x="19" y="35"/>
                  </a:cxn>
                  <a:cxn ang="0">
                    <a:pos x="9" y="0"/>
                  </a:cxn>
                </a:cxnLst>
                <a:rect l="0" t="0" r="r" b="b"/>
                <a:pathLst>
                  <a:path w="20" h="112">
                    <a:moveTo>
                      <a:pt x="9" y="0"/>
                    </a:moveTo>
                    <a:lnTo>
                      <a:pt x="11" y="47"/>
                    </a:lnTo>
                    <a:lnTo>
                      <a:pt x="8" y="79"/>
                    </a:lnTo>
                    <a:lnTo>
                      <a:pt x="0" y="111"/>
                    </a:lnTo>
                    <a:lnTo>
                      <a:pt x="17" y="62"/>
                    </a:lnTo>
                    <a:lnTo>
                      <a:pt x="19" y="35"/>
                    </a:lnTo>
                    <a:lnTo>
                      <a:pt x="9" y="0"/>
                    </a:lnTo>
                  </a:path>
                </a:pathLst>
              </a:custGeom>
              <a:pattFill prst="dkVert">
                <a:fgClr>
                  <a:srgbClr val="FCFEB9"/>
                </a:fgClr>
                <a:bgClr>
                  <a:schemeClr val="bg1"/>
                </a:bgClr>
              </a:patt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85" name="Group 43"/>
          <p:cNvGrpSpPr>
            <a:grpSpLocks/>
          </p:cNvGrpSpPr>
          <p:nvPr/>
        </p:nvGrpSpPr>
        <p:grpSpPr bwMode="auto">
          <a:xfrm>
            <a:off x="457200" y="533400"/>
            <a:ext cx="4546848" cy="1177926"/>
            <a:chOff x="288" y="336"/>
            <a:chExt cx="3793" cy="742"/>
          </a:xfrm>
        </p:grpSpPr>
        <p:sp>
          <p:nvSpPr>
            <p:cNvPr id="386" name="Rectangle 3"/>
            <p:cNvSpPr>
              <a:spLocks noChangeArrowheads="1"/>
            </p:cNvSpPr>
            <p:nvPr/>
          </p:nvSpPr>
          <p:spPr bwMode="auto">
            <a:xfrm>
              <a:off x="288" y="336"/>
              <a:ext cx="3648" cy="432"/>
            </a:xfrm>
            <a:prstGeom prst="rect">
              <a:avLst/>
            </a:prstGeom>
            <a:solidFill>
              <a:srgbClr val="E1F0FF"/>
            </a:solidFill>
            <a:ln w="9525">
              <a:noFill/>
              <a:miter lim="800000"/>
              <a:headEnd/>
              <a:tailEnd/>
            </a:ln>
            <a:effectLst>
              <a:outerShdw dist="117088" dir="2436078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7" name="Text Box 4"/>
            <p:cNvSpPr txBox="1">
              <a:spLocks noChangeArrowheads="1"/>
            </p:cNvSpPr>
            <p:nvPr/>
          </p:nvSpPr>
          <p:spPr bwMode="auto">
            <a:xfrm>
              <a:off x="417" y="399"/>
              <a:ext cx="3664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altLang="zh-CN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Serial</a:t>
              </a:r>
              <a:r>
                <a:rPr lang="en-US" altLang="zh-CN" sz="3200" dirty="0" smtClean="0">
                  <a:ea typeface="宋体" pitchFamily="2" charset="-122"/>
                </a:rPr>
                <a:t> </a:t>
              </a:r>
              <a:r>
                <a:rPr lang="en-US" altLang="zh-CN" sz="3000" dirty="0" err="1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Vs.Parallel</a:t>
              </a:r>
              <a:endParaRPr lang="zh-CN" altLang="en-US" sz="30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388" name="标题 3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Group 1067"/>
          <p:cNvGrpSpPr>
            <a:grpSpLocks/>
          </p:cNvGrpSpPr>
          <p:nvPr/>
        </p:nvGrpSpPr>
        <p:grpSpPr bwMode="auto">
          <a:xfrm>
            <a:off x="611560" y="387649"/>
            <a:ext cx="7845945" cy="1247775"/>
            <a:chOff x="251" y="240"/>
            <a:chExt cx="2773" cy="786"/>
          </a:xfrm>
        </p:grpSpPr>
        <p:sp>
          <p:nvSpPr>
            <p:cNvPr id="5" name="Rectangle 1068"/>
            <p:cNvSpPr>
              <a:spLocks noChangeArrowheads="1"/>
            </p:cNvSpPr>
            <p:nvPr/>
          </p:nvSpPr>
          <p:spPr bwMode="auto">
            <a:xfrm>
              <a:off x="251" y="240"/>
              <a:ext cx="2725" cy="48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1069"/>
            <p:cNvSpPr>
              <a:spLocks noChangeArrowheads="1"/>
            </p:cNvSpPr>
            <p:nvPr/>
          </p:nvSpPr>
          <p:spPr bwMode="auto">
            <a:xfrm>
              <a:off x="262" y="309"/>
              <a:ext cx="2762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小调查：为什么选修并行程序设计？</a:t>
              </a:r>
              <a:endParaRPr kumimoji="1" lang="zh-CN" altLang="en-US" sz="3400" dirty="0">
                <a:solidFill>
                  <a:srgbClr val="FFFFFF"/>
                </a:solidFill>
                <a:effectLst/>
                <a:ea typeface="楷体_GB2312" pitchFamily="49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50639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251520" y="548680"/>
            <a:ext cx="425462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 eaLnBrk="1" fontAlgn="base" hangingPunct="1"/>
            <a:r>
              <a:rPr lang="zh-CN" altLang="en-US" sz="330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二.</a:t>
            </a:r>
            <a:r>
              <a:rPr lang="zh-CN" altLang="en-US" sz="33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传统的串行计算</a:t>
            </a:r>
            <a:endParaRPr lang="zh-CN" altLang="en-US" sz="3300" dirty="0">
              <a:solidFill>
                <a:srgbClr val="FF330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55576" y="1124744"/>
            <a:ext cx="6978351" cy="5333578"/>
            <a:chOff x="755576" y="1124744"/>
            <a:chExt cx="6978351" cy="5333578"/>
          </a:xfrm>
        </p:grpSpPr>
        <p:pic>
          <p:nvPicPr>
            <p:cNvPr id="312322" name="Picture 2" descr="Serial computi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4077072"/>
              <a:ext cx="5753100" cy="2381250"/>
            </a:xfrm>
            <a:prstGeom prst="rect">
              <a:avLst/>
            </a:prstGeom>
            <a:noFill/>
          </p:spPr>
        </p:pic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755576" y="1124744"/>
              <a:ext cx="6978351" cy="2736304"/>
              <a:chOff x="480" y="1053"/>
              <a:chExt cx="4896" cy="2595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480" y="1053"/>
                <a:ext cx="4896" cy="2595"/>
              </a:xfrm>
              <a:custGeom>
                <a:avLst/>
                <a:gdLst/>
                <a:ahLst/>
                <a:cxnLst>
                  <a:cxn ang="0">
                    <a:pos x="257" y="120"/>
                  </a:cxn>
                  <a:cxn ang="0">
                    <a:pos x="1104" y="131"/>
                  </a:cxn>
                  <a:cxn ang="0">
                    <a:pos x="2437" y="120"/>
                  </a:cxn>
                  <a:cxn ang="0">
                    <a:pos x="2685" y="154"/>
                  </a:cxn>
                  <a:cxn ang="0">
                    <a:pos x="2979" y="176"/>
                  </a:cxn>
                  <a:cxn ang="0">
                    <a:pos x="4029" y="142"/>
                  </a:cxn>
                  <a:cxn ang="0">
                    <a:pos x="4300" y="108"/>
                  </a:cxn>
                  <a:cxn ang="0">
                    <a:pos x="4560" y="165"/>
                  </a:cxn>
                  <a:cxn ang="0">
                    <a:pos x="4537" y="323"/>
                  </a:cxn>
                  <a:cxn ang="0">
                    <a:pos x="4526" y="650"/>
                  </a:cxn>
                  <a:cxn ang="0">
                    <a:pos x="4515" y="718"/>
                  </a:cxn>
                  <a:cxn ang="0">
                    <a:pos x="4492" y="786"/>
                  </a:cxn>
                  <a:cxn ang="0">
                    <a:pos x="4515" y="1272"/>
                  </a:cxn>
                  <a:cxn ang="0">
                    <a:pos x="4560" y="1498"/>
                  </a:cxn>
                  <a:cxn ang="0">
                    <a:pos x="4616" y="2085"/>
                  </a:cxn>
                  <a:cxn ang="0">
                    <a:pos x="4662" y="2164"/>
                  </a:cxn>
                  <a:cxn ang="0">
                    <a:pos x="4063" y="2345"/>
                  </a:cxn>
                  <a:cxn ang="0">
                    <a:pos x="3894" y="2311"/>
                  </a:cxn>
                  <a:cxn ang="0">
                    <a:pos x="3927" y="2299"/>
                  </a:cxn>
                  <a:cxn ang="0">
                    <a:pos x="3295" y="2333"/>
                  </a:cxn>
                  <a:cxn ang="0">
                    <a:pos x="3137" y="2345"/>
                  </a:cxn>
                  <a:cxn ang="0">
                    <a:pos x="1702" y="2311"/>
                  </a:cxn>
                  <a:cxn ang="0">
                    <a:pos x="1454" y="2254"/>
                  </a:cxn>
                  <a:cxn ang="0">
                    <a:pos x="1330" y="2288"/>
                  </a:cxn>
                  <a:cxn ang="0">
                    <a:pos x="991" y="2356"/>
                  </a:cxn>
                  <a:cxn ang="0">
                    <a:pos x="460" y="2299"/>
                  </a:cxn>
                  <a:cxn ang="0">
                    <a:pos x="223" y="2277"/>
                  </a:cxn>
                  <a:cxn ang="0">
                    <a:pos x="42" y="2232"/>
                  </a:cxn>
                  <a:cxn ang="0">
                    <a:pos x="54" y="1543"/>
                  </a:cxn>
                  <a:cxn ang="0">
                    <a:pos x="42" y="1215"/>
                  </a:cxn>
                  <a:cxn ang="0">
                    <a:pos x="20" y="1125"/>
                  </a:cxn>
                  <a:cxn ang="0">
                    <a:pos x="8" y="1080"/>
                  </a:cxn>
                  <a:cxn ang="0">
                    <a:pos x="54" y="888"/>
                  </a:cxn>
                  <a:cxn ang="0">
                    <a:pos x="54" y="199"/>
                  </a:cxn>
                  <a:cxn ang="0">
                    <a:pos x="65" y="41"/>
                  </a:cxn>
                  <a:cxn ang="0">
                    <a:pos x="76" y="7"/>
                  </a:cxn>
                  <a:cxn ang="0">
                    <a:pos x="178" y="29"/>
                  </a:cxn>
                  <a:cxn ang="0">
                    <a:pos x="268" y="52"/>
                  </a:cxn>
                  <a:cxn ang="0">
                    <a:pos x="325" y="108"/>
                  </a:cxn>
                  <a:cxn ang="0">
                    <a:pos x="358" y="142"/>
                  </a:cxn>
                </a:cxnLst>
                <a:rect l="0" t="0" r="r" b="b"/>
                <a:pathLst>
                  <a:path w="4662" h="2499">
                    <a:moveTo>
                      <a:pt x="257" y="120"/>
                    </a:moveTo>
                    <a:cubicBezTo>
                      <a:pt x="553" y="135"/>
                      <a:pt x="794" y="138"/>
                      <a:pt x="1104" y="131"/>
                    </a:cubicBezTo>
                    <a:cubicBezTo>
                      <a:pt x="1555" y="82"/>
                      <a:pt x="1952" y="115"/>
                      <a:pt x="2437" y="120"/>
                    </a:cubicBezTo>
                    <a:cubicBezTo>
                      <a:pt x="2272" y="160"/>
                      <a:pt x="2275" y="135"/>
                      <a:pt x="2685" y="154"/>
                    </a:cubicBezTo>
                    <a:cubicBezTo>
                      <a:pt x="2753" y="157"/>
                      <a:pt x="2907" y="170"/>
                      <a:pt x="2979" y="176"/>
                    </a:cubicBezTo>
                    <a:cubicBezTo>
                      <a:pt x="3327" y="233"/>
                      <a:pt x="3681" y="176"/>
                      <a:pt x="4029" y="142"/>
                    </a:cubicBezTo>
                    <a:cubicBezTo>
                      <a:pt x="4120" y="120"/>
                      <a:pt x="4205" y="115"/>
                      <a:pt x="4300" y="108"/>
                    </a:cubicBezTo>
                    <a:cubicBezTo>
                      <a:pt x="4406" y="117"/>
                      <a:pt x="4466" y="127"/>
                      <a:pt x="4560" y="165"/>
                    </a:cubicBezTo>
                    <a:cubicBezTo>
                      <a:pt x="4575" y="228"/>
                      <a:pt x="4558" y="260"/>
                      <a:pt x="4537" y="323"/>
                    </a:cubicBezTo>
                    <a:cubicBezTo>
                      <a:pt x="4533" y="432"/>
                      <a:pt x="4532" y="541"/>
                      <a:pt x="4526" y="650"/>
                    </a:cubicBezTo>
                    <a:cubicBezTo>
                      <a:pt x="4525" y="673"/>
                      <a:pt x="4521" y="696"/>
                      <a:pt x="4515" y="718"/>
                    </a:cubicBezTo>
                    <a:cubicBezTo>
                      <a:pt x="4509" y="741"/>
                      <a:pt x="4492" y="786"/>
                      <a:pt x="4492" y="786"/>
                    </a:cubicBezTo>
                    <a:cubicBezTo>
                      <a:pt x="4470" y="947"/>
                      <a:pt x="4441" y="1123"/>
                      <a:pt x="4515" y="1272"/>
                    </a:cubicBezTo>
                    <a:cubicBezTo>
                      <a:pt x="4533" y="1347"/>
                      <a:pt x="4542" y="1423"/>
                      <a:pt x="4560" y="1498"/>
                    </a:cubicBezTo>
                    <a:cubicBezTo>
                      <a:pt x="4569" y="1690"/>
                      <a:pt x="4556" y="1901"/>
                      <a:pt x="4616" y="2085"/>
                    </a:cubicBezTo>
                    <a:cubicBezTo>
                      <a:pt x="4625" y="2114"/>
                      <a:pt x="4648" y="2137"/>
                      <a:pt x="4662" y="2164"/>
                    </a:cubicBezTo>
                    <a:cubicBezTo>
                      <a:pt x="4635" y="2499"/>
                      <a:pt x="4553" y="2334"/>
                      <a:pt x="4063" y="2345"/>
                    </a:cubicBezTo>
                    <a:cubicBezTo>
                      <a:pt x="4003" y="2365"/>
                      <a:pt x="3775" y="2371"/>
                      <a:pt x="3894" y="2311"/>
                    </a:cubicBezTo>
                    <a:cubicBezTo>
                      <a:pt x="3904" y="2306"/>
                      <a:pt x="3916" y="2303"/>
                      <a:pt x="3927" y="2299"/>
                    </a:cubicBezTo>
                    <a:cubicBezTo>
                      <a:pt x="3804" y="2275"/>
                      <a:pt x="3412" y="2325"/>
                      <a:pt x="3295" y="2333"/>
                    </a:cubicBezTo>
                    <a:cubicBezTo>
                      <a:pt x="3242" y="2337"/>
                      <a:pt x="3137" y="2345"/>
                      <a:pt x="3137" y="2345"/>
                    </a:cubicBezTo>
                    <a:cubicBezTo>
                      <a:pt x="2633" y="2340"/>
                      <a:pt x="2180" y="2377"/>
                      <a:pt x="1702" y="2311"/>
                    </a:cubicBezTo>
                    <a:cubicBezTo>
                      <a:pt x="1930" y="2197"/>
                      <a:pt x="1800" y="2243"/>
                      <a:pt x="1454" y="2254"/>
                    </a:cubicBezTo>
                    <a:cubicBezTo>
                      <a:pt x="1414" y="2268"/>
                      <a:pt x="1330" y="2288"/>
                      <a:pt x="1330" y="2288"/>
                    </a:cubicBezTo>
                    <a:cubicBezTo>
                      <a:pt x="1229" y="2339"/>
                      <a:pt x="1102" y="2344"/>
                      <a:pt x="991" y="2356"/>
                    </a:cubicBezTo>
                    <a:cubicBezTo>
                      <a:pt x="637" y="2346"/>
                      <a:pt x="675" y="2372"/>
                      <a:pt x="460" y="2299"/>
                    </a:cubicBezTo>
                    <a:cubicBezTo>
                      <a:pt x="385" y="2274"/>
                      <a:pt x="223" y="2277"/>
                      <a:pt x="223" y="2277"/>
                    </a:cubicBezTo>
                    <a:cubicBezTo>
                      <a:pt x="161" y="2262"/>
                      <a:pt x="105" y="2242"/>
                      <a:pt x="42" y="2232"/>
                    </a:cubicBezTo>
                    <a:cubicBezTo>
                      <a:pt x="46" y="2002"/>
                      <a:pt x="54" y="1773"/>
                      <a:pt x="54" y="1543"/>
                    </a:cubicBezTo>
                    <a:cubicBezTo>
                      <a:pt x="54" y="1434"/>
                      <a:pt x="51" y="1324"/>
                      <a:pt x="42" y="1215"/>
                    </a:cubicBezTo>
                    <a:cubicBezTo>
                      <a:pt x="39" y="1184"/>
                      <a:pt x="28" y="1155"/>
                      <a:pt x="20" y="1125"/>
                    </a:cubicBezTo>
                    <a:cubicBezTo>
                      <a:pt x="16" y="1110"/>
                      <a:pt x="8" y="1080"/>
                      <a:pt x="8" y="1080"/>
                    </a:cubicBezTo>
                    <a:cubicBezTo>
                      <a:pt x="19" y="833"/>
                      <a:pt x="0" y="736"/>
                      <a:pt x="54" y="888"/>
                    </a:cubicBezTo>
                    <a:cubicBezTo>
                      <a:pt x="155" y="678"/>
                      <a:pt x="125" y="420"/>
                      <a:pt x="54" y="199"/>
                    </a:cubicBezTo>
                    <a:cubicBezTo>
                      <a:pt x="58" y="146"/>
                      <a:pt x="59" y="93"/>
                      <a:pt x="65" y="41"/>
                    </a:cubicBezTo>
                    <a:cubicBezTo>
                      <a:pt x="66" y="29"/>
                      <a:pt x="65" y="10"/>
                      <a:pt x="76" y="7"/>
                    </a:cubicBezTo>
                    <a:cubicBezTo>
                      <a:pt x="101" y="0"/>
                      <a:pt x="150" y="21"/>
                      <a:pt x="178" y="29"/>
                    </a:cubicBezTo>
                    <a:cubicBezTo>
                      <a:pt x="208" y="37"/>
                      <a:pt x="268" y="52"/>
                      <a:pt x="268" y="52"/>
                    </a:cubicBezTo>
                    <a:cubicBezTo>
                      <a:pt x="328" y="91"/>
                      <a:pt x="280" y="54"/>
                      <a:pt x="325" y="108"/>
                    </a:cubicBezTo>
                    <a:cubicBezTo>
                      <a:pt x="335" y="120"/>
                      <a:pt x="358" y="142"/>
                      <a:pt x="358" y="142"/>
                    </a:cubicBezTo>
                  </a:path>
                </a:pathLst>
              </a:custGeom>
              <a:solidFill>
                <a:srgbClr val="FFFFD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dist="242633" dir="2572734" algn="ctr" rotWithShape="0">
                  <a:srgbClr val="C0C0C0"/>
                </a:outer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682" y="1344"/>
                <a:ext cx="4668" cy="19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marL="514350" indent="-514350" algn="l" eaLnBrk="1" fontAlgn="base" hangingPunct="1">
                  <a:spcBef>
                    <a:spcPct val="0"/>
                  </a:spcBef>
                  <a:buFontTx/>
                  <a:buAutoNum type="arabicPeriod"/>
                </a:pPr>
                <a:r>
                  <a:rPr lang="zh-CN" altLang="en-US" sz="25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程序在一台只有一个</a:t>
                </a:r>
                <a:r>
                  <a:rPr lang="en-US" altLang="zh-CN" sz="25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CPU</a:t>
                </a:r>
                <a:r>
                  <a:rPr lang="zh-CN" altLang="en-US" sz="25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的电脑上运行；</a:t>
                </a:r>
              </a:p>
              <a:p>
                <a:pPr marL="514350" indent="-514350" algn="l" eaLnBrk="1" fontAlgn="base" hangingPunct="1">
                  <a:spcBef>
                    <a:spcPct val="0"/>
                  </a:spcBef>
                  <a:buAutoNum type="arabicPeriod"/>
                </a:pPr>
                <a:r>
                  <a:rPr lang="zh-CN" altLang="en-US" sz="25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问题被分解成离散的指令序列；</a:t>
                </a:r>
                <a:endParaRPr lang="en-US" altLang="zh-CN" sz="25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  <a:p>
                <a:pPr marL="514350" indent="-514350" algn="l" eaLnBrk="1" fontAlgn="base" hangingPunct="1">
                  <a:spcBef>
                    <a:spcPct val="0"/>
                  </a:spcBef>
                  <a:buAutoNum type="arabicPeriod"/>
                </a:pPr>
                <a:r>
                  <a:rPr lang="zh-CN" altLang="en-US" sz="25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指令被一条接一条的执行；</a:t>
                </a:r>
                <a:endParaRPr lang="en-US" altLang="zh-CN" sz="25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  <a:p>
                <a:pPr marL="514350" indent="-514350" algn="l" eaLnBrk="1" fontAlgn="base" hangingPunct="1">
                  <a:spcBef>
                    <a:spcPct val="0"/>
                  </a:spcBef>
                  <a:buAutoNum type="arabicPeriod"/>
                </a:pPr>
                <a:r>
                  <a:rPr lang="zh-CN" altLang="en-US" sz="25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在任何时间</a:t>
                </a:r>
                <a:r>
                  <a:rPr lang="en-US" altLang="zh-CN" sz="25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CPU</a:t>
                </a:r>
                <a:r>
                  <a:rPr lang="zh-CN" altLang="en-US" sz="25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上最多只有一条指令在运行。</a:t>
                </a:r>
                <a:endParaRPr lang="zh-CN" altLang="en-US" sz="2500" b="0" dirty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ext Box 1032"/>
          <p:cNvSpPr txBox="1">
            <a:spLocks noChangeArrowheads="1"/>
          </p:cNvSpPr>
          <p:nvPr/>
        </p:nvSpPr>
        <p:spPr bwMode="auto">
          <a:xfrm>
            <a:off x="251520" y="548680"/>
            <a:ext cx="856895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 eaLnBrk="1" fontAlgn="base" hangingPunct="1"/>
            <a:r>
              <a:rPr lang="zh-CN" altLang="en-US" sz="33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三.并行计算</a:t>
            </a:r>
            <a:r>
              <a:rPr lang="zh-CN" altLang="en-US" sz="200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（同时利用多个计算资源解决一个问题）</a:t>
            </a:r>
            <a:endParaRPr lang="zh-CN" altLang="en-US" sz="2000" dirty="0">
              <a:solidFill>
                <a:srgbClr val="00206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55576" y="1052736"/>
            <a:ext cx="7992888" cy="5775548"/>
            <a:chOff x="755576" y="1052736"/>
            <a:chExt cx="7992888" cy="5775548"/>
          </a:xfrm>
        </p:grpSpPr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755576" y="1052736"/>
              <a:ext cx="7992888" cy="2232276"/>
              <a:chOff x="480" y="1053"/>
              <a:chExt cx="4896" cy="2117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480" y="1053"/>
                <a:ext cx="4896" cy="2117"/>
              </a:xfrm>
              <a:custGeom>
                <a:avLst/>
                <a:gdLst/>
                <a:ahLst/>
                <a:cxnLst>
                  <a:cxn ang="0">
                    <a:pos x="257" y="120"/>
                  </a:cxn>
                  <a:cxn ang="0">
                    <a:pos x="1104" y="131"/>
                  </a:cxn>
                  <a:cxn ang="0">
                    <a:pos x="2437" y="120"/>
                  </a:cxn>
                  <a:cxn ang="0">
                    <a:pos x="2685" y="154"/>
                  </a:cxn>
                  <a:cxn ang="0">
                    <a:pos x="2979" y="176"/>
                  </a:cxn>
                  <a:cxn ang="0">
                    <a:pos x="4029" y="142"/>
                  </a:cxn>
                  <a:cxn ang="0">
                    <a:pos x="4300" y="108"/>
                  </a:cxn>
                  <a:cxn ang="0">
                    <a:pos x="4560" y="165"/>
                  </a:cxn>
                  <a:cxn ang="0">
                    <a:pos x="4537" y="323"/>
                  </a:cxn>
                  <a:cxn ang="0">
                    <a:pos x="4526" y="650"/>
                  </a:cxn>
                  <a:cxn ang="0">
                    <a:pos x="4515" y="718"/>
                  </a:cxn>
                  <a:cxn ang="0">
                    <a:pos x="4492" y="786"/>
                  </a:cxn>
                  <a:cxn ang="0">
                    <a:pos x="4515" y="1272"/>
                  </a:cxn>
                  <a:cxn ang="0">
                    <a:pos x="4560" y="1498"/>
                  </a:cxn>
                  <a:cxn ang="0">
                    <a:pos x="4616" y="2085"/>
                  </a:cxn>
                  <a:cxn ang="0">
                    <a:pos x="4662" y="2164"/>
                  </a:cxn>
                  <a:cxn ang="0">
                    <a:pos x="4063" y="2345"/>
                  </a:cxn>
                  <a:cxn ang="0">
                    <a:pos x="3894" y="2311"/>
                  </a:cxn>
                  <a:cxn ang="0">
                    <a:pos x="3927" y="2299"/>
                  </a:cxn>
                  <a:cxn ang="0">
                    <a:pos x="3295" y="2333"/>
                  </a:cxn>
                  <a:cxn ang="0">
                    <a:pos x="3137" y="2345"/>
                  </a:cxn>
                  <a:cxn ang="0">
                    <a:pos x="1702" y="2311"/>
                  </a:cxn>
                  <a:cxn ang="0">
                    <a:pos x="1454" y="2254"/>
                  </a:cxn>
                  <a:cxn ang="0">
                    <a:pos x="1330" y="2288"/>
                  </a:cxn>
                  <a:cxn ang="0">
                    <a:pos x="991" y="2356"/>
                  </a:cxn>
                  <a:cxn ang="0">
                    <a:pos x="460" y="2299"/>
                  </a:cxn>
                  <a:cxn ang="0">
                    <a:pos x="223" y="2277"/>
                  </a:cxn>
                  <a:cxn ang="0">
                    <a:pos x="42" y="2232"/>
                  </a:cxn>
                  <a:cxn ang="0">
                    <a:pos x="54" y="1543"/>
                  </a:cxn>
                  <a:cxn ang="0">
                    <a:pos x="42" y="1215"/>
                  </a:cxn>
                  <a:cxn ang="0">
                    <a:pos x="20" y="1125"/>
                  </a:cxn>
                  <a:cxn ang="0">
                    <a:pos x="8" y="1080"/>
                  </a:cxn>
                  <a:cxn ang="0">
                    <a:pos x="54" y="888"/>
                  </a:cxn>
                  <a:cxn ang="0">
                    <a:pos x="54" y="199"/>
                  </a:cxn>
                  <a:cxn ang="0">
                    <a:pos x="65" y="41"/>
                  </a:cxn>
                  <a:cxn ang="0">
                    <a:pos x="76" y="7"/>
                  </a:cxn>
                  <a:cxn ang="0">
                    <a:pos x="178" y="29"/>
                  </a:cxn>
                  <a:cxn ang="0">
                    <a:pos x="268" y="52"/>
                  </a:cxn>
                  <a:cxn ang="0">
                    <a:pos x="325" y="108"/>
                  </a:cxn>
                  <a:cxn ang="0">
                    <a:pos x="358" y="142"/>
                  </a:cxn>
                </a:cxnLst>
                <a:rect l="0" t="0" r="r" b="b"/>
                <a:pathLst>
                  <a:path w="4662" h="2499">
                    <a:moveTo>
                      <a:pt x="257" y="120"/>
                    </a:moveTo>
                    <a:cubicBezTo>
                      <a:pt x="553" y="135"/>
                      <a:pt x="794" y="138"/>
                      <a:pt x="1104" y="131"/>
                    </a:cubicBezTo>
                    <a:cubicBezTo>
                      <a:pt x="1555" y="82"/>
                      <a:pt x="1952" y="115"/>
                      <a:pt x="2437" y="120"/>
                    </a:cubicBezTo>
                    <a:cubicBezTo>
                      <a:pt x="2272" y="160"/>
                      <a:pt x="2275" y="135"/>
                      <a:pt x="2685" y="154"/>
                    </a:cubicBezTo>
                    <a:cubicBezTo>
                      <a:pt x="2753" y="157"/>
                      <a:pt x="2907" y="170"/>
                      <a:pt x="2979" y="176"/>
                    </a:cubicBezTo>
                    <a:cubicBezTo>
                      <a:pt x="3327" y="233"/>
                      <a:pt x="3681" y="176"/>
                      <a:pt x="4029" y="142"/>
                    </a:cubicBezTo>
                    <a:cubicBezTo>
                      <a:pt x="4120" y="120"/>
                      <a:pt x="4205" y="115"/>
                      <a:pt x="4300" y="108"/>
                    </a:cubicBezTo>
                    <a:cubicBezTo>
                      <a:pt x="4406" y="117"/>
                      <a:pt x="4466" y="127"/>
                      <a:pt x="4560" y="165"/>
                    </a:cubicBezTo>
                    <a:cubicBezTo>
                      <a:pt x="4575" y="228"/>
                      <a:pt x="4558" y="260"/>
                      <a:pt x="4537" y="323"/>
                    </a:cubicBezTo>
                    <a:cubicBezTo>
                      <a:pt x="4533" y="432"/>
                      <a:pt x="4532" y="541"/>
                      <a:pt x="4526" y="650"/>
                    </a:cubicBezTo>
                    <a:cubicBezTo>
                      <a:pt x="4525" y="673"/>
                      <a:pt x="4521" y="696"/>
                      <a:pt x="4515" y="718"/>
                    </a:cubicBezTo>
                    <a:cubicBezTo>
                      <a:pt x="4509" y="741"/>
                      <a:pt x="4492" y="786"/>
                      <a:pt x="4492" y="786"/>
                    </a:cubicBezTo>
                    <a:cubicBezTo>
                      <a:pt x="4470" y="947"/>
                      <a:pt x="4441" y="1123"/>
                      <a:pt x="4515" y="1272"/>
                    </a:cubicBezTo>
                    <a:cubicBezTo>
                      <a:pt x="4533" y="1347"/>
                      <a:pt x="4542" y="1423"/>
                      <a:pt x="4560" y="1498"/>
                    </a:cubicBezTo>
                    <a:cubicBezTo>
                      <a:pt x="4569" y="1690"/>
                      <a:pt x="4556" y="1901"/>
                      <a:pt x="4616" y="2085"/>
                    </a:cubicBezTo>
                    <a:cubicBezTo>
                      <a:pt x="4625" y="2114"/>
                      <a:pt x="4648" y="2137"/>
                      <a:pt x="4662" y="2164"/>
                    </a:cubicBezTo>
                    <a:cubicBezTo>
                      <a:pt x="4635" y="2499"/>
                      <a:pt x="4553" y="2334"/>
                      <a:pt x="4063" y="2345"/>
                    </a:cubicBezTo>
                    <a:cubicBezTo>
                      <a:pt x="4003" y="2365"/>
                      <a:pt x="3775" y="2371"/>
                      <a:pt x="3894" y="2311"/>
                    </a:cubicBezTo>
                    <a:cubicBezTo>
                      <a:pt x="3904" y="2306"/>
                      <a:pt x="3916" y="2303"/>
                      <a:pt x="3927" y="2299"/>
                    </a:cubicBezTo>
                    <a:cubicBezTo>
                      <a:pt x="3804" y="2275"/>
                      <a:pt x="3412" y="2325"/>
                      <a:pt x="3295" y="2333"/>
                    </a:cubicBezTo>
                    <a:cubicBezTo>
                      <a:pt x="3242" y="2337"/>
                      <a:pt x="3137" y="2345"/>
                      <a:pt x="3137" y="2345"/>
                    </a:cubicBezTo>
                    <a:cubicBezTo>
                      <a:pt x="2633" y="2340"/>
                      <a:pt x="2180" y="2377"/>
                      <a:pt x="1702" y="2311"/>
                    </a:cubicBezTo>
                    <a:cubicBezTo>
                      <a:pt x="1930" y="2197"/>
                      <a:pt x="1800" y="2243"/>
                      <a:pt x="1454" y="2254"/>
                    </a:cubicBezTo>
                    <a:cubicBezTo>
                      <a:pt x="1414" y="2268"/>
                      <a:pt x="1330" y="2288"/>
                      <a:pt x="1330" y="2288"/>
                    </a:cubicBezTo>
                    <a:cubicBezTo>
                      <a:pt x="1229" y="2339"/>
                      <a:pt x="1102" y="2344"/>
                      <a:pt x="991" y="2356"/>
                    </a:cubicBezTo>
                    <a:cubicBezTo>
                      <a:pt x="637" y="2346"/>
                      <a:pt x="675" y="2372"/>
                      <a:pt x="460" y="2299"/>
                    </a:cubicBezTo>
                    <a:cubicBezTo>
                      <a:pt x="385" y="2274"/>
                      <a:pt x="223" y="2277"/>
                      <a:pt x="223" y="2277"/>
                    </a:cubicBezTo>
                    <a:cubicBezTo>
                      <a:pt x="161" y="2262"/>
                      <a:pt x="105" y="2242"/>
                      <a:pt x="42" y="2232"/>
                    </a:cubicBezTo>
                    <a:cubicBezTo>
                      <a:pt x="46" y="2002"/>
                      <a:pt x="54" y="1773"/>
                      <a:pt x="54" y="1543"/>
                    </a:cubicBezTo>
                    <a:cubicBezTo>
                      <a:pt x="54" y="1434"/>
                      <a:pt x="51" y="1324"/>
                      <a:pt x="42" y="1215"/>
                    </a:cubicBezTo>
                    <a:cubicBezTo>
                      <a:pt x="39" y="1184"/>
                      <a:pt x="28" y="1155"/>
                      <a:pt x="20" y="1125"/>
                    </a:cubicBezTo>
                    <a:cubicBezTo>
                      <a:pt x="16" y="1110"/>
                      <a:pt x="8" y="1080"/>
                      <a:pt x="8" y="1080"/>
                    </a:cubicBezTo>
                    <a:cubicBezTo>
                      <a:pt x="19" y="833"/>
                      <a:pt x="0" y="736"/>
                      <a:pt x="54" y="888"/>
                    </a:cubicBezTo>
                    <a:cubicBezTo>
                      <a:pt x="155" y="678"/>
                      <a:pt x="125" y="420"/>
                      <a:pt x="54" y="199"/>
                    </a:cubicBezTo>
                    <a:cubicBezTo>
                      <a:pt x="58" y="146"/>
                      <a:pt x="59" y="93"/>
                      <a:pt x="65" y="41"/>
                    </a:cubicBezTo>
                    <a:cubicBezTo>
                      <a:pt x="66" y="29"/>
                      <a:pt x="65" y="10"/>
                      <a:pt x="76" y="7"/>
                    </a:cubicBezTo>
                    <a:cubicBezTo>
                      <a:pt x="101" y="0"/>
                      <a:pt x="150" y="21"/>
                      <a:pt x="178" y="29"/>
                    </a:cubicBezTo>
                    <a:cubicBezTo>
                      <a:pt x="208" y="37"/>
                      <a:pt x="268" y="52"/>
                      <a:pt x="268" y="52"/>
                    </a:cubicBezTo>
                    <a:cubicBezTo>
                      <a:pt x="328" y="91"/>
                      <a:pt x="280" y="54"/>
                      <a:pt x="325" y="108"/>
                    </a:cubicBezTo>
                    <a:cubicBezTo>
                      <a:pt x="335" y="120"/>
                      <a:pt x="358" y="142"/>
                      <a:pt x="358" y="142"/>
                    </a:cubicBezTo>
                  </a:path>
                </a:pathLst>
              </a:custGeom>
              <a:solidFill>
                <a:srgbClr val="FFFFD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dist="242633" dir="2572734" algn="ctr" rotWithShape="0">
                  <a:srgbClr val="C0C0C0"/>
                </a:outer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682" y="1344"/>
                <a:ext cx="4668" cy="154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marL="514350" indent="-514350" algn="l" eaLnBrk="1" fontAlgn="base" hangingPunct="1">
                  <a:spcBef>
                    <a:spcPct val="0"/>
                  </a:spcBef>
                  <a:buFontTx/>
                  <a:buAutoNum type="arabicPeriod"/>
                </a:pPr>
                <a:r>
                  <a:rPr lang="zh-CN" altLang="en-US" sz="25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调用多个</a:t>
                </a:r>
                <a:r>
                  <a:rPr lang="en-US" altLang="zh-CN" sz="25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CPU</a:t>
                </a:r>
                <a:r>
                  <a:rPr lang="zh-CN" altLang="en-US" sz="25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；</a:t>
                </a:r>
                <a:endParaRPr lang="en-US" altLang="zh-CN" sz="25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  <a:p>
                <a:pPr marL="514350" indent="-514350" algn="l" eaLnBrk="1" fontAlgn="base" hangingPunct="1">
                  <a:spcBef>
                    <a:spcPct val="0"/>
                  </a:spcBef>
                  <a:buFontTx/>
                  <a:buAutoNum type="arabicPeriod"/>
                </a:pPr>
                <a:r>
                  <a:rPr lang="zh-CN" altLang="en-US" sz="25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一个问题分解成多个部分，可以被同时解决；</a:t>
                </a:r>
              </a:p>
              <a:p>
                <a:pPr marL="514350" indent="-514350" algn="l" eaLnBrk="1" fontAlgn="base" hangingPunct="1">
                  <a:spcBef>
                    <a:spcPct val="0"/>
                  </a:spcBef>
                  <a:buAutoNum type="arabicPeriod"/>
                </a:pPr>
                <a:r>
                  <a:rPr lang="zh-CN" altLang="en-US" sz="25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每一部分被细分成一系列指令；</a:t>
                </a:r>
                <a:endParaRPr lang="en-US" altLang="zh-CN" sz="25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  <a:p>
                <a:pPr marL="514350" indent="-514350" algn="l" eaLnBrk="1" fontAlgn="base" hangingPunct="1">
                  <a:spcBef>
                    <a:spcPct val="0"/>
                  </a:spcBef>
                  <a:buAutoNum type="arabicPeriod"/>
                </a:pPr>
                <a:r>
                  <a:rPr lang="zh-CN" altLang="en-US" sz="25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每一部分的指令可以在不同的</a:t>
                </a:r>
                <a:r>
                  <a:rPr lang="en-US" altLang="zh-CN" sz="25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CPU</a:t>
                </a:r>
                <a:r>
                  <a:rPr lang="zh-CN" altLang="en-US" sz="25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上同时执行</a:t>
                </a:r>
                <a:endParaRPr lang="en-US" altLang="zh-CN" sz="25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</p:txBody>
          </p:sp>
        </p:grpSp>
        <p:pic>
          <p:nvPicPr>
            <p:cNvPr id="331778" name="Picture 2" descr="https://computing.llnl.gov/tutorials/parallel_comp/images/parallelProblem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3284984"/>
              <a:ext cx="6505575" cy="35433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57200" y="533400"/>
            <a:ext cx="3466728" cy="685800"/>
            <a:chOff x="288" y="336"/>
            <a:chExt cx="3793" cy="432"/>
          </a:xfrm>
        </p:grpSpPr>
        <p:sp>
          <p:nvSpPr>
            <p:cNvPr id="223235" name="Rectangle 3"/>
            <p:cNvSpPr>
              <a:spLocks noChangeArrowheads="1"/>
            </p:cNvSpPr>
            <p:nvPr/>
          </p:nvSpPr>
          <p:spPr bwMode="auto">
            <a:xfrm>
              <a:off x="288" y="336"/>
              <a:ext cx="3648" cy="432"/>
            </a:xfrm>
            <a:prstGeom prst="rect">
              <a:avLst/>
            </a:prstGeom>
            <a:solidFill>
              <a:srgbClr val="E1F0FF"/>
            </a:solidFill>
            <a:ln w="9525">
              <a:noFill/>
              <a:miter lim="800000"/>
              <a:headEnd/>
              <a:tailEnd/>
            </a:ln>
            <a:effectLst>
              <a:outerShdw dist="117088" dir="2436078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3236" name="Text Box 4"/>
            <p:cNvSpPr txBox="1">
              <a:spLocks noChangeArrowheads="1"/>
            </p:cNvSpPr>
            <p:nvPr/>
          </p:nvSpPr>
          <p:spPr bwMode="auto">
            <a:xfrm>
              <a:off x="417" y="399"/>
              <a:ext cx="366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zh-CN" altLang="en-US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并行资源</a:t>
              </a:r>
              <a:endParaRPr lang="zh-CN" altLang="en-US" sz="30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555776" y="1268760"/>
            <a:ext cx="5256584" cy="1919517"/>
            <a:chOff x="2555776" y="1268760"/>
            <a:chExt cx="5256584" cy="1919517"/>
          </a:xfrm>
        </p:grpSpPr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2555776" y="1772816"/>
              <a:ext cx="1512887" cy="936104"/>
            </a:xfrm>
            <a:custGeom>
              <a:avLst/>
              <a:gdLst/>
              <a:ahLst/>
              <a:cxnLst>
                <a:cxn ang="0">
                  <a:pos x="350" y="15"/>
                </a:cxn>
                <a:cxn ang="0">
                  <a:pos x="46" y="39"/>
                </a:cxn>
                <a:cxn ang="0">
                  <a:pos x="22" y="63"/>
                </a:cxn>
                <a:cxn ang="0">
                  <a:pos x="6" y="111"/>
                </a:cxn>
                <a:cxn ang="0">
                  <a:pos x="22" y="191"/>
                </a:cxn>
                <a:cxn ang="0">
                  <a:pos x="70" y="207"/>
                </a:cxn>
                <a:cxn ang="0">
                  <a:pos x="334" y="247"/>
                </a:cxn>
                <a:cxn ang="0">
                  <a:pos x="550" y="135"/>
                </a:cxn>
                <a:cxn ang="0">
                  <a:pos x="478" y="47"/>
                </a:cxn>
                <a:cxn ang="0">
                  <a:pos x="350" y="15"/>
                </a:cxn>
              </a:cxnLst>
              <a:rect l="0" t="0" r="r" b="b"/>
              <a:pathLst>
                <a:path w="550" h="273">
                  <a:moveTo>
                    <a:pt x="350" y="15"/>
                  </a:moveTo>
                  <a:cubicBezTo>
                    <a:pt x="157" y="21"/>
                    <a:pt x="167" y="15"/>
                    <a:pt x="46" y="39"/>
                  </a:cubicBezTo>
                  <a:cubicBezTo>
                    <a:pt x="38" y="47"/>
                    <a:pt x="27" y="53"/>
                    <a:pt x="22" y="63"/>
                  </a:cubicBezTo>
                  <a:cubicBezTo>
                    <a:pt x="14" y="78"/>
                    <a:pt x="6" y="111"/>
                    <a:pt x="6" y="111"/>
                  </a:cubicBezTo>
                  <a:cubicBezTo>
                    <a:pt x="10" y="138"/>
                    <a:pt x="0" y="175"/>
                    <a:pt x="22" y="191"/>
                  </a:cubicBezTo>
                  <a:cubicBezTo>
                    <a:pt x="36" y="201"/>
                    <a:pt x="56" y="198"/>
                    <a:pt x="70" y="207"/>
                  </a:cubicBezTo>
                  <a:cubicBezTo>
                    <a:pt x="152" y="262"/>
                    <a:pt x="230" y="243"/>
                    <a:pt x="334" y="247"/>
                  </a:cubicBezTo>
                  <a:cubicBezTo>
                    <a:pt x="440" y="273"/>
                    <a:pt x="516" y="236"/>
                    <a:pt x="550" y="135"/>
                  </a:cubicBezTo>
                  <a:cubicBezTo>
                    <a:pt x="530" y="74"/>
                    <a:pt x="547" y="64"/>
                    <a:pt x="478" y="47"/>
                  </a:cubicBezTo>
                  <a:cubicBezTo>
                    <a:pt x="408" y="0"/>
                    <a:pt x="449" y="15"/>
                    <a:pt x="350" y="15"/>
                  </a:cubicBezTo>
                  <a:close/>
                </a:path>
              </a:pathLst>
            </a:custGeom>
            <a:noFill/>
            <a:ln w="6032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7" name="图片 26" descr="2000px-Dual_Core_Generic.sv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6176" y="1268760"/>
              <a:ext cx="1656184" cy="1919517"/>
            </a:xfrm>
            <a:prstGeom prst="rect">
              <a:avLst/>
            </a:prstGeom>
          </p:spPr>
        </p:pic>
        <p:sp>
          <p:nvSpPr>
            <p:cNvPr id="35" name="左右箭头 34"/>
            <p:cNvSpPr/>
            <p:nvPr/>
          </p:nvSpPr>
          <p:spPr bwMode="auto">
            <a:xfrm>
              <a:off x="4572000" y="1916832"/>
              <a:ext cx="1296144" cy="432048"/>
            </a:xfrm>
            <a:prstGeom prst="leftRight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</p:grp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456379" y="2852936"/>
            <a:ext cx="25314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l"/>
            <a:endParaRPr lang="zh-CN" altLang="en-US" sz="1400" dirty="0" smtClean="0">
              <a:solidFill>
                <a:srgbClr val="00008C"/>
              </a:solidFill>
              <a:effectLst/>
              <a:ea typeface="幼圆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44016" y="1340768"/>
            <a:ext cx="4139952" cy="2088232"/>
            <a:chOff x="144016" y="1340768"/>
            <a:chExt cx="4139952" cy="2088232"/>
          </a:xfrm>
        </p:grpSpPr>
        <p:grpSp>
          <p:nvGrpSpPr>
            <p:cNvPr id="36" name="组合 35"/>
            <p:cNvGrpSpPr/>
            <p:nvPr/>
          </p:nvGrpSpPr>
          <p:grpSpPr>
            <a:xfrm>
              <a:off x="251520" y="1340768"/>
              <a:ext cx="4032448" cy="2088232"/>
              <a:chOff x="251520" y="1340768"/>
              <a:chExt cx="4032448" cy="2088232"/>
            </a:xfrm>
          </p:grpSpPr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251520" y="1700808"/>
                <a:ext cx="1728191" cy="1080120"/>
                <a:chOff x="2639" y="1025"/>
                <a:chExt cx="1489" cy="768"/>
              </a:xfrm>
            </p:grpSpPr>
            <p:sp>
              <p:nvSpPr>
                <p:cNvPr id="223255" name="AutoShape 23"/>
                <p:cNvSpPr>
                  <a:spLocks noChangeArrowheads="1"/>
                </p:cNvSpPr>
                <p:nvPr/>
              </p:nvSpPr>
              <p:spPr bwMode="auto">
                <a:xfrm rot="629560">
                  <a:off x="2639" y="1025"/>
                  <a:ext cx="1489" cy="768"/>
                </a:xfrm>
                <a:prstGeom prst="irregularSeal2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81836" dir="725685" algn="ctr" rotWithShape="0">
                    <a:srgbClr val="B2B2B2"/>
                  </a:outerShdw>
                </a:effectLst>
              </p:spPr>
              <p:txBody>
                <a:bodyPr wrap="none" anchor="ctr"/>
                <a:lstStyle/>
                <a:p>
                  <a:endParaRPr lang="zh-CN" altLang="en-US" sz="2800"/>
                </a:p>
              </p:txBody>
            </p:sp>
            <p:sp>
              <p:nvSpPr>
                <p:cNvPr id="223256" name="Rectangle 24"/>
                <p:cNvSpPr>
                  <a:spLocks noChangeArrowheads="1"/>
                </p:cNvSpPr>
                <p:nvPr/>
              </p:nvSpPr>
              <p:spPr bwMode="auto">
                <a:xfrm>
                  <a:off x="3063" y="1258"/>
                  <a:ext cx="569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rgbClr val="000000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800" dirty="0" smtClean="0">
                      <a:solidFill>
                        <a:srgbClr val="FF0000"/>
                      </a:solidFill>
                      <a:effectLst/>
                      <a:ea typeface="华文新魏" pitchFamily="2" charset="-122"/>
                    </a:rPr>
                    <a:t>多核</a:t>
                  </a:r>
                  <a:endParaRPr lang="zh-CN" altLang="en-US" sz="2800" dirty="0">
                    <a:solidFill>
                      <a:srgbClr val="FF0000"/>
                    </a:solidFill>
                    <a:effectLst/>
                    <a:ea typeface="华文新魏" pitchFamily="2" charset="-122"/>
                  </a:endParaRPr>
                </a:p>
              </p:txBody>
            </p:sp>
          </p:grpSp>
          <p:pic>
            <p:nvPicPr>
              <p:cNvPr id="25" name="图片 24" descr="multiCores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95736" y="1340768"/>
                <a:ext cx="2088232" cy="2088232"/>
              </a:xfrm>
              <a:prstGeom prst="rect">
                <a:avLst/>
              </a:prstGeom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144016" y="2708920"/>
              <a:ext cx="24117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 smtClean="0">
                  <a:solidFill>
                    <a:srgbClr val="002060"/>
                  </a:solidFill>
                  <a:effectLst/>
                </a:rPr>
                <a:t>multi-core processor</a:t>
              </a:r>
            </a:p>
            <a:p>
              <a:pPr algn="l"/>
              <a:r>
                <a:rPr lang="en-US" altLang="zh-CN" sz="1200" dirty="0" smtClean="0">
                  <a:solidFill>
                    <a:srgbClr val="002060"/>
                  </a:solidFill>
                  <a:effectLst/>
                </a:rPr>
                <a:t>chip multi-processor</a:t>
              </a:r>
              <a:r>
                <a:rPr lang="zh-CN" altLang="en-US" sz="1200" dirty="0" smtClean="0">
                  <a:solidFill>
                    <a:srgbClr val="002060"/>
                  </a:solidFill>
                  <a:effectLst/>
                </a:rPr>
                <a:t>（</a:t>
              </a:r>
              <a:r>
                <a:rPr lang="en-US" altLang="zh-CN" sz="1200" dirty="0" smtClean="0">
                  <a:solidFill>
                    <a:srgbClr val="002060"/>
                  </a:solidFill>
                  <a:effectLst/>
                </a:rPr>
                <a:t>CMP</a:t>
              </a:r>
              <a:r>
                <a:rPr lang="zh-CN" altLang="en-US" sz="1200" dirty="0" smtClean="0">
                  <a:solidFill>
                    <a:srgbClr val="002060"/>
                  </a:solidFill>
                  <a:effectLst/>
                </a:rPr>
                <a:t>）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45191" y="3501008"/>
            <a:ext cx="6331265" cy="3074858"/>
            <a:chOff x="1907704" y="3573016"/>
            <a:chExt cx="6331265" cy="3074858"/>
          </a:xfrm>
        </p:grpSpPr>
        <p:pic>
          <p:nvPicPr>
            <p:cNvPr id="332801" name="Picture 1" descr="F:\My Documents\我的研究与教学\教学\并行程序设计（本科）\课件\figures\GPU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4149080"/>
              <a:ext cx="2728614" cy="1873648"/>
            </a:xfrm>
            <a:prstGeom prst="rect">
              <a:avLst/>
            </a:prstGeom>
            <a:noFill/>
          </p:spPr>
        </p:pic>
        <p:pic>
          <p:nvPicPr>
            <p:cNvPr id="332802" name="Picture 2" descr="F:\My Documents\我的研究与教学\教学\并行程序设计（本科）\课件\figures\cuda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104" y="3573016"/>
              <a:ext cx="2730865" cy="2639836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1907704" y="6309320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dirty="0" smtClean="0">
                  <a:solidFill>
                    <a:srgbClr val="FF0000"/>
                  </a:solidFill>
                  <a:effectLst/>
                </a:rPr>
                <a:t>GPGPU</a:t>
              </a:r>
              <a:r>
                <a:rPr lang="en-US" altLang="zh-CN" sz="1400" dirty="0" smtClean="0">
                  <a:solidFill>
                    <a:srgbClr val="002060"/>
                  </a:solidFill>
                  <a:effectLst/>
                </a:rPr>
                <a:t>: General-purpose computing on graphics processing units</a:t>
              </a:r>
              <a:endParaRPr lang="zh-CN" altLang="en-US" sz="1400" dirty="0" smtClean="0"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38" name="AutoShape 18"/>
          <p:cNvSpPr>
            <a:spLocks noChangeArrowheads="1"/>
          </p:cNvSpPr>
          <p:nvPr/>
        </p:nvSpPr>
        <p:spPr bwMode="auto">
          <a:xfrm rot="21553136">
            <a:off x="189059" y="3660841"/>
            <a:ext cx="2330231" cy="1416485"/>
          </a:xfrm>
          <a:prstGeom prst="cloudCallout">
            <a:avLst>
              <a:gd name="adj1" fmla="val 37144"/>
              <a:gd name="adj2" fmla="val 67202"/>
            </a:avLst>
          </a:prstGeom>
          <a:solidFill>
            <a:srgbClr val="E1F0FF"/>
          </a:solidFill>
          <a:ln w="9525">
            <a:noFill/>
            <a:round/>
            <a:headEnd/>
            <a:tailEnd/>
          </a:ln>
          <a:effectLst>
            <a:outerShdw dist="120483" dir="1106097" algn="ctr" rotWithShape="0">
              <a:srgbClr val="B2B2B2"/>
            </a:outerShdw>
          </a:effectLst>
        </p:spPr>
        <p:txBody>
          <a:bodyPr wrap="none" anchor="ctr"/>
          <a:lstStyle/>
          <a:p>
            <a:r>
              <a:rPr lang="en-US" altLang="zh-CN" dirty="0" smtClean="0">
                <a:solidFill>
                  <a:srgbClr val="FF0000"/>
                </a:solidFill>
                <a:effectLst/>
                <a:ea typeface="华文新魏" pitchFamily="2" charset="-122"/>
              </a:rPr>
              <a:t>GPU</a:t>
            </a:r>
            <a:r>
              <a:rPr lang="zh-CN" altLang="en-US" dirty="0" smtClean="0">
                <a:solidFill>
                  <a:srgbClr val="FF0000"/>
                </a:solidFill>
                <a:effectLst/>
                <a:ea typeface="华文新魏" pitchFamily="2" charset="-122"/>
              </a:rPr>
              <a:t>很早</a:t>
            </a:r>
            <a:r>
              <a:rPr lang="en-US" altLang="zh-CN" dirty="0" smtClean="0">
                <a:solidFill>
                  <a:srgbClr val="FF0000"/>
                </a:solidFill>
                <a:effectLst/>
                <a:ea typeface="华文新魏" pitchFamily="2" charset="-122"/>
              </a:rPr>
              <a:t/>
            </a:r>
            <a:br>
              <a:rPr lang="en-US" altLang="zh-CN" dirty="0" smtClean="0">
                <a:solidFill>
                  <a:srgbClr val="FF0000"/>
                </a:solidFill>
                <a:effectLst/>
                <a:ea typeface="华文新魏" pitchFamily="2" charset="-122"/>
              </a:rPr>
            </a:br>
            <a:r>
              <a:rPr lang="zh-CN" altLang="en-US" dirty="0" smtClean="0">
                <a:solidFill>
                  <a:srgbClr val="FF0000"/>
                </a:solidFill>
                <a:effectLst/>
                <a:ea typeface="华文新魏" pitchFamily="2" charset="-122"/>
              </a:rPr>
              <a:t>就进入了</a:t>
            </a:r>
            <a:r>
              <a:rPr lang="en-US" altLang="zh-CN" dirty="0" smtClean="0">
                <a:solidFill>
                  <a:srgbClr val="FF0000"/>
                </a:solidFill>
                <a:effectLst/>
                <a:ea typeface="华文新魏" pitchFamily="2" charset="-122"/>
              </a:rPr>
              <a:t/>
            </a:r>
            <a:br>
              <a:rPr lang="en-US" altLang="zh-CN" dirty="0" smtClean="0">
                <a:solidFill>
                  <a:srgbClr val="FF0000"/>
                </a:solidFill>
                <a:effectLst/>
                <a:ea typeface="华文新魏" pitchFamily="2" charset="-122"/>
              </a:rPr>
            </a:br>
            <a:r>
              <a:rPr lang="zh-CN" altLang="en-US" dirty="0" smtClean="0">
                <a:solidFill>
                  <a:srgbClr val="FF0000"/>
                </a:solidFill>
                <a:effectLst/>
                <a:ea typeface="华文新魏" pitchFamily="2" charset="-122"/>
              </a:rPr>
              <a:t>多核时代</a:t>
            </a:r>
            <a:endParaRPr lang="zh-CN" altLang="en-US" dirty="0">
              <a:solidFill>
                <a:srgbClr val="FF0000"/>
              </a:solidFill>
              <a:effectLst/>
              <a:ea typeface="华文新魏" pitchFamily="2" charset="-12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57200" y="533400"/>
            <a:ext cx="3466728" cy="685800"/>
            <a:chOff x="288" y="336"/>
            <a:chExt cx="3793" cy="432"/>
          </a:xfrm>
        </p:grpSpPr>
        <p:sp>
          <p:nvSpPr>
            <p:cNvPr id="223235" name="Rectangle 3"/>
            <p:cNvSpPr>
              <a:spLocks noChangeArrowheads="1"/>
            </p:cNvSpPr>
            <p:nvPr/>
          </p:nvSpPr>
          <p:spPr bwMode="auto">
            <a:xfrm>
              <a:off x="288" y="336"/>
              <a:ext cx="3648" cy="432"/>
            </a:xfrm>
            <a:prstGeom prst="rect">
              <a:avLst/>
            </a:prstGeom>
            <a:solidFill>
              <a:srgbClr val="E1F0FF"/>
            </a:solidFill>
            <a:ln w="9525">
              <a:noFill/>
              <a:miter lim="800000"/>
              <a:headEnd/>
              <a:tailEnd/>
            </a:ln>
            <a:effectLst>
              <a:outerShdw dist="117088" dir="2436078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3236" name="Text Box 4"/>
            <p:cNvSpPr txBox="1">
              <a:spLocks noChangeArrowheads="1"/>
            </p:cNvSpPr>
            <p:nvPr/>
          </p:nvSpPr>
          <p:spPr bwMode="auto">
            <a:xfrm>
              <a:off x="417" y="399"/>
              <a:ext cx="366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zh-CN" altLang="en-US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并行资源</a:t>
              </a:r>
              <a:endParaRPr lang="zh-CN" altLang="en-US" sz="30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456379" y="2852936"/>
            <a:ext cx="25314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l"/>
            <a:endParaRPr lang="zh-CN" altLang="en-US" sz="1400" dirty="0" smtClean="0">
              <a:solidFill>
                <a:srgbClr val="00008C"/>
              </a:solidFill>
              <a:effectLst/>
              <a:ea typeface="幼圆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59633" y="4221088"/>
            <a:ext cx="7348671" cy="2420887"/>
            <a:chOff x="1259633" y="4221088"/>
            <a:chExt cx="7348671" cy="2420887"/>
          </a:xfrm>
        </p:grpSpPr>
        <p:pic>
          <p:nvPicPr>
            <p:cNvPr id="34" name="图片 33" descr="appr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0072" y="4221088"/>
              <a:ext cx="3388232" cy="2385465"/>
            </a:xfrm>
            <a:prstGeom prst="rect">
              <a:avLst/>
            </a:prstGeom>
          </p:spPr>
        </p:pic>
        <p:pic>
          <p:nvPicPr>
            <p:cNvPr id="487426" name="Picture 2" descr="F:\My Documents\我的研究与教学\教学\并行程序设计（本科）\课件\figures\050418_sv_dg_gz_0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3" y="4483346"/>
              <a:ext cx="2880320" cy="2158629"/>
            </a:xfrm>
            <a:prstGeom prst="rect">
              <a:avLst/>
            </a:prstGeom>
            <a:noFill/>
          </p:spPr>
        </p:pic>
      </p:grpSp>
      <p:grpSp>
        <p:nvGrpSpPr>
          <p:cNvPr id="28" name="组合 27"/>
          <p:cNvGrpSpPr/>
          <p:nvPr/>
        </p:nvGrpSpPr>
        <p:grpSpPr>
          <a:xfrm>
            <a:off x="827584" y="1412776"/>
            <a:ext cx="8156326" cy="2646005"/>
            <a:chOff x="827584" y="1412776"/>
            <a:chExt cx="8156326" cy="2646005"/>
          </a:xfrm>
        </p:grpSpPr>
        <p:grpSp>
          <p:nvGrpSpPr>
            <p:cNvPr id="7" name="组合 23"/>
            <p:cNvGrpSpPr/>
            <p:nvPr/>
          </p:nvGrpSpPr>
          <p:grpSpPr>
            <a:xfrm>
              <a:off x="827584" y="1556792"/>
              <a:ext cx="4788024" cy="2501989"/>
              <a:chOff x="72008" y="4149080"/>
              <a:chExt cx="4788024" cy="2501989"/>
            </a:xfrm>
          </p:grpSpPr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251521" y="4437112"/>
                <a:ext cx="1605430" cy="968383"/>
                <a:chOff x="2639" y="1025"/>
                <a:chExt cx="1489" cy="768"/>
              </a:xfrm>
            </p:grpSpPr>
            <p:sp>
              <p:nvSpPr>
                <p:cNvPr id="29" name="AutoShape 23"/>
                <p:cNvSpPr>
                  <a:spLocks noChangeArrowheads="1"/>
                </p:cNvSpPr>
                <p:nvPr/>
              </p:nvSpPr>
              <p:spPr bwMode="auto">
                <a:xfrm rot="629560">
                  <a:off x="2639" y="1025"/>
                  <a:ext cx="1489" cy="768"/>
                </a:xfrm>
                <a:prstGeom prst="irregularSeal2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81836" dir="725685" algn="ctr" rotWithShape="0">
                    <a:srgbClr val="B2B2B2"/>
                  </a:outerShdw>
                </a:effectLst>
              </p:spPr>
              <p:txBody>
                <a:bodyPr wrap="none" anchor="ctr"/>
                <a:lstStyle/>
                <a:p>
                  <a:endParaRPr lang="zh-CN" altLang="en-US" sz="2800"/>
                </a:p>
              </p:txBody>
            </p:sp>
            <p:sp>
              <p:nvSpPr>
                <p:cNvPr id="30" name="Rectangle 24"/>
                <p:cNvSpPr>
                  <a:spLocks noChangeArrowheads="1"/>
                </p:cNvSpPr>
                <p:nvPr/>
              </p:nvSpPr>
              <p:spPr bwMode="auto">
                <a:xfrm>
                  <a:off x="2941" y="1258"/>
                  <a:ext cx="812" cy="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rgbClr val="000000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dirty="0" smtClean="0">
                      <a:solidFill>
                        <a:srgbClr val="FF0000"/>
                      </a:solidFill>
                      <a:effectLst/>
                      <a:ea typeface="华文新魏" pitchFamily="2" charset="-122"/>
                    </a:rPr>
                    <a:t>SMP</a:t>
                  </a:r>
                  <a:endParaRPr lang="zh-CN" altLang="en-US" sz="2800" dirty="0">
                    <a:solidFill>
                      <a:srgbClr val="FF0000"/>
                    </a:solidFill>
                    <a:effectLst/>
                    <a:ea typeface="华文新魏" pitchFamily="2" charset="-122"/>
                  </a:endParaRPr>
                </a:p>
              </p:txBody>
            </p:sp>
          </p:grpSp>
          <p:pic>
            <p:nvPicPr>
              <p:cNvPr id="32" name="图片 31" descr="Nehalem-EX-SMP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483768" y="4149080"/>
                <a:ext cx="2376264" cy="1939895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72008" y="5589240"/>
                <a:ext cx="241176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400" dirty="0" smtClean="0">
                    <a:solidFill>
                      <a:srgbClr val="002060"/>
                    </a:solidFill>
                    <a:effectLst/>
                  </a:rPr>
                  <a:t>symmetric</a:t>
                </a:r>
                <a:r>
                  <a:rPr lang="en-US" altLang="zh-CN" sz="1400" dirty="0" smtClean="0"/>
                  <a:t> </a:t>
                </a:r>
                <a:r>
                  <a:rPr lang="en-US" altLang="zh-CN" sz="1400" dirty="0" smtClean="0">
                    <a:solidFill>
                      <a:srgbClr val="002060"/>
                    </a:solidFill>
                    <a:effectLst/>
                  </a:rPr>
                  <a:t>multi-processor</a:t>
                </a:r>
                <a:r>
                  <a:rPr lang="zh-CN" altLang="en-US" sz="1400" b="0" dirty="0" smtClean="0">
                    <a:solidFill>
                      <a:srgbClr val="000099"/>
                    </a:solidFill>
                    <a:effectLst/>
                  </a:rPr>
                  <a:t>：</a:t>
                </a:r>
                <a:endParaRPr lang="en-US" altLang="zh-CN" sz="1400" b="0" dirty="0" smtClean="0">
                  <a:solidFill>
                    <a:srgbClr val="000099"/>
                  </a:solidFill>
                  <a:effectLst/>
                </a:endParaRPr>
              </a:p>
              <a:p>
                <a:pPr algn="l"/>
                <a:r>
                  <a:rPr lang="zh-CN" altLang="en-US" sz="1400" b="0" dirty="0" smtClean="0">
                    <a:solidFill>
                      <a:srgbClr val="000099"/>
                    </a:solidFill>
                    <a:effectLst/>
                  </a:rPr>
                  <a:t>一个计算机上汇集了一组处理器</a:t>
                </a:r>
                <a:r>
                  <a:rPr lang="en-US" altLang="zh-CN" sz="1400" b="0" dirty="0" smtClean="0">
                    <a:solidFill>
                      <a:srgbClr val="000099"/>
                    </a:solidFill>
                    <a:effectLst/>
                  </a:rPr>
                  <a:t>(</a:t>
                </a:r>
                <a:r>
                  <a:rPr lang="zh-CN" altLang="en-US" sz="1400" b="0" dirty="0" smtClean="0">
                    <a:solidFill>
                      <a:srgbClr val="000099"/>
                    </a:solidFill>
                    <a:effectLst/>
                  </a:rPr>
                  <a:t>多</a:t>
                </a:r>
                <a:r>
                  <a:rPr lang="en-US" altLang="zh-CN" sz="1400" b="0" dirty="0" smtClean="0">
                    <a:solidFill>
                      <a:srgbClr val="000099"/>
                    </a:solidFill>
                    <a:effectLst/>
                  </a:rPr>
                  <a:t>CPU),</a:t>
                </a:r>
                <a:r>
                  <a:rPr lang="zh-CN" altLang="en-US" sz="1400" b="0" dirty="0" smtClean="0">
                    <a:solidFill>
                      <a:srgbClr val="000099"/>
                    </a:solidFill>
                    <a:effectLst/>
                  </a:rPr>
                  <a:t>各</a:t>
                </a:r>
                <a:r>
                  <a:rPr lang="en-US" altLang="zh-CN" sz="1400" b="0" dirty="0" smtClean="0">
                    <a:solidFill>
                      <a:srgbClr val="000099"/>
                    </a:solidFill>
                    <a:effectLst/>
                  </a:rPr>
                  <a:t>CPU</a:t>
                </a:r>
                <a:r>
                  <a:rPr lang="zh-CN" altLang="en-US" sz="1400" b="0" dirty="0" smtClean="0">
                    <a:solidFill>
                      <a:srgbClr val="000099"/>
                    </a:solidFill>
                    <a:effectLst/>
                  </a:rPr>
                  <a:t>之间共享内存子系统以及总线结构</a:t>
                </a:r>
              </a:p>
            </p:txBody>
          </p:sp>
        </p:grpSp>
        <p:pic>
          <p:nvPicPr>
            <p:cNvPr id="487427" name="Picture 3" descr="F:\My Documents\我的研究与教学\教学\并行程序设计（本科）\课件\figures\shared_mem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0152" y="1412776"/>
              <a:ext cx="3043758" cy="209534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57200" y="533400"/>
            <a:ext cx="3466728" cy="685800"/>
            <a:chOff x="288" y="336"/>
            <a:chExt cx="3793" cy="432"/>
          </a:xfrm>
        </p:grpSpPr>
        <p:sp>
          <p:nvSpPr>
            <p:cNvPr id="223235" name="Rectangle 3"/>
            <p:cNvSpPr>
              <a:spLocks noChangeArrowheads="1"/>
            </p:cNvSpPr>
            <p:nvPr/>
          </p:nvSpPr>
          <p:spPr bwMode="auto">
            <a:xfrm>
              <a:off x="288" y="336"/>
              <a:ext cx="3648" cy="432"/>
            </a:xfrm>
            <a:prstGeom prst="rect">
              <a:avLst/>
            </a:prstGeom>
            <a:solidFill>
              <a:srgbClr val="E1F0FF"/>
            </a:solidFill>
            <a:ln w="9525">
              <a:noFill/>
              <a:miter lim="800000"/>
              <a:headEnd/>
              <a:tailEnd/>
            </a:ln>
            <a:effectLst>
              <a:outerShdw dist="117088" dir="2436078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3236" name="Text Box 4"/>
            <p:cNvSpPr txBox="1">
              <a:spLocks noChangeArrowheads="1"/>
            </p:cNvSpPr>
            <p:nvPr/>
          </p:nvSpPr>
          <p:spPr bwMode="auto">
            <a:xfrm>
              <a:off x="417" y="399"/>
              <a:ext cx="366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zh-CN" altLang="en-US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并行资源</a:t>
              </a:r>
              <a:endParaRPr lang="zh-CN" altLang="en-US" sz="30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pic>
        <p:nvPicPr>
          <p:cNvPr id="28" name="图片 27" descr="cluster_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20688"/>
            <a:ext cx="2880320" cy="2160240"/>
          </a:xfrm>
          <a:prstGeom prst="rect">
            <a:avLst/>
          </a:prstGeom>
        </p:spPr>
      </p:pic>
      <p:pic>
        <p:nvPicPr>
          <p:cNvPr id="31" name="图片 30" descr="“秃鹰群”超级计算机由1760台索尼PS3游戏机组成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501008"/>
            <a:ext cx="3619500" cy="24098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3568" y="6021288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“秃鹰群”超级计算机由</a:t>
            </a:r>
            <a:r>
              <a:rPr lang="en-US" altLang="zh-CN" sz="1200" b="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1760</a:t>
            </a:r>
            <a:r>
              <a:rPr lang="zh-CN" altLang="en-US" sz="1200" b="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台索尼</a:t>
            </a:r>
            <a:r>
              <a:rPr lang="en-US" altLang="zh-CN" sz="1200" b="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PS3</a:t>
            </a:r>
            <a:r>
              <a:rPr lang="zh-CN" altLang="en-US" sz="1200" b="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游戏机组成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404664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PC</a:t>
            </a:r>
            <a:r>
              <a:rPr lang="zh-CN" altLang="en-US" sz="1200" b="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机互联的集群</a:t>
            </a:r>
          </a:p>
        </p:txBody>
      </p:sp>
      <p:pic>
        <p:nvPicPr>
          <p:cNvPr id="37" name="图片 36" descr="Handling Large Datasets at Google：Current Systems and Future Direction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996952"/>
            <a:ext cx="2448272" cy="33385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788024" y="6381328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Google</a:t>
            </a:r>
            <a:r>
              <a:rPr lang="zh-CN" altLang="en-US" sz="1200" b="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的集群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43608" y="1196752"/>
            <a:ext cx="2880320" cy="1902985"/>
            <a:chOff x="1043608" y="1196752"/>
            <a:chExt cx="2880320" cy="1902985"/>
          </a:xfrm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187624" y="1196752"/>
              <a:ext cx="2376264" cy="1728192"/>
              <a:chOff x="2639" y="1025"/>
              <a:chExt cx="1489" cy="768"/>
            </a:xfrm>
          </p:grpSpPr>
          <p:sp>
            <p:nvSpPr>
              <p:cNvPr id="29" name="AutoShape 23"/>
              <p:cNvSpPr>
                <a:spLocks noChangeArrowheads="1"/>
              </p:cNvSpPr>
              <p:nvPr/>
            </p:nvSpPr>
            <p:spPr bwMode="auto">
              <a:xfrm rot="629560">
                <a:off x="2639" y="1025"/>
                <a:ext cx="1489" cy="768"/>
              </a:xfrm>
              <a:prstGeom prst="irregularSeal2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>
                <a:outerShdw dist="181836" dir="725685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30" name="Rectangle 24"/>
              <p:cNvSpPr>
                <a:spLocks noChangeArrowheads="1"/>
              </p:cNvSpPr>
              <p:nvPr/>
            </p:nvSpPr>
            <p:spPr bwMode="auto">
              <a:xfrm>
                <a:off x="2852" y="1258"/>
                <a:ext cx="990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 smtClean="0">
                    <a:solidFill>
                      <a:srgbClr val="FF0000"/>
                    </a:solidFill>
                    <a:effectLst/>
                    <a:ea typeface="华文新魏" pitchFamily="2" charset="-122"/>
                  </a:rPr>
                  <a:t>集群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effectLst/>
                    <a:ea typeface="华文新魏" pitchFamily="2" charset="-122"/>
                  </a:rPr>
                  <a:t/>
                </a:r>
                <a:br>
                  <a:rPr lang="en-US" altLang="zh-CN" sz="2800" dirty="0" smtClean="0">
                    <a:solidFill>
                      <a:srgbClr val="FF0000"/>
                    </a:solidFill>
                    <a:effectLst/>
                    <a:ea typeface="华文新魏" pitchFamily="2" charset="-122"/>
                  </a:rPr>
                </a:br>
                <a:r>
                  <a:rPr lang="zh-CN" altLang="en-US" sz="2000" dirty="0" smtClean="0">
                    <a:solidFill>
                      <a:srgbClr val="FF0000"/>
                    </a:solidFill>
                    <a:effectLst/>
                    <a:ea typeface="华文新魏" pitchFamily="2" charset="-122"/>
                  </a:rPr>
                  <a:t>（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effectLst/>
                    <a:ea typeface="华文新魏" pitchFamily="2" charset="-122"/>
                  </a:rPr>
                  <a:t>cluster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effectLst/>
                    <a:ea typeface="华文新魏" pitchFamily="2" charset="-122"/>
                  </a:rPr>
                  <a:t>）</a:t>
                </a:r>
                <a:endParaRPr lang="zh-CN" altLang="en-US" sz="2000" dirty="0">
                  <a:solidFill>
                    <a:srgbClr val="FF0000"/>
                  </a:solidFill>
                  <a:effectLst/>
                  <a:ea typeface="华文新魏" pitchFamily="2" charset="-122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043608" y="2761183"/>
              <a:ext cx="28803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0" dirty="0" smtClean="0">
                  <a:solidFill>
                    <a:srgbClr val="000099"/>
                  </a:solidFill>
                  <a:effectLst/>
                </a:rPr>
                <a:t>多个计算机通过高速网络互连</a:t>
              </a: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9DE4FC6-1184-476D-90C5-645E5402A9B4}" type="datetime1">
              <a:rPr lang="en-US" altLang="zh-CN"/>
              <a:pPr/>
              <a:t>7/13/2016</a:t>
            </a:fld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CS194 Lecure </a:t>
            </a: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5AC2CE6-24A9-43B5-A685-F2F02FAA5711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2366963" y="2682875"/>
            <a:ext cx="156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altLang="zh-CN" sz="1800">
                <a:solidFill>
                  <a:schemeClr val="tx1"/>
                </a:solidFill>
                <a:ea typeface="宋体" charset="-122"/>
              </a:rPr>
              <a:t>Moore’s Law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0" y="1676400"/>
            <a:ext cx="8839200" cy="5185177"/>
            <a:chOff x="0" y="1676400"/>
            <a:chExt cx="8839200" cy="5185177"/>
          </a:xfrm>
        </p:grpSpPr>
        <p:sp>
          <p:nvSpPr>
            <p:cNvPr id="440327" name="Rectangle 7"/>
            <p:cNvSpPr>
              <a:spLocks noChangeArrowheads="1"/>
            </p:cNvSpPr>
            <p:nvPr/>
          </p:nvSpPr>
          <p:spPr bwMode="auto">
            <a:xfrm>
              <a:off x="179512" y="5661248"/>
              <a:ext cx="38227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b="0" dirty="0">
                  <a:solidFill>
                    <a:srgbClr val="000099"/>
                  </a:solidFill>
                  <a:effectLst/>
                  <a:ea typeface="宋体" charset="-122"/>
                </a:rPr>
                <a:t>Microprocessors have become smaller, denser, and more powerful.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0" y="1676400"/>
              <a:ext cx="8839200" cy="5005497"/>
              <a:chOff x="0" y="1676400"/>
              <a:chExt cx="8839200" cy="5005497"/>
            </a:xfrm>
          </p:grpSpPr>
          <p:sp>
            <p:nvSpPr>
              <p:cNvPr id="440323" name="Rectangle 3"/>
              <p:cNvSpPr>
                <a:spLocks noChangeArrowheads="1"/>
              </p:cNvSpPr>
              <p:nvPr/>
            </p:nvSpPr>
            <p:spPr bwMode="auto">
              <a:xfrm>
                <a:off x="179512" y="4653136"/>
                <a:ext cx="4191000" cy="20287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pPr algn="l"/>
                <a:r>
                  <a:rPr lang="en-US" altLang="zh-CN" sz="1800" dirty="0">
                    <a:solidFill>
                      <a:srgbClr val="000099"/>
                    </a:solidFill>
                    <a:ea typeface="宋体" charset="-122"/>
                  </a:rPr>
                  <a:t>2X transistors/Chip Every 1.5 years</a:t>
                </a:r>
              </a:p>
              <a:p>
                <a:pPr algn="l"/>
                <a:r>
                  <a:rPr lang="en-US" altLang="zh-CN" sz="2400" dirty="0">
                    <a:solidFill>
                      <a:srgbClr val="000099"/>
                    </a:solidFill>
                    <a:ea typeface="宋体" charset="-122"/>
                  </a:rPr>
                  <a:t>Called “</a:t>
                </a:r>
                <a:r>
                  <a:rPr lang="en-US" altLang="zh-CN" sz="2400" u="sng" dirty="0">
                    <a:solidFill>
                      <a:srgbClr val="000099"/>
                    </a:solidFill>
                    <a:ea typeface="宋体" charset="-122"/>
                  </a:rPr>
                  <a:t>Moore’s Law</a:t>
                </a:r>
                <a:r>
                  <a:rPr lang="en-US" altLang="zh-CN" sz="2400" dirty="0" smtClean="0">
                    <a:solidFill>
                      <a:srgbClr val="000099"/>
                    </a:solidFill>
                    <a:ea typeface="宋体" charset="-122"/>
                  </a:rPr>
                  <a:t>”</a:t>
                </a:r>
                <a:endParaRPr lang="en-US" altLang="zh-CN" sz="1800" dirty="0">
                  <a:solidFill>
                    <a:srgbClr val="000099"/>
                  </a:solidFill>
                  <a:ea typeface="宋体" charset="-122"/>
                </a:endParaRPr>
              </a:p>
              <a:p>
                <a:pPr algn="l"/>
                <a:endParaRPr lang="en-US" altLang="zh-CN" sz="2400" dirty="0">
                  <a:solidFill>
                    <a:srgbClr val="000099"/>
                  </a:solidFill>
                  <a:ea typeface="宋体" charset="-122"/>
                </a:endParaRPr>
              </a:p>
              <a:p>
                <a:pPr algn="l"/>
                <a:r>
                  <a:rPr lang="en-US" altLang="zh-CN" sz="2400" dirty="0">
                    <a:solidFill>
                      <a:srgbClr val="000099"/>
                    </a:solidFill>
                    <a:ea typeface="宋体" charset="-122"/>
                  </a:rPr>
                  <a:t> </a:t>
                </a:r>
              </a:p>
            </p:txBody>
          </p:sp>
          <p:pic>
            <p:nvPicPr>
              <p:cNvPr id="440325" name="Picture 5" descr="moores-law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142728"/>
                <a:ext cx="4267200" cy="2438400"/>
              </a:xfrm>
              <a:prstGeom prst="rect">
                <a:avLst/>
              </a:prstGeom>
              <a:noFill/>
            </p:spPr>
          </p:pic>
          <p:pic>
            <p:nvPicPr>
              <p:cNvPr id="440326" name="Picture 6" descr="moor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81600" y="1676400"/>
                <a:ext cx="3048000" cy="2436813"/>
              </a:xfrm>
              <a:prstGeom prst="rect">
                <a:avLst/>
              </a:prstGeom>
              <a:noFill/>
            </p:spPr>
          </p:pic>
          <p:sp>
            <p:nvSpPr>
              <p:cNvPr id="440328" name="Rectangle 8"/>
              <p:cNvSpPr>
                <a:spLocks noChangeArrowheads="1"/>
              </p:cNvSpPr>
              <p:nvPr/>
            </p:nvSpPr>
            <p:spPr bwMode="auto">
              <a:xfrm>
                <a:off x="4800600" y="4267200"/>
                <a:ext cx="4038600" cy="230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kumimoji="1" lang="en-US" altLang="zh-CN" dirty="0">
                    <a:solidFill>
                      <a:srgbClr val="002060"/>
                    </a:solidFill>
                    <a:effectLst/>
                    <a:ea typeface="宋体" charset="-122"/>
                  </a:rPr>
                  <a:t>Gordon Moore (co-founder of Intel) predicted in 1965 that the transistor density of semiconductor chips would double roughly every 18 months. </a:t>
                </a:r>
              </a:p>
            </p:txBody>
          </p:sp>
        </p:grpSp>
      </p:grpSp>
      <p:grpSp>
        <p:nvGrpSpPr>
          <p:cNvPr id="13" name="Group 1067"/>
          <p:cNvGrpSpPr>
            <a:grpSpLocks/>
          </p:cNvGrpSpPr>
          <p:nvPr/>
        </p:nvGrpSpPr>
        <p:grpSpPr bwMode="auto">
          <a:xfrm>
            <a:off x="398463" y="381000"/>
            <a:ext cx="6261769" cy="762000"/>
            <a:chOff x="251" y="240"/>
            <a:chExt cx="2773" cy="480"/>
          </a:xfrm>
        </p:grpSpPr>
        <p:sp>
          <p:nvSpPr>
            <p:cNvPr id="14" name="Rectangle 1068"/>
            <p:cNvSpPr>
              <a:spLocks noChangeArrowheads="1"/>
            </p:cNvSpPr>
            <p:nvPr/>
          </p:nvSpPr>
          <p:spPr bwMode="auto">
            <a:xfrm>
              <a:off x="251" y="240"/>
              <a:ext cx="2725" cy="48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Rectangle 1069"/>
            <p:cNvSpPr>
              <a:spLocks noChangeArrowheads="1"/>
            </p:cNvSpPr>
            <p:nvPr/>
          </p:nvSpPr>
          <p:spPr bwMode="auto">
            <a:xfrm>
              <a:off x="262" y="309"/>
              <a:ext cx="2762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3400" dirty="0">
                  <a:solidFill>
                    <a:srgbClr val="FFFFFF"/>
                  </a:solidFill>
                  <a:effectLst/>
                  <a:ea typeface="楷体_GB2312" pitchFamily="49" charset="-122"/>
                </a:rPr>
                <a:t> 1</a:t>
              </a:r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.</a:t>
              </a:r>
              <a:r>
                <a:rPr kumimoji="1" lang="en-US" altLang="zh-CN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2</a:t>
              </a:r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  为什么要学并行程序设计</a:t>
              </a:r>
              <a:endParaRPr kumimoji="1" lang="zh-CN" altLang="en-US" sz="3400" dirty="0">
                <a:solidFill>
                  <a:srgbClr val="FFFFFF"/>
                </a:solidFill>
                <a:effectLst/>
                <a:ea typeface="楷体_GB2312" pitchFamily="49" charset="-122"/>
              </a:endParaRPr>
            </a:p>
          </p:txBody>
        </p:sp>
      </p:grpSp>
      <p:grpSp>
        <p:nvGrpSpPr>
          <p:cNvPr id="17" name="Group 43"/>
          <p:cNvGrpSpPr>
            <a:grpSpLocks/>
          </p:cNvGrpSpPr>
          <p:nvPr/>
        </p:nvGrpSpPr>
        <p:grpSpPr bwMode="auto">
          <a:xfrm>
            <a:off x="395536" y="1340768"/>
            <a:ext cx="3203848" cy="685800"/>
            <a:chOff x="288" y="336"/>
            <a:chExt cx="3793" cy="432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288" y="336"/>
              <a:ext cx="3648" cy="432"/>
            </a:xfrm>
            <a:prstGeom prst="rect">
              <a:avLst/>
            </a:prstGeom>
            <a:solidFill>
              <a:srgbClr val="E1F0FF"/>
            </a:solidFill>
            <a:ln w="9525">
              <a:noFill/>
              <a:miter lim="800000"/>
              <a:headEnd/>
              <a:tailEnd/>
            </a:ln>
            <a:effectLst>
              <a:outerShdw dist="117088" dir="2436078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417" y="399"/>
              <a:ext cx="36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zh-CN" altLang="en-US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摩尔定律回顾</a:t>
              </a:r>
              <a:endParaRPr lang="zh-CN" altLang="en-US" sz="30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E390F497-CE0F-4BE2-A363-6DFF7DCEC0CD}" type="datetime1">
              <a:rPr lang="en-US" altLang="zh-CN"/>
              <a:pPr/>
              <a:t>7/13/2016</a:t>
            </a:fld>
            <a:endParaRPr lang="en-US" altLang="zh-CN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4258C971-B758-4F59-BD7C-5BED3F147EE6}" type="slidenum">
              <a:rPr lang="en-US" altLang="zh-CN"/>
              <a:pPr/>
              <a:t>26</a:t>
            </a:fld>
            <a:endParaRPr lang="en-US" altLang="zh-CN"/>
          </a:p>
        </p:txBody>
      </p:sp>
      <p:graphicFrame>
        <p:nvGraphicFramePr>
          <p:cNvPr id="441347" name="Object 3"/>
          <p:cNvGraphicFramePr>
            <a:graphicFrameLocks noChangeAspect="1"/>
          </p:cNvGraphicFramePr>
          <p:nvPr/>
        </p:nvGraphicFramePr>
        <p:xfrm>
          <a:off x="323528" y="2496971"/>
          <a:ext cx="4320480" cy="3668333"/>
        </p:xfrm>
        <a:graphic>
          <a:graphicData uri="http://schemas.openxmlformats.org/presentationml/2006/ole">
            <p:oleObj spid="_x0000_s326780" name="Worksheet" r:id="rId4" imgW="4467325" imgH="3467100" progId="Excel.Sheet.8">
              <p:embed/>
            </p:oleObj>
          </a:graphicData>
        </a:graphic>
      </p:graphicFrame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323528" y="6165304"/>
            <a:ext cx="446645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76213" indent="-176213" algn="l"/>
            <a:r>
              <a:rPr lang="en-US" altLang="zh-CN" dirty="0">
                <a:solidFill>
                  <a:srgbClr val="002060"/>
                </a:solidFill>
                <a:effectLst/>
                <a:ea typeface="宋体" charset="-122"/>
              </a:rPr>
              <a:t>Growth in transistors per chip</a:t>
            </a:r>
          </a:p>
        </p:txBody>
      </p:sp>
      <p:sp>
        <p:nvSpPr>
          <p:cNvPr id="441349" name="Text Box 5"/>
          <p:cNvSpPr txBox="1">
            <a:spLocks noChangeArrowheads="1"/>
          </p:cNvSpPr>
          <p:nvPr/>
        </p:nvSpPr>
        <p:spPr bwMode="auto">
          <a:xfrm>
            <a:off x="4644008" y="6165304"/>
            <a:ext cx="41148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6213" indent="-176213"/>
            <a:r>
              <a:rPr lang="en-US" altLang="zh-CN" dirty="0">
                <a:solidFill>
                  <a:srgbClr val="002060"/>
                </a:solidFill>
                <a:effectLst/>
                <a:ea typeface="宋体" charset="-122"/>
              </a:rPr>
              <a:t>Increase in clock rate</a:t>
            </a:r>
          </a:p>
        </p:txBody>
      </p:sp>
      <p:graphicFrame>
        <p:nvGraphicFramePr>
          <p:cNvPr id="441350" name="Object 6"/>
          <p:cNvGraphicFramePr>
            <a:graphicFrameLocks noChangeAspect="1"/>
          </p:cNvGraphicFramePr>
          <p:nvPr/>
        </p:nvGraphicFramePr>
        <p:xfrm>
          <a:off x="4644008" y="2458496"/>
          <a:ext cx="4104456" cy="3778816"/>
        </p:xfrm>
        <a:graphic>
          <a:graphicData uri="http://schemas.openxmlformats.org/presentationml/2006/ole">
            <p:oleObj spid="_x0000_s326781" name="Worksheet" r:id="rId5" imgW="4543525" imgH="3714951" progId="Excel.Sheet.8">
              <p:embed/>
            </p:oleObj>
          </a:graphicData>
        </a:graphic>
      </p:graphicFrame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457200" y="533400"/>
            <a:ext cx="6021388" cy="685800"/>
            <a:chOff x="288" y="336"/>
            <a:chExt cx="3793" cy="432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288" y="336"/>
              <a:ext cx="3648" cy="432"/>
            </a:xfrm>
            <a:prstGeom prst="rect">
              <a:avLst/>
            </a:prstGeom>
            <a:solidFill>
              <a:srgbClr val="E1F0FF"/>
            </a:solidFill>
            <a:ln w="9525">
              <a:noFill/>
              <a:miter lim="800000"/>
              <a:headEnd/>
              <a:tailEnd/>
            </a:ln>
            <a:effectLst>
              <a:outerShdw dist="117088" dir="2436078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417" y="399"/>
              <a:ext cx="36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altLang="zh-CN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(</a:t>
              </a:r>
              <a:r>
                <a:rPr lang="zh-CN" altLang="en-US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历史</a:t>
              </a:r>
              <a:r>
                <a:rPr lang="en-US" altLang="zh-CN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)</a:t>
              </a:r>
              <a:r>
                <a:rPr lang="zh-CN" altLang="en-US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微处理器的性能提升路线</a:t>
              </a:r>
              <a:endParaRPr lang="zh-CN" altLang="en-US" sz="30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467544" y="1470422"/>
            <a:ext cx="2016125" cy="806450"/>
            <a:chOff x="608" y="2322"/>
            <a:chExt cx="1270" cy="508"/>
          </a:xfrm>
        </p:grpSpPr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608" y="2322"/>
              <a:ext cx="1270" cy="508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>
              <a:outerShdw dist="102391" dir="1784693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789" y="2448"/>
              <a:ext cx="9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dirty="0" smtClean="0">
                  <a:solidFill>
                    <a:srgbClr val="002060"/>
                  </a:solidFill>
                  <a:effectLst/>
                  <a:ea typeface="宋体" pitchFamily="2" charset="-122"/>
                </a:rPr>
                <a:t>CPU</a:t>
              </a:r>
              <a:r>
                <a:rPr lang="zh-CN" altLang="en-US" dirty="0" smtClean="0">
                  <a:solidFill>
                    <a:srgbClr val="002060"/>
                  </a:solidFill>
                  <a:effectLst/>
                  <a:ea typeface="宋体" pitchFamily="2" charset="-122"/>
                </a:rPr>
                <a:t>升级</a:t>
              </a:r>
              <a:endParaRPr lang="zh-CN" altLang="en-US" dirty="0">
                <a:solidFill>
                  <a:srgbClr val="002060"/>
                </a:solidFill>
                <a:effectLst/>
                <a:ea typeface="宋体" pitchFamily="2" charset="-122"/>
              </a:endParaRP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3773587" y="1374428"/>
            <a:ext cx="4038674" cy="974452"/>
            <a:chOff x="2736" y="2352"/>
            <a:chExt cx="2828" cy="624"/>
          </a:xfrm>
        </p:grpSpPr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2736" y="2352"/>
              <a:ext cx="2640" cy="624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>
              <a:outerShdw dist="102391" dir="1784693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2876" y="2522"/>
              <a:ext cx="26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altLang="zh-CN" dirty="0" smtClean="0">
                  <a:solidFill>
                    <a:srgbClr val="002060"/>
                  </a:solidFill>
                  <a:effectLst/>
                  <a:ea typeface="宋体" pitchFamily="2" charset="-122"/>
                </a:rPr>
                <a:t>(</a:t>
              </a:r>
              <a:r>
                <a:rPr lang="zh-CN" altLang="en-US" dirty="0" smtClean="0">
                  <a:solidFill>
                    <a:srgbClr val="002060"/>
                  </a:solidFill>
                  <a:effectLst/>
                  <a:ea typeface="宋体" pitchFamily="2" charset="-122"/>
                </a:rPr>
                <a:t>串行</a:t>
              </a:r>
              <a:r>
                <a:rPr lang="en-US" altLang="zh-CN" dirty="0" smtClean="0">
                  <a:solidFill>
                    <a:srgbClr val="002060"/>
                  </a:solidFill>
                  <a:effectLst/>
                  <a:ea typeface="宋体" pitchFamily="2" charset="-122"/>
                </a:rPr>
                <a:t>)</a:t>
              </a:r>
              <a:r>
                <a:rPr lang="zh-CN" altLang="en-US" dirty="0" smtClean="0">
                  <a:solidFill>
                    <a:srgbClr val="002060"/>
                  </a:solidFill>
                  <a:effectLst/>
                  <a:ea typeface="宋体" pitchFamily="2" charset="-122"/>
                </a:rPr>
                <a:t>程序运行速度加快</a:t>
              </a:r>
              <a:endParaRPr lang="zh-CN" altLang="en-US" dirty="0">
                <a:solidFill>
                  <a:srgbClr val="002060"/>
                </a:solidFill>
                <a:effectLst/>
                <a:ea typeface="宋体" pitchFamily="2" charset="-122"/>
              </a:endParaRPr>
            </a:p>
          </p:txBody>
        </p:sp>
      </p:grpSp>
      <p:sp>
        <p:nvSpPr>
          <p:cNvPr id="24" name="虚尾箭头 23"/>
          <p:cNvSpPr/>
          <p:nvPr/>
        </p:nvSpPr>
        <p:spPr bwMode="auto">
          <a:xfrm>
            <a:off x="2771701" y="1700808"/>
            <a:ext cx="864096" cy="432048"/>
          </a:xfrm>
          <a:prstGeom prst="striped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文琥珀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-36512" y="2708920"/>
            <a:ext cx="223009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dirty="0">
                <a:solidFill>
                  <a:srgbClr val="002060"/>
                </a:solidFill>
              </a:rPr>
              <a:t>Herb Sutter</a:t>
            </a:r>
          </a:p>
          <a:p>
            <a:pPr algn="ctr"/>
            <a:r>
              <a:rPr lang="en-US" altLang="zh-CN" sz="1800" dirty="0">
                <a:solidFill>
                  <a:srgbClr val="002060"/>
                </a:solidFill>
              </a:rPr>
              <a:t>C++</a:t>
            </a:r>
            <a:r>
              <a:rPr lang="zh-CN" altLang="en-US" sz="1800" dirty="0">
                <a:solidFill>
                  <a:srgbClr val="002060"/>
                </a:solidFill>
              </a:rPr>
              <a:t>标准委员会主席</a:t>
            </a:r>
          </a:p>
        </p:txBody>
      </p:sp>
      <p:pic>
        <p:nvPicPr>
          <p:cNvPr id="333826" name="Picture 2" descr="http://t3.gstatic.com/images?q=tbn:ANd9GcR7ODbBHJVxxoR-tIZfT9bnsaQkFWSQt6FAAG4oJZl3WMLytvpz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670" y="548680"/>
            <a:ext cx="1638300" cy="2257426"/>
          </a:xfrm>
          <a:prstGeom prst="rect">
            <a:avLst/>
          </a:prstGeom>
          <a:noFill/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915816" y="188640"/>
            <a:ext cx="4250210" cy="1728483"/>
            <a:chOff x="188" y="193"/>
            <a:chExt cx="769" cy="727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88" y="193"/>
              <a:ext cx="769" cy="727"/>
            </a:xfrm>
            <a:prstGeom prst="irregularSeal1">
              <a:avLst/>
            </a:prstGeom>
            <a:solidFill>
              <a:srgbClr val="CCFFFF"/>
            </a:solidFill>
            <a:ln w="60325">
              <a:solidFill>
                <a:srgbClr val="FFFF00"/>
              </a:solidFill>
              <a:miter lim="800000"/>
              <a:headEnd/>
              <a:tailEnd/>
            </a:ln>
            <a:effectLst>
              <a:outerShdw dist="91581" dir="202140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79" y="223"/>
              <a:ext cx="672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lIns="92075" tIns="46038" rIns="92075" bIns="46038" anchor="b"/>
            <a:lstStyle/>
            <a:p>
              <a:pPr algn="l" eaLnBrk="1" fontAlgn="base" hangingPunct="1">
                <a:spcBef>
                  <a:spcPct val="0"/>
                </a:spcBef>
              </a:pPr>
              <a:r>
                <a:rPr kumimoji="1" lang="en-US" altLang="zh-CN" sz="2800" dirty="0" smtClean="0">
                  <a:solidFill>
                    <a:srgbClr val="FF3300"/>
                  </a:solidFill>
                  <a:effectLst/>
                  <a:ea typeface="华文新魏" pitchFamily="2" charset="-122"/>
                </a:rPr>
                <a:t>Free lunch is Over!</a:t>
              </a:r>
              <a:endParaRPr kumimoji="1" lang="zh-CN" altLang="en-US" sz="2800" b="0" dirty="0">
                <a:solidFill>
                  <a:srgbClr val="FF3300"/>
                </a:solidFill>
                <a:effectLst/>
                <a:ea typeface="华文新魏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987824" y="1916832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effectLst/>
              </a:rPr>
              <a:t>The Free Lunch Is Over: A Fundamental Turn Toward Concurrency in Software</a:t>
            </a:r>
            <a:r>
              <a:rPr lang="zh-CN" altLang="en-US" dirty="0" smtClean="0">
                <a:solidFill>
                  <a:srgbClr val="002060"/>
                </a:solidFill>
                <a:effectLst/>
              </a:rPr>
              <a:t>，</a:t>
            </a:r>
            <a:r>
              <a:rPr lang="zh-CN" altLang="en-US" b="0" dirty="0" smtClean="0">
                <a:solidFill>
                  <a:srgbClr val="002060"/>
                </a:solidFill>
                <a:effectLst/>
              </a:rPr>
              <a:t>预言</a:t>
            </a:r>
            <a:r>
              <a:rPr lang="en-US" altLang="zh-CN" b="0" dirty="0" smtClean="0">
                <a:solidFill>
                  <a:srgbClr val="002060"/>
                </a:solidFill>
                <a:effectLst/>
              </a:rPr>
              <a:t>OO</a:t>
            </a:r>
            <a:r>
              <a:rPr lang="zh-CN" altLang="en-US" b="0" dirty="0" smtClean="0">
                <a:solidFill>
                  <a:srgbClr val="002060"/>
                </a:solidFill>
                <a:effectLst/>
              </a:rPr>
              <a:t>之后软件开发将要面临的又一次重大变革</a:t>
            </a:r>
            <a:r>
              <a:rPr lang="en-US" altLang="zh-CN" b="0" dirty="0" smtClean="0">
                <a:solidFill>
                  <a:srgbClr val="002060"/>
                </a:solidFill>
                <a:effectLst/>
              </a:rPr>
              <a:t>—</a:t>
            </a:r>
            <a:r>
              <a:rPr lang="zh-CN" altLang="en-US" sz="2800" b="0" dirty="0" smtClean="0">
                <a:solidFill>
                  <a:schemeClr val="accent6"/>
                </a:solidFill>
                <a:effectLst/>
              </a:rPr>
              <a:t>并行计算</a:t>
            </a:r>
            <a:endParaRPr lang="zh-CN" altLang="en-US" sz="2800" b="0" dirty="0">
              <a:solidFill>
                <a:schemeClr val="accent6"/>
              </a:solidFill>
              <a:effectLst/>
            </a:endParaRPr>
          </a:p>
        </p:txBody>
      </p:sp>
      <p:grpSp>
        <p:nvGrpSpPr>
          <p:cNvPr id="12" name="Group 429"/>
          <p:cNvGrpSpPr>
            <a:grpSpLocks/>
          </p:cNvGrpSpPr>
          <p:nvPr/>
        </p:nvGrpSpPr>
        <p:grpSpPr bwMode="auto">
          <a:xfrm>
            <a:off x="467544" y="5661248"/>
            <a:ext cx="7467600" cy="914400"/>
            <a:chOff x="528" y="1296"/>
            <a:chExt cx="4704" cy="576"/>
          </a:xfrm>
        </p:grpSpPr>
        <p:sp>
          <p:nvSpPr>
            <p:cNvPr id="13" name="AutoShape 116"/>
            <p:cNvSpPr>
              <a:spLocks noChangeArrowheads="1"/>
            </p:cNvSpPr>
            <p:nvPr/>
          </p:nvSpPr>
          <p:spPr bwMode="auto">
            <a:xfrm>
              <a:off x="528" y="1296"/>
              <a:ext cx="4704" cy="576"/>
            </a:xfrm>
            <a:prstGeom prst="cloudCallout">
              <a:avLst>
                <a:gd name="adj1" fmla="val -13287"/>
                <a:gd name="adj2" fmla="val 43750"/>
              </a:avLst>
            </a:prstGeom>
            <a:noFill/>
            <a:ln w="69850">
              <a:solidFill>
                <a:srgbClr val="33CC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ffectLst/>
                <a:ea typeface="宋体" pitchFamily="2" charset="-122"/>
              </a:endParaRPr>
            </a:p>
          </p:txBody>
        </p:sp>
        <p:sp>
          <p:nvSpPr>
            <p:cNvPr id="14" name="Rectangle 117"/>
            <p:cNvSpPr>
              <a:spLocks noChangeArrowheads="1"/>
            </p:cNvSpPr>
            <p:nvPr/>
          </p:nvSpPr>
          <p:spPr bwMode="auto">
            <a:xfrm>
              <a:off x="912" y="1409"/>
              <a:ext cx="4018" cy="25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eaLnBrk="1" fontAlgn="base" hangingPunct="1"/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大家写的串行程序不改成并行程序，性能永远无法提升</a:t>
              </a:r>
              <a:endParaRPr lang="zh-CN" altLang="en-US" sz="2000" dirty="0">
                <a:solidFill>
                  <a:srgbClr val="000099"/>
                </a:solidFill>
                <a:effectLst/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1547664" y="3933056"/>
            <a:ext cx="5040560" cy="1152128"/>
            <a:chOff x="368" y="1000"/>
            <a:chExt cx="1728" cy="544"/>
          </a:xfrm>
        </p:grpSpPr>
        <p:sp>
          <p:nvSpPr>
            <p:cNvPr id="17" name="Cloud"/>
            <p:cNvSpPr>
              <a:spLocks noChangeAspect="1" noEditPoints="1" noChangeArrowheads="1"/>
            </p:cNvSpPr>
            <p:nvPr/>
          </p:nvSpPr>
          <p:spPr bwMode="auto">
            <a:xfrm>
              <a:off x="368" y="1000"/>
              <a:ext cx="1728" cy="54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5E2FF"/>
            </a:solidFill>
            <a:ln w="9525">
              <a:noFill/>
              <a:miter lim="800000"/>
              <a:headEnd/>
              <a:tailEnd/>
            </a:ln>
            <a:effectLst>
              <a:outerShdw dist="99190" dir="2388334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640" y="1045"/>
              <a:ext cx="1367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CN" sz="2800" dirty="0" smtClean="0">
                  <a:solidFill>
                    <a:schemeClr val="accent5">
                      <a:lumMod val="50000"/>
                    </a:schemeClr>
                  </a:solidFill>
                  <a:effectLst/>
                  <a:ea typeface="幼圆" pitchFamily="49" charset="-122"/>
                </a:rPr>
                <a:t>CPU</a:t>
              </a:r>
              <a:r>
                <a:rPr lang="zh-CN" altLang="en-US" sz="2800" dirty="0" smtClean="0">
                  <a:solidFill>
                    <a:schemeClr val="accent5">
                      <a:lumMod val="50000"/>
                    </a:schemeClr>
                  </a:solidFill>
                  <a:effectLst/>
                  <a:ea typeface="幼圆" pitchFamily="49" charset="-122"/>
                </a:rPr>
                <a:t>已经进入多核时代不再提高时钟频率</a:t>
              </a:r>
              <a:endParaRPr lang="zh-CN" altLang="en-US" sz="2800" dirty="0">
                <a:solidFill>
                  <a:schemeClr val="accent5">
                    <a:lumMod val="50000"/>
                  </a:schemeClr>
                </a:solidFill>
                <a:effectLst/>
                <a:ea typeface="幼圆" pitchFamily="49" charset="-122"/>
              </a:endParaRPr>
            </a:p>
          </p:txBody>
        </p:sp>
      </p:grpSp>
      <p:sp>
        <p:nvSpPr>
          <p:cNvPr id="23" name="虚尾箭头 22"/>
          <p:cNvSpPr/>
          <p:nvPr/>
        </p:nvSpPr>
        <p:spPr bwMode="auto">
          <a:xfrm rot="5400000">
            <a:off x="3923928" y="5157192"/>
            <a:ext cx="432048" cy="504056"/>
          </a:xfrm>
          <a:prstGeom prst="striped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文琥珀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683568" y="620688"/>
            <a:ext cx="7344816" cy="685800"/>
            <a:chOff x="288" y="336"/>
            <a:chExt cx="3793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88" y="336"/>
              <a:ext cx="3648" cy="432"/>
            </a:xfrm>
            <a:prstGeom prst="rect">
              <a:avLst/>
            </a:prstGeom>
            <a:solidFill>
              <a:srgbClr val="E1F0FF"/>
            </a:solidFill>
            <a:ln w="9525">
              <a:noFill/>
              <a:miter lim="800000"/>
              <a:headEnd/>
              <a:tailEnd/>
            </a:ln>
            <a:effectLst>
              <a:outerShdw dist="117088" dir="2436078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17" y="399"/>
              <a:ext cx="366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zh-CN" altLang="en-US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单个</a:t>
              </a:r>
              <a:r>
                <a:rPr lang="en-US" altLang="zh-CN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CPU</a:t>
              </a:r>
              <a:r>
                <a:rPr lang="zh-CN" altLang="en-US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核的性能已接近极限</a:t>
              </a:r>
              <a:endParaRPr lang="zh-CN" altLang="en-US" sz="30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98500" y="4581128"/>
            <a:ext cx="8193980" cy="685800"/>
            <a:chOff x="698500" y="5119464"/>
            <a:chExt cx="8405150" cy="685800"/>
          </a:xfrm>
        </p:grpSpPr>
        <p:grpSp>
          <p:nvGrpSpPr>
            <p:cNvPr id="37" name="Group 1056"/>
            <p:cNvGrpSpPr>
              <a:grpSpLocks/>
            </p:cNvGrpSpPr>
            <p:nvPr/>
          </p:nvGrpSpPr>
          <p:grpSpPr bwMode="auto">
            <a:xfrm>
              <a:off x="698500" y="5119464"/>
              <a:ext cx="1981200" cy="685800"/>
              <a:chOff x="432" y="2448"/>
              <a:chExt cx="1248" cy="432"/>
            </a:xfrm>
          </p:grpSpPr>
          <p:sp>
            <p:nvSpPr>
              <p:cNvPr id="38" name="Oval 1057"/>
              <p:cNvSpPr>
                <a:spLocks noChangeArrowheads="1"/>
              </p:cNvSpPr>
              <p:nvPr/>
            </p:nvSpPr>
            <p:spPr bwMode="auto">
              <a:xfrm>
                <a:off x="432" y="2448"/>
                <a:ext cx="1248" cy="432"/>
              </a:xfrm>
              <a:prstGeom prst="ellipse">
                <a:avLst/>
              </a:prstGeom>
              <a:gradFill rotWithShape="0">
                <a:gsLst>
                  <a:gs pos="0">
                    <a:srgbClr val="66FF33">
                      <a:gamma/>
                      <a:shade val="46275"/>
                      <a:invGamma/>
                    </a:srgbClr>
                  </a:gs>
                  <a:gs pos="50000">
                    <a:srgbClr val="66FF33"/>
                  </a:gs>
                  <a:gs pos="100000">
                    <a:srgbClr val="66FF33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12700" cap="sq">
                <a:noFill/>
                <a:round/>
                <a:headEnd type="none" w="sm" len="sm"/>
                <a:tailEnd type="none" w="sm" len="sm"/>
              </a:ln>
              <a:effectLst>
                <a:outerShdw dist="81320" dir="2319588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" name="Text Box 1058"/>
              <p:cNvSpPr txBox="1">
                <a:spLocks noChangeArrowheads="1"/>
              </p:cNvSpPr>
              <p:nvPr/>
            </p:nvSpPr>
            <p:spPr bwMode="auto">
              <a:xfrm>
                <a:off x="480" y="2507"/>
                <a:ext cx="1155" cy="34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</a:pPr>
                <a:r>
                  <a:rPr lang="zh-CN" altLang="en-US" sz="3000" dirty="0">
                    <a:solidFill>
                      <a:schemeClr val="accent2"/>
                    </a:solidFill>
                    <a:effectLst/>
                    <a:ea typeface="黑体" pitchFamily="2" charset="-122"/>
                  </a:rPr>
                  <a:t> </a:t>
                </a:r>
                <a:r>
                  <a:rPr lang="en-US" altLang="zh-CN" sz="3000" dirty="0" smtClean="0">
                    <a:solidFill>
                      <a:schemeClr val="accent2"/>
                    </a:solidFill>
                    <a:effectLst/>
                    <a:ea typeface="楷体_GB2312" pitchFamily="49" charset="-122"/>
                  </a:rPr>
                  <a:t>cache</a:t>
                </a:r>
                <a:endParaRPr kumimoji="1" lang="zh-CN" altLang="en-US" sz="3000" b="0" dirty="0">
                  <a:solidFill>
                    <a:schemeClr val="accent2"/>
                  </a:solidFill>
                  <a:effectLst/>
                  <a:ea typeface="宋体" pitchFamily="2" charset="-122"/>
                </a:endParaRPr>
              </a:p>
            </p:txBody>
          </p:sp>
        </p:grpSp>
        <p:sp>
          <p:nvSpPr>
            <p:cNvPr id="41" name="Text Box 1059"/>
            <p:cNvSpPr txBox="1">
              <a:spLocks noChangeArrowheads="1"/>
            </p:cNvSpPr>
            <p:nvPr/>
          </p:nvSpPr>
          <p:spPr bwMode="auto">
            <a:xfrm>
              <a:off x="2680015" y="5154389"/>
              <a:ext cx="6423635" cy="4616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 降低内存的延迟，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cache</a:t>
              </a: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越大，性能越高</a:t>
              </a:r>
              <a:endParaRPr lang="zh-CN" altLang="en-US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611560" y="1556792"/>
            <a:ext cx="727280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 eaLnBrk="1" fontAlgn="base" hangingPunct="1"/>
            <a:r>
              <a:rPr lang="zh-CN" altLang="en-US" sz="280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过去</a:t>
            </a:r>
            <a:r>
              <a:rPr lang="en-US" altLang="zh-CN" sz="280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30</a:t>
            </a:r>
            <a:r>
              <a:rPr lang="zh-CN" altLang="en-US" sz="280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多年，</a:t>
            </a:r>
            <a:r>
              <a:rPr lang="en-US" altLang="zh-CN" sz="280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CPU</a:t>
            </a:r>
            <a:r>
              <a:rPr lang="zh-CN" altLang="en-US" sz="280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性能提升三个主要方法</a:t>
            </a:r>
            <a:r>
              <a:rPr lang="zh-CN" altLang="en-US" sz="330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：</a:t>
            </a:r>
            <a:endParaRPr lang="zh-CN" altLang="en-US" sz="3300" dirty="0">
              <a:solidFill>
                <a:srgbClr val="00206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991697" y="1508081"/>
            <a:ext cx="49840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zh-CN" altLang="en-US" sz="2800" dirty="0">
              <a:solidFill>
                <a:schemeClr val="accent5">
                  <a:lumMod val="50000"/>
                </a:schemeClr>
              </a:solidFill>
              <a:effectLst/>
              <a:ea typeface="幼圆" pitchFamily="49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85800" y="2459360"/>
            <a:ext cx="8350696" cy="609600"/>
            <a:chOff x="685800" y="2459360"/>
            <a:chExt cx="8350696" cy="609600"/>
          </a:xfrm>
        </p:grpSpPr>
        <p:grpSp>
          <p:nvGrpSpPr>
            <p:cNvPr id="31" name="Group 1036"/>
            <p:cNvGrpSpPr>
              <a:grpSpLocks/>
            </p:cNvGrpSpPr>
            <p:nvPr/>
          </p:nvGrpSpPr>
          <p:grpSpPr bwMode="auto">
            <a:xfrm>
              <a:off x="685800" y="2459360"/>
              <a:ext cx="2012950" cy="609600"/>
              <a:chOff x="576" y="1584"/>
              <a:chExt cx="1268" cy="384"/>
            </a:xfrm>
          </p:grpSpPr>
          <p:sp>
            <p:nvSpPr>
              <p:cNvPr id="32" name="Oval 1034"/>
              <p:cNvSpPr>
                <a:spLocks noChangeArrowheads="1"/>
              </p:cNvSpPr>
              <p:nvPr/>
            </p:nvSpPr>
            <p:spPr bwMode="auto">
              <a:xfrm>
                <a:off x="576" y="1584"/>
                <a:ext cx="1248" cy="384"/>
              </a:xfrm>
              <a:prstGeom prst="ellipse">
                <a:avLst/>
              </a:prstGeom>
              <a:gradFill rotWithShape="0">
                <a:gsLst>
                  <a:gs pos="0">
                    <a:srgbClr val="66FF33">
                      <a:gamma/>
                      <a:shade val="46275"/>
                      <a:invGamma/>
                    </a:srgbClr>
                  </a:gs>
                  <a:gs pos="50000">
                    <a:srgbClr val="66FF33"/>
                  </a:gs>
                  <a:gs pos="100000">
                    <a:srgbClr val="66FF33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12700" cap="sq">
                <a:noFill/>
                <a:round/>
                <a:headEnd type="none" w="sm" len="sm"/>
                <a:tailEnd type="none" w="sm" len="sm"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Text Box 1035"/>
              <p:cNvSpPr txBox="1">
                <a:spLocks noChangeArrowheads="1"/>
              </p:cNvSpPr>
              <p:nvPr/>
            </p:nvSpPr>
            <p:spPr bwMode="auto">
              <a:xfrm>
                <a:off x="665" y="1595"/>
                <a:ext cx="1179" cy="34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fontAlgn="base" hangingPunct="1"/>
                <a:r>
                  <a:rPr lang="zh-CN" altLang="en-US" sz="3000" dirty="0" smtClean="0">
                    <a:solidFill>
                      <a:schemeClr val="accent2"/>
                    </a:solidFill>
                    <a:effectLst/>
                    <a:ea typeface="楷体_GB2312" pitchFamily="49" charset="-122"/>
                  </a:rPr>
                  <a:t>时钟频率</a:t>
                </a:r>
                <a:endParaRPr lang="zh-CN" altLang="en-US" sz="3000" dirty="0">
                  <a:solidFill>
                    <a:schemeClr val="accent2"/>
                  </a:solidFill>
                  <a:effectLst/>
                  <a:ea typeface="楷体_GB2312" pitchFamily="49" charset="-122"/>
                </a:endParaRPr>
              </a:p>
            </p:txBody>
          </p:sp>
        </p:grpSp>
        <p:sp>
          <p:nvSpPr>
            <p:cNvPr id="51" name="Text Box 1059"/>
            <p:cNvSpPr txBox="1">
              <a:spLocks noChangeArrowheads="1"/>
            </p:cNvSpPr>
            <p:nvPr/>
          </p:nvSpPr>
          <p:spPr bwMode="auto">
            <a:xfrm>
              <a:off x="2771800" y="2473732"/>
              <a:ext cx="6264696" cy="4616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时钟频率越高，指令执行速度越快</a:t>
              </a:r>
              <a:endParaRPr lang="zh-CN" altLang="en-US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85800" y="3284984"/>
            <a:ext cx="7702624" cy="1200329"/>
            <a:chOff x="685800" y="3513584"/>
            <a:chExt cx="7702624" cy="1200329"/>
          </a:xfrm>
        </p:grpSpPr>
        <p:grpSp>
          <p:nvGrpSpPr>
            <p:cNvPr id="34" name="Group 1043"/>
            <p:cNvGrpSpPr>
              <a:grpSpLocks/>
            </p:cNvGrpSpPr>
            <p:nvPr/>
          </p:nvGrpSpPr>
          <p:grpSpPr bwMode="auto">
            <a:xfrm>
              <a:off x="685800" y="3657600"/>
              <a:ext cx="1981200" cy="685800"/>
              <a:chOff x="432" y="2448"/>
              <a:chExt cx="1248" cy="432"/>
            </a:xfrm>
          </p:grpSpPr>
          <p:sp>
            <p:nvSpPr>
              <p:cNvPr id="35" name="Oval 1041"/>
              <p:cNvSpPr>
                <a:spLocks noChangeArrowheads="1"/>
              </p:cNvSpPr>
              <p:nvPr/>
            </p:nvSpPr>
            <p:spPr bwMode="auto">
              <a:xfrm>
                <a:off x="432" y="2448"/>
                <a:ext cx="1248" cy="432"/>
              </a:xfrm>
              <a:prstGeom prst="ellipse">
                <a:avLst/>
              </a:prstGeom>
              <a:gradFill rotWithShape="0">
                <a:gsLst>
                  <a:gs pos="0">
                    <a:srgbClr val="66FF33">
                      <a:gamma/>
                      <a:shade val="46275"/>
                      <a:invGamma/>
                    </a:srgbClr>
                  </a:gs>
                  <a:gs pos="50000">
                    <a:srgbClr val="66FF33"/>
                  </a:gs>
                  <a:gs pos="100000">
                    <a:srgbClr val="66FF33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12700" cap="sq">
                <a:noFill/>
                <a:round/>
                <a:headEnd type="none" w="sm" len="sm"/>
                <a:tailEnd type="none" w="sm" len="sm"/>
              </a:ln>
              <a:effectLst>
                <a:outerShdw dist="81320" dir="2319588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" name="Text Box 1042"/>
              <p:cNvSpPr txBox="1">
                <a:spLocks noChangeArrowheads="1"/>
              </p:cNvSpPr>
              <p:nvPr/>
            </p:nvSpPr>
            <p:spPr bwMode="auto">
              <a:xfrm>
                <a:off x="480" y="2507"/>
                <a:ext cx="1155" cy="34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fontAlgn="base">
                  <a:spcBef>
                    <a:spcPct val="0"/>
                  </a:spcBef>
                </a:pPr>
                <a:r>
                  <a:rPr lang="zh-CN" altLang="en-US" sz="3000" dirty="0">
                    <a:solidFill>
                      <a:schemeClr val="accent2"/>
                    </a:solidFill>
                    <a:effectLst/>
                    <a:ea typeface="黑体" pitchFamily="2" charset="-122"/>
                  </a:rPr>
                  <a:t> </a:t>
                </a:r>
                <a:r>
                  <a:rPr lang="zh-CN" altLang="en-US" sz="3000" dirty="0" smtClean="0">
                    <a:solidFill>
                      <a:schemeClr val="accent2"/>
                    </a:solidFill>
                    <a:effectLst/>
                    <a:ea typeface="楷体_GB2312" pitchFamily="49" charset="-122"/>
                  </a:rPr>
                  <a:t>执行优化</a:t>
                </a:r>
                <a:endParaRPr kumimoji="1" lang="zh-CN" altLang="en-US" sz="3000" b="0" dirty="0">
                  <a:solidFill>
                    <a:schemeClr val="accent2"/>
                  </a:solidFill>
                  <a:effectLst/>
                  <a:ea typeface="宋体" pitchFamily="2" charset="-122"/>
                </a:endParaRPr>
              </a:p>
            </p:txBody>
          </p:sp>
        </p:grpSp>
        <p:sp>
          <p:nvSpPr>
            <p:cNvPr id="55" name="Text Box 1059"/>
            <p:cNvSpPr txBox="1">
              <a:spLocks noChangeArrowheads="1"/>
            </p:cNvSpPr>
            <p:nvPr/>
          </p:nvSpPr>
          <p:spPr bwMode="auto">
            <a:xfrm>
              <a:off x="2843808" y="3513584"/>
              <a:ext cx="5544616" cy="120032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一个时钟周期，执行更多的指令。通过指令流水线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(</a:t>
              </a:r>
              <a:r>
                <a:rPr lang="en-US" altLang="zh-CN" dirty="0" smtClean="0">
                  <a:hlinkClick r:id="rId3" tooltip="Instruction pipelining"/>
                </a:rPr>
                <a:t>instruction pipelining</a:t>
              </a:r>
              <a:r>
                <a:rPr lang="en-US" altLang="zh-CN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)</a:t>
              </a: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增强指令执行的并行性</a:t>
              </a:r>
              <a:endParaRPr lang="zh-CN" altLang="en-US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23" name="Group 429"/>
          <p:cNvGrpSpPr>
            <a:grpSpLocks/>
          </p:cNvGrpSpPr>
          <p:nvPr/>
        </p:nvGrpSpPr>
        <p:grpSpPr bwMode="auto">
          <a:xfrm>
            <a:off x="838200" y="5610944"/>
            <a:ext cx="8291514" cy="914400"/>
            <a:chOff x="528" y="1296"/>
            <a:chExt cx="5223" cy="576"/>
          </a:xfrm>
        </p:grpSpPr>
        <p:sp>
          <p:nvSpPr>
            <p:cNvPr id="24" name="AutoShape 116"/>
            <p:cNvSpPr>
              <a:spLocks noChangeArrowheads="1"/>
            </p:cNvSpPr>
            <p:nvPr/>
          </p:nvSpPr>
          <p:spPr bwMode="auto">
            <a:xfrm>
              <a:off x="528" y="1296"/>
              <a:ext cx="5074" cy="576"/>
            </a:xfrm>
            <a:prstGeom prst="cloudCallout">
              <a:avLst>
                <a:gd name="adj1" fmla="val -13287"/>
                <a:gd name="adj2" fmla="val 43750"/>
              </a:avLst>
            </a:prstGeom>
            <a:noFill/>
            <a:ln w="69850">
              <a:solidFill>
                <a:srgbClr val="33CC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ffectLst/>
                <a:ea typeface="宋体" pitchFamily="2" charset="-122"/>
              </a:endParaRPr>
            </a:p>
          </p:txBody>
        </p:sp>
        <p:sp>
          <p:nvSpPr>
            <p:cNvPr id="25" name="Rectangle 117"/>
            <p:cNvSpPr>
              <a:spLocks noChangeArrowheads="1"/>
            </p:cNvSpPr>
            <p:nvPr/>
          </p:nvSpPr>
          <p:spPr bwMode="auto">
            <a:xfrm>
              <a:off x="1202" y="1373"/>
              <a:ext cx="4549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eaLnBrk="1" fontAlgn="base" hangingPunct="1"/>
              <a:r>
                <a:rPr lang="zh-CN" altLang="en-US" sz="2800" dirty="0" smtClean="0">
                  <a:solidFill>
                    <a:srgbClr val="000099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     上述改进方法都是对程序员透明的！。</a:t>
              </a:r>
              <a:endParaRPr lang="zh-CN" altLang="en-US" sz="2800" dirty="0">
                <a:solidFill>
                  <a:srgbClr val="000099"/>
                </a:solidFill>
                <a:effectLst/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6" name="Rectangle 187"/>
            <p:cNvSpPr>
              <a:spLocks noChangeArrowheads="1"/>
            </p:cNvSpPr>
            <p:nvPr/>
          </p:nvSpPr>
          <p:spPr bwMode="auto">
            <a:xfrm>
              <a:off x="1004" y="1368"/>
              <a:ext cx="105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5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32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注意：</a:t>
              </a:r>
              <a:endParaRPr lang="zh-CN" altLang="en-US" sz="32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E16ECC21-9B52-4231-BBF5-7178801AF8E9}" type="datetime1">
              <a:rPr lang="en-US" altLang="zh-CN"/>
              <a:pPr/>
              <a:t>7/13/2016</a:t>
            </a:fld>
            <a:endParaRPr lang="en-US" altLang="zh-CN" dirty="0"/>
          </a:p>
        </p:txBody>
      </p:sp>
      <p:sp>
        <p:nvSpPr>
          <p:cNvPr id="123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CC9C3048-4A36-434C-BDA4-5B3E51A99887}" type="slidenum">
              <a:rPr lang="en-US" altLang="zh-CN"/>
              <a:pPr/>
              <a:t>29</a:t>
            </a:fld>
            <a:endParaRPr lang="en-US" altLang="zh-CN"/>
          </a:p>
        </p:txBody>
      </p:sp>
      <p:grpSp>
        <p:nvGrpSpPr>
          <p:cNvPr id="131" name="组合 130"/>
          <p:cNvGrpSpPr/>
          <p:nvPr/>
        </p:nvGrpSpPr>
        <p:grpSpPr>
          <a:xfrm>
            <a:off x="684619" y="1752600"/>
            <a:ext cx="8226869" cy="4542612"/>
            <a:chOff x="684619" y="1752600"/>
            <a:chExt cx="8226869" cy="4542612"/>
          </a:xfrm>
        </p:grpSpPr>
        <p:sp>
          <p:nvSpPr>
            <p:cNvPr id="405509" name="Line 5"/>
            <p:cNvSpPr>
              <a:spLocks noChangeShapeType="1"/>
            </p:cNvSpPr>
            <p:nvPr/>
          </p:nvSpPr>
          <p:spPr bwMode="auto">
            <a:xfrm flipV="1">
              <a:off x="5656263" y="2624138"/>
              <a:ext cx="1181100" cy="16160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10" name="Freeform 6"/>
            <p:cNvSpPr>
              <a:spLocks/>
            </p:cNvSpPr>
            <p:nvPr/>
          </p:nvSpPr>
          <p:spPr bwMode="auto">
            <a:xfrm>
              <a:off x="5826125" y="3733800"/>
              <a:ext cx="207963" cy="223838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127" y="63"/>
                </a:cxn>
                <a:cxn ang="0">
                  <a:pos x="63" y="126"/>
                </a:cxn>
                <a:cxn ang="0">
                  <a:pos x="0" y="63"/>
                </a:cxn>
                <a:cxn ang="0">
                  <a:pos x="63" y="0"/>
                </a:cxn>
              </a:cxnLst>
              <a:rect l="0" t="0" r="r" b="b"/>
              <a:pathLst>
                <a:path w="127" h="126">
                  <a:moveTo>
                    <a:pt x="63" y="0"/>
                  </a:moveTo>
                  <a:lnTo>
                    <a:pt x="127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11" name="Freeform 7"/>
            <p:cNvSpPr>
              <a:spLocks/>
            </p:cNvSpPr>
            <p:nvPr/>
          </p:nvSpPr>
          <p:spPr bwMode="auto">
            <a:xfrm>
              <a:off x="6092825" y="3414713"/>
              <a:ext cx="206375" cy="223837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126" y="63"/>
                </a:cxn>
                <a:cxn ang="0">
                  <a:pos x="63" y="126"/>
                </a:cxn>
                <a:cxn ang="0">
                  <a:pos x="0" y="63"/>
                </a:cxn>
                <a:cxn ang="0">
                  <a:pos x="63" y="0"/>
                </a:cxn>
              </a:cxnLst>
              <a:rect l="0" t="0" r="r" b="b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12" name="Freeform 8"/>
            <p:cNvSpPr>
              <a:spLocks/>
            </p:cNvSpPr>
            <p:nvPr/>
          </p:nvSpPr>
          <p:spPr bwMode="auto">
            <a:xfrm>
              <a:off x="6343650" y="3062288"/>
              <a:ext cx="206375" cy="223837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126" y="63"/>
                </a:cxn>
                <a:cxn ang="0">
                  <a:pos x="63" y="126"/>
                </a:cxn>
                <a:cxn ang="0">
                  <a:pos x="0" y="63"/>
                </a:cxn>
                <a:cxn ang="0">
                  <a:pos x="63" y="0"/>
                </a:cxn>
              </a:cxnLst>
              <a:rect l="0" t="0" r="r" b="b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13" name="Freeform 9"/>
            <p:cNvSpPr>
              <a:spLocks/>
            </p:cNvSpPr>
            <p:nvPr/>
          </p:nvSpPr>
          <p:spPr bwMode="auto">
            <a:xfrm>
              <a:off x="6610350" y="2663825"/>
              <a:ext cx="206375" cy="222250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126" y="63"/>
                </a:cxn>
                <a:cxn ang="0">
                  <a:pos x="63" y="126"/>
                </a:cxn>
                <a:cxn ang="0">
                  <a:pos x="0" y="63"/>
                </a:cxn>
                <a:cxn ang="0">
                  <a:pos x="63" y="0"/>
                </a:cxn>
              </a:cxnLst>
              <a:rect l="0" t="0" r="r" b="b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14" name="Rectangle 10"/>
            <p:cNvSpPr>
              <a:spLocks noChangeArrowheads="1"/>
            </p:cNvSpPr>
            <p:nvPr/>
          </p:nvSpPr>
          <p:spPr bwMode="auto">
            <a:xfrm>
              <a:off x="1716088" y="1895475"/>
              <a:ext cx="5262562" cy="356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15" name="Line 11"/>
            <p:cNvSpPr>
              <a:spLocks noChangeShapeType="1"/>
            </p:cNvSpPr>
            <p:nvPr/>
          </p:nvSpPr>
          <p:spPr bwMode="auto">
            <a:xfrm>
              <a:off x="1716088" y="4562475"/>
              <a:ext cx="5262562" cy="3175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16" name="Line 12"/>
            <p:cNvSpPr>
              <a:spLocks noChangeShapeType="1"/>
            </p:cNvSpPr>
            <p:nvPr/>
          </p:nvSpPr>
          <p:spPr bwMode="auto">
            <a:xfrm>
              <a:off x="1716088" y="3686175"/>
              <a:ext cx="5262562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17" name="Line 13"/>
            <p:cNvSpPr>
              <a:spLocks noChangeShapeType="1"/>
            </p:cNvSpPr>
            <p:nvPr/>
          </p:nvSpPr>
          <p:spPr bwMode="auto">
            <a:xfrm>
              <a:off x="1703388" y="2773363"/>
              <a:ext cx="5262562" cy="1587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18" name="Line 14"/>
            <p:cNvSpPr>
              <a:spLocks noChangeShapeType="1"/>
            </p:cNvSpPr>
            <p:nvPr/>
          </p:nvSpPr>
          <p:spPr bwMode="auto">
            <a:xfrm>
              <a:off x="1716088" y="1895475"/>
              <a:ext cx="5262562" cy="3175"/>
            </a:xfrm>
            <a:prstGeom prst="line">
              <a:avLst/>
            </a:prstGeom>
            <a:noFill/>
            <a:ln w="0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19" name="Rectangle 15"/>
            <p:cNvSpPr>
              <a:spLocks noChangeArrowheads="1"/>
            </p:cNvSpPr>
            <p:nvPr/>
          </p:nvSpPr>
          <p:spPr bwMode="auto">
            <a:xfrm>
              <a:off x="1716088" y="1895475"/>
              <a:ext cx="5262562" cy="356235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20" name="Line 16"/>
            <p:cNvSpPr>
              <a:spLocks noChangeShapeType="1"/>
            </p:cNvSpPr>
            <p:nvPr/>
          </p:nvSpPr>
          <p:spPr bwMode="auto">
            <a:xfrm>
              <a:off x="1716088" y="1895475"/>
              <a:ext cx="1587" cy="356235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21" name="Line 17"/>
            <p:cNvSpPr>
              <a:spLocks noChangeShapeType="1"/>
            </p:cNvSpPr>
            <p:nvPr/>
          </p:nvSpPr>
          <p:spPr bwMode="auto">
            <a:xfrm>
              <a:off x="1716088" y="5457825"/>
              <a:ext cx="73025" cy="15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22" name="Line 18"/>
            <p:cNvSpPr>
              <a:spLocks noChangeShapeType="1"/>
            </p:cNvSpPr>
            <p:nvPr/>
          </p:nvSpPr>
          <p:spPr bwMode="auto">
            <a:xfrm>
              <a:off x="1716088" y="4562475"/>
              <a:ext cx="73025" cy="31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23" name="Line 19"/>
            <p:cNvSpPr>
              <a:spLocks noChangeShapeType="1"/>
            </p:cNvSpPr>
            <p:nvPr/>
          </p:nvSpPr>
          <p:spPr bwMode="auto">
            <a:xfrm>
              <a:off x="1716088" y="3686175"/>
              <a:ext cx="73025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24" name="Line 20"/>
            <p:cNvSpPr>
              <a:spLocks noChangeShapeType="1"/>
            </p:cNvSpPr>
            <p:nvPr/>
          </p:nvSpPr>
          <p:spPr bwMode="auto">
            <a:xfrm>
              <a:off x="1716088" y="2790825"/>
              <a:ext cx="73025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25" name="Line 21"/>
            <p:cNvSpPr>
              <a:spLocks noChangeShapeType="1"/>
            </p:cNvSpPr>
            <p:nvPr/>
          </p:nvSpPr>
          <p:spPr bwMode="auto">
            <a:xfrm>
              <a:off x="1716088" y="1895475"/>
              <a:ext cx="73025" cy="31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26" name="Line 22"/>
            <p:cNvSpPr>
              <a:spLocks noChangeShapeType="1"/>
            </p:cNvSpPr>
            <p:nvPr/>
          </p:nvSpPr>
          <p:spPr bwMode="auto">
            <a:xfrm>
              <a:off x="1716088" y="5457825"/>
              <a:ext cx="5262562" cy="15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27" name="Line 23"/>
            <p:cNvSpPr>
              <a:spLocks noChangeShapeType="1"/>
            </p:cNvSpPr>
            <p:nvPr/>
          </p:nvSpPr>
          <p:spPr bwMode="auto">
            <a:xfrm flipV="1">
              <a:off x="1716088" y="5394325"/>
              <a:ext cx="1587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28" name="Line 24"/>
            <p:cNvSpPr>
              <a:spLocks noChangeShapeType="1"/>
            </p:cNvSpPr>
            <p:nvPr/>
          </p:nvSpPr>
          <p:spPr bwMode="auto">
            <a:xfrm flipV="1">
              <a:off x="1981200" y="5394325"/>
              <a:ext cx="1588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29" name="Line 25"/>
            <p:cNvSpPr>
              <a:spLocks noChangeShapeType="1"/>
            </p:cNvSpPr>
            <p:nvPr/>
          </p:nvSpPr>
          <p:spPr bwMode="auto">
            <a:xfrm flipV="1">
              <a:off x="2247900" y="5394325"/>
              <a:ext cx="1588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30" name="Line 26"/>
            <p:cNvSpPr>
              <a:spLocks noChangeShapeType="1"/>
            </p:cNvSpPr>
            <p:nvPr/>
          </p:nvSpPr>
          <p:spPr bwMode="auto">
            <a:xfrm flipV="1">
              <a:off x="2500313" y="5394325"/>
              <a:ext cx="1587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31" name="Line 27"/>
            <p:cNvSpPr>
              <a:spLocks noChangeShapeType="1"/>
            </p:cNvSpPr>
            <p:nvPr/>
          </p:nvSpPr>
          <p:spPr bwMode="auto">
            <a:xfrm flipV="1">
              <a:off x="2765425" y="5394325"/>
              <a:ext cx="1588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32" name="Line 28"/>
            <p:cNvSpPr>
              <a:spLocks noChangeShapeType="1"/>
            </p:cNvSpPr>
            <p:nvPr/>
          </p:nvSpPr>
          <p:spPr bwMode="auto">
            <a:xfrm flipV="1">
              <a:off x="3032125" y="5394325"/>
              <a:ext cx="1588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33" name="Line 29"/>
            <p:cNvSpPr>
              <a:spLocks noChangeShapeType="1"/>
            </p:cNvSpPr>
            <p:nvPr/>
          </p:nvSpPr>
          <p:spPr bwMode="auto">
            <a:xfrm flipV="1">
              <a:off x="3297238" y="5394325"/>
              <a:ext cx="1587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34" name="Line 30"/>
            <p:cNvSpPr>
              <a:spLocks noChangeShapeType="1"/>
            </p:cNvSpPr>
            <p:nvPr/>
          </p:nvSpPr>
          <p:spPr bwMode="auto">
            <a:xfrm flipV="1">
              <a:off x="3565525" y="5394325"/>
              <a:ext cx="1588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35" name="Line 31"/>
            <p:cNvSpPr>
              <a:spLocks noChangeShapeType="1"/>
            </p:cNvSpPr>
            <p:nvPr/>
          </p:nvSpPr>
          <p:spPr bwMode="auto">
            <a:xfrm flipV="1">
              <a:off x="3816350" y="5394325"/>
              <a:ext cx="1588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36" name="Line 32"/>
            <p:cNvSpPr>
              <a:spLocks noChangeShapeType="1"/>
            </p:cNvSpPr>
            <p:nvPr/>
          </p:nvSpPr>
          <p:spPr bwMode="auto">
            <a:xfrm flipV="1">
              <a:off x="4081463" y="5394325"/>
              <a:ext cx="1587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37" name="Line 33"/>
            <p:cNvSpPr>
              <a:spLocks noChangeShapeType="1"/>
            </p:cNvSpPr>
            <p:nvPr/>
          </p:nvSpPr>
          <p:spPr bwMode="auto">
            <a:xfrm flipV="1">
              <a:off x="4348163" y="5394325"/>
              <a:ext cx="1587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38" name="Line 34"/>
            <p:cNvSpPr>
              <a:spLocks noChangeShapeType="1"/>
            </p:cNvSpPr>
            <p:nvPr/>
          </p:nvSpPr>
          <p:spPr bwMode="auto">
            <a:xfrm flipV="1">
              <a:off x="4613275" y="5394325"/>
              <a:ext cx="1588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39" name="Line 35"/>
            <p:cNvSpPr>
              <a:spLocks noChangeShapeType="1"/>
            </p:cNvSpPr>
            <p:nvPr/>
          </p:nvSpPr>
          <p:spPr bwMode="auto">
            <a:xfrm flipV="1">
              <a:off x="4879975" y="5394325"/>
              <a:ext cx="1588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40" name="Line 36"/>
            <p:cNvSpPr>
              <a:spLocks noChangeShapeType="1"/>
            </p:cNvSpPr>
            <p:nvPr/>
          </p:nvSpPr>
          <p:spPr bwMode="auto">
            <a:xfrm flipV="1">
              <a:off x="5130800" y="5394325"/>
              <a:ext cx="3175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41" name="Line 37"/>
            <p:cNvSpPr>
              <a:spLocks noChangeShapeType="1"/>
            </p:cNvSpPr>
            <p:nvPr/>
          </p:nvSpPr>
          <p:spPr bwMode="auto">
            <a:xfrm flipV="1">
              <a:off x="5397500" y="5394325"/>
              <a:ext cx="1588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42" name="Line 38"/>
            <p:cNvSpPr>
              <a:spLocks noChangeShapeType="1"/>
            </p:cNvSpPr>
            <p:nvPr/>
          </p:nvSpPr>
          <p:spPr bwMode="auto">
            <a:xfrm flipV="1">
              <a:off x="5662613" y="5394325"/>
              <a:ext cx="1587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43" name="Line 39"/>
            <p:cNvSpPr>
              <a:spLocks noChangeShapeType="1"/>
            </p:cNvSpPr>
            <p:nvPr/>
          </p:nvSpPr>
          <p:spPr bwMode="auto">
            <a:xfrm flipV="1">
              <a:off x="5929313" y="5394325"/>
              <a:ext cx="1587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44" name="Line 40"/>
            <p:cNvSpPr>
              <a:spLocks noChangeShapeType="1"/>
            </p:cNvSpPr>
            <p:nvPr/>
          </p:nvSpPr>
          <p:spPr bwMode="auto">
            <a:xfrm flipV="1">
              <a:off x="6196013" y="5394325"/>
              <a:ext cx="1587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45" name="Line 41"/>
            <p:cNvSpPr>
              <a:spLocks noChangeShapeType="1"/>
            </p:cNvSpPr>
            <p:nvPr/>
          </p:nvSpPr>
          <p:spPr bwMode="auto">
            <a:xfrm flipV="1">
              <a:off x="6446838" y="5394325"/>
              <a:ext cx="1587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46" name="Line 42"/>
            <p:cNvSpPr>
              <a:spLocks noChangeShapeType="1"/>
            </p:cNvSpPr>
            <p:nvPr/>
          </p:nvSpPr>
          <p:spPr bwMode="auto">
            <a:xfrm flipV="1">
              <a:off x="6713538" y="5394325"/>
              <a:ext cx="1587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47" name="Line 43"/>
            <p:cNvSpPr>
              <a:spLocks noChangeShapeType="1"/>
            </p:cNvSpPr>
            <p:nvPr/>
          </p:nvSpPr>
          <p:spPr bwMode="auto">
            <a:xfrm flipV="1">
              <a:off x="6978650" y="5394325"/>
              <a:ext cx="1588" cy="6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48" name="Line 44"/>
            <p:cNvSpPr>
              <a:spLocks noChangeShapeType="1"/>
            </p:cNvSpPr>
            <p:nvPr/>
          </p:nvSpPr>
          <p:spPr bwMode="auto">
            <a:xfrm flipV="1">
              <a:off x="1716088" y="5378450"/>
              <a:ext cx="1587" cy="15875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49" name="Line 45"/>
            <p:cNvSpPr>
              <a:spLocks noChangeShapeType="1"/>
            </p:cNvSpPr>
            <p:nvPr/>
          </p:nvSpPr>
          <p:spPr bwMode="auto">
            <a:xfrm flipV="1">
              <a:off x="3032125" y="5378450"/>
              <a:ext cx="1588" cy="15875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50" name="Line 46"/>
            <p:cNvSpPr>
              <a:spLocks noChangeShapeType="1"/>
            </p:cNvSpPr>
            <p:nvPr/>
          </p:nvSpPr>
          <p:spPr bwMode="auto">
            <a:xfrm flipV="1">
              <a:off x="4348163" y="5378450"/>
              <a:ext cx="1587" cy="15875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51" name="Line 47"/>
            <p:cNvSpPr>
              <a:spLocks noChangeShapeType="1"/>
            </p:cNvSpPr>
            <p:nvPr/>
          </p:nvSpPr>
          <p:spPr bwMode="auto">
            <a:xfrm flipV="1">
              <a:off x="5662613" y="5378450"/>
              <a:ext cx="1587" cy="15875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52" name="Line 48"/>
            <p:cNvSpPr>
              <a:spLocks noChangeShapeType="1"/>
            </p:cNvSpPr>
            <p:nvPr/>
          </p:nvSpPr>
          <p:spPr bwMode="auto">
            <a:xfrm flipV="1">
              <a:off x="6978650" y="5378450"/>
              <a:ext cx="1588" cy="15875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53" name="Freeform 49"/>
            <p:cNvSpPr>
              <a:spLocks/>
            </p:cNvSpPr>
            <p:nvPr/>
          </p:nvSpPr>
          <p:spPr bwMode="auto">
            <a:xfrm>
              <a:off x="1804988" y="5075238"/>
              <a:ext cx="147637" cy="16033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54" name="Freeform 50"/>
            <p:cNvSpPr>
              <a:spLocks/>
            </p:cNvSpPr>
            <p:nvPr/>
          </p:nvSpPr>
          <p:spPr bwMode="auto">
            <a:xfrm>
              <a:off x="1936750" y="5059363"/>
              <a:ext cx="147638" cy="16033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55" name="Freeform 51"/>
            <p:cNvSpPr>
              <a:spLocks/>
            </p:cNvSpPr>
            <p:nvPr/>
          </p:nvSpPr>
          <p:spPr bwMode="auto">
            <a:xfrm>
              <a:off x="2203450" y="5059363"/>
              <a:ext cx="149225" cy="16033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1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56" name="Freeform 52"/>
            <p:cNvSpPr>
              <a:spLocks/>
            </p:cNvSpPr>
            <p:nvPr/>
          </p:nvSpPr>
          <p:spPr bwMode="auto">
            <a:xfrm>
              <a:off x="2455863" y="5059363"/>
              <a:ext cx="147637" cy="16033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57" name="Freeform 53"/>
            <p:cNvSpPr>
              <a:spLocks/>
            </p:cNvSpPr>
            <p:nvPr/>
          </p:nvSpPr>
          <p:spPr bwMode="auto">
            <a:xfrm>
              <a:off x="2720975" y="4660900"/>
              <a:ext cx="147638" cy="15875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58" name="Freeform 54"/>
            <p:cNvSpPr>
              <a:spLocks/>
            </p:cNvSpPr>
            <p:nvPr/>
          </p:nvSpPr>
          <p:spPr bwMode="auto">
            <a:xfrm>
              <a:off x="3252788" y="4819650"/>
              <a:ext cx="147637" cy="16033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59" name="Freeform 55"/>
            <p:cNvSpPr>
              <a:spLocks/>
            </p:cNvSpPr>
            <p:nvPr/>
          </p:nvSpPr>
          <p:spPr bwMode="auto">
            <a:xfrm>
              <a:off x="3652838" y="5186363"/>
              <a:ext cx="147637" cy="16033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60" name="Freeform 56"/>
            <p:cNvSpPr>
              <a:spLocks/>
            </p:cNvSpPr>
            <p:nvPr/>
          </p:nvSpPr>
          <p:spPr bwMode="auto">
            <a:xfrm>
              <a:off x="4170363" y="5059363"/>
              <a:ext cx="147637" cy="16033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61" name="Freeform 57"/>
            <p:cNvSpPr>
              <a:spLocks/>
            </p:cNvSpPr>
            <p:nvPr/>
          </p:nvSpPr>
          <p:spPr bwMode="auto">
            <a:xfrm>
              <a:off x="4568825" y="4772025"/>
              <a:ext cx="147638" cy="16033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62" name="Freeform 58"/>
            <p:cNvSpPr>
              <a:spLocks/>
            </p:cNvSpPr>
            <p:nvPr/>
          </p:nvSpPr>
          <p:spPr bwMode="auto">
            <a:xfrm>
              <a:off x="4968875" y="4597400"/>
              <a:ext cx="147638" cy="15875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63" name="Freeform 59"/>
            <p:cNvSpPr>
              <a:spLocks/>
            </p:cNvSpPr>
            <p:nvPr/>
          </p:nvSpPr>
          <p:spPr bwMode="auto">
            <a:xfrm>
              <a:off x="5618163" y="4195763"/>
              <a:ext cx="147637" cy="16033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64" name="Line 60"/>
            <p:cNvSpPr>
              <a:spLocks noChangeShapeType="1"/>
            </p:cNvSpPr>
            <p:nvPr/>
          </p:nvSpPr>
          <p:spPr bwMode="auto">
            <a:xfrm flipV="1">
              <a:off x="1849438" y="5106988"/>
              <a:ext cx="131762" cy="158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65" name="Line 61"/>
            <p:cNvSpPr>
              <a:spLocks noChangeShapeType="1"/>
            </p:cNvSpPr>
            <p:nvPr/>
          </p:nvSpPr>
          <p:spPr bwMode="auto">
            <a:xfrm>
              <a:off x="1981200" y="5106988"/>
              <a:ext cx="266700" cy="1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66" name="Line 62"/>
            <p:cNvSpPr>
              <a:spLocks noChangeShapeType="1"/>
            </p:cNvSpPr>
            <p:nvPr/>
          </p:nvSpPr>
          <p:spPr bwMode="auto">
            <a:xfrm>
              <a:off x="2247900" y="5106988"/>
              <a:ext cx="252413" cy="1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67" name="Line 63"/>
            <p:cNvSpPr>
              <a:spLocks noChangeShapeType="1"/>
            </p:cNvSpPr>
            <p:nvPr/>
          </p:nvSpPr>
          <p:spPr bwMode="auto">
            <a:xfrm flipV="1">
              <a:off x="2500313" y="4708525"/>
              <a:ext cx="265112" cy="39846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68" name="Line 64"/>
            <p:cNvSpPr>
              <a:spLocks noChangeShapeType="1"/>
            </p:cNvSpPr>
            <p:nvPr/>
          </p:nvSpPr>
          <p:spPr bwMode="auto">
            <a:xfrm>
              <a:off x="2765425" y="4708525"/>
              <a:ext cx="531813" cy="15875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69" name="Line 65"/>
            <p:cNvSpPr>
              <a:spLocks noChangeShapeType="1"/>
            </p:cNvSpPr>
            <p:nvPr/>
          </p:nvSpPr>
          <p:spPr bwMode="auto">
            <a:xfrm>
              <a:off x="3297238" y="4867275"/>
              <a:ext cx="400050" cy="3683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70" name="Line 66"/>
            <p:cNvSpPr>
              <a:spLocks noChangeShapeType="1"/>
            </p:cNvSpPr>
            <p:nvPr/>
          </p:nvSpPr>
          <p:spPr bwMode="auto">
            <a:xfrm flipV="1">
              <a:off x="3697288" y="5106988"/>
              <a:ext cx="517525" cy="128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71" name="Line 67"/>
            <p:cNvSpPr>
              <a:spLocks noChangeShapeType="1"/>
            </p:cNvSpPr>
            <p:nvPr/>
          </p:nvSpPr>
          <p:spPr bwMode="auto">
            <a:xfrm flipV="1">
              <a:off x="4214813" y="4819650"/>
              <a:ext cx="398462" cy="28733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72" name="Line 68"/>
            <p:cNvSpPr>
              <a:spLocks noChangeShapeType="1"/>
            </p:cNvSpPr>
            <p:nvPr/>
          </p:nvSpPr>
          <p:spPr bwMode="auto">
            <a:xfrm flipV="1">
              <a:off x="4613275" y="4645025"/>
              <a:ext cx="400050" cy="17462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73" name="Line 69"/>
            <p:cNvSpPr>
              <a:spLocks noChangeShapeType="1"/>
            </p:cNvSpPr>
            <p:nvPr/>
          </p:nvSpPr>
          <p:spPr bwMode="auto">
            <a:xfrm flipV="1">
              <a:off x="5013325" y="4244975"/>
              <a:ext cx="649288" cy="40005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74" name="Freeform 70"/>
            <p:cNvSpPr>
              <a:spLocks/>
            </p:cNvSpPr>
            <p:nvPr/>
          </p:nvSpPr>
          <p:spPr bwMode="auto">
            <a:xfrm>
              <a:off x="1774825" y="5043488"/>
              <a:ext cx="147638" cy="15875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75" name="Freeform 71"/>
            <p:cNvSpPr>
              <a:spLocks/>
            </p:cNvSpPr>
            <p:nvPr/>
          </p:nvSpPr>
          <p:spPr bwMode="auto">
            <a:xfrm>
              <a:off x="1908175" y="5027613"/>
              <a:ext cx="147638" cy="15875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76" name="Freeform 72"/>
            <p:cNvSpPr>
              <a:spLocks/>
            </p:cNvSpPr>
            <p:nvPr/>
          </p:nvSpPr>
          <p:spPr bwMode="auto">
            <a:xfrm>
              <a:off x="2173288" y="5027613"/>
              <a:ext cx="149225" cy="15875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1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77" name="Freeform 73"/>
            <p:cNvSpPr>
              <a:spLocks/>
            </p:cNvSpPr>
            <p:nvPr/>
          </p:nvSpPr>
          <p:spPr bwMode="auto">
            <a:xfrm>
              <a:off x="2425700" y="5027613"/>
              <a:ext cx="147638" cy="15875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78" name="Freeform 74"/>
            <p:cNvSpPr>
              <a:spLocks/>
            </p:cNvSpPr>
            <p:nvPr/>
          </p:nvSpPr>
          <p:spPr bwMode="auto">
            <a:xfrm>
              <a:off x="2692400" y="4629150"/>
              <a:ext cx="147638" cy="15875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79" name="Freeform 75"/>
            <p:cNvSpPr>
              <a:spLocks/>
            </p:cNvSpPr>
            <p:nvPr/>
          </p:nvSpPr>
          <p:spPr bwMode="auto">
            <a:xfrm>
              <a:off x="3224213" y="4787900"/>
              <a:ext cx="147637" cy="16033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80" name="Freeform 76"/>
            <p:cNvSpPr>
              <a:spLocks/>
            </p:cNvSpPr>
            <p:nvPr/>
          </p:nvSpPr>
          <p:spPr bwMode="auto">
            <a:xfrm>
              <a:off x="3624263" y="5154613"/>
              <a:ext cx="147637" cy="16033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81" name="Freeform 77"/>
            <p:cNvSpPr>
              <a:spLocks/>
            </p:cNvSpPr>
            <p:nvPr/>
          </p:nvSpPr>
          <p:spPr bwMode="auto">
            <a:xfrm>
              <a:off x="4140200" y="5027613"/>
              <a:ext cx="147638" cy="15875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82" name="Freeform 78"/>
            <p:cNvSpPr>
              <a:spLocks/>
            </p:cNvSpPr>
            <p:nvPr/>
          </p:nvSpPr>
          <p:spPr bwMode="auto">
            <a:xfrm>
              <a:off x="4538663" y="4740275"/>
              <a:ext cx="147637" cy="16033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83" name="Freeform 79"/>
            <p:cNvSpPr>
              <a:spLocks/>
            </p:cNvSpPr>
            <p:nvPr/>
          </p:nvSpPr>
          <p:spPr bwMode="auto">
            <a:xfrm>
              <a:off x="4930775" y="4559300"/>
              <a:ext cx="147638" cy="16192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6"/>
                </a:cxn>
                <a:cxn ang="0">
                  <a:pos x="45" y="91"/>
                </a:cxn>
                <a:cxn ang="0">
                  <a:pos x="0" y="46"/>
                </a:cxn>
                <a:cxn ang="0">
                  <a:pos x="45" y="0"/>
                </a:cxn>
              </a:cxnLst>
              <a:rect l="0" t="0" r="r" b="b"/>
              <a:pathLst>
                <a:path w="90" h="91">
                  <a:moveTo>
                    <a:pt x="45" y="0"/>
                  </a:moveTo>
                  <a:lnTo>
                    <a:pt x="90" y="46"/>
                  </a:lnTo>
                  <a:lnTo>
                    <a:pt x="45" y="91"/>
                  </a:lnTo>
                  <a:lnTo>
                    <a:pt x="0" y="4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84" name="Freeform 80"/>
            <p:cNvSpPr>
              <a:spLocks/>
            </p:cNvSpPr>
            <p:nvPr/>
          </p:nvSpPr>
          <p:spPr bwMode="auto">
            <a:xfrm>
              <a:off x="5589588" y="4164013"/>
              <a:ext cx="147637" cy="16033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585" name="Rectangle 81"/>
            <p:cNvSpPr>
              <a:spLocks noChangeArrowheads="1"/>
            </p:cNvSpPr>
            <p:nvPr/>
          </p:nvSpPr>
          <p:spPr bwMode="auto">
            <a:xfrm>
              <a:off x="1685925" y="4467225"/>
              <a:ext cx="508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ea typeface="宋体" charset="-122"/>
                  <a:cs typeface="Arial" charset="0"/>
                </a:rPr>
                <a:t>4004</a:t>
              </a:r>
              <a:endParaRPr lang="en-US" altLang="zh-CN" b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586" name="Rectangle 82"/>
            <p:cNvSpPr>
              <a:spLocks noChangeArrowheads="1"/>
            </p:cNvSpPr>
            <p:nvPr/>
          </p:nvSpPr>
          <p:spPr bwMode="auto">
            <a:xfrm>
              <a:off x="1849438" y="4756150"/>
              <a:ext cx="508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ea typeface="宋体" charset="-122"/>
                  <a:cs typeface="Arial" charset="0"/>
                </a:rPr>
                <a:t>8008</a:t>
              </a:r>
              <a:endParaRPr lang="en-US" altLang="zh-CN" b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587" name="Rectangle 83"/>
            <p:cNvSpPr>
              <a:spLocks noChangeArrowheads="1"/>
            </p:cNvSpPr>
            <p:nvPr/>
          </p:nvSpPr>
          <p:spPr bwMode="auto">
            <a:xfrm>
              <a:off x="1893888" y="5091113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ea typeface="宋体" charset="-122"/>
                  <a:cs typeface="Arial" charset="0"/>
                </a:rPr>
                <a:t>8080</a:t>
              </a:r>
              <a:endParaRPr lang="en-US" altLang="zh-CN" b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588" name="Rectangle 84"/>
            <p:cNvSpPr>
              <a:spLocks noChangeArrowheads="1"/>
            </p:cNvSpPr>
            <p:nvPr/>
          </p:nvSpPr>
          <p:spPr bwMode="auto">
            <a:xfrm>
              <a:off x="2486025" y="4787900"/>
              <a:ext cx="508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ea typeface="宋体" charset="-122"/>
                  <a:cs typeface="Arial" charset="0"/>
                </a:rPr>
                <a:t>8085</a:t>
              </a:r>
              <a:endParaRPr lang="en-US" altLang="zh-CN" b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589" name="Rectangle 85"/>
            <p:cNvSpPr>
              <a:spLocks noChangeArrowheads="1"/>
            </p:cNvSpPr>
            <p:nvPr/>
          </p:nvSpPr>
          <p:spPr bwMode="auto">
            <a:xfrm>
              <a:off x="2603500" y="4227513"/>
              <a:ext cx="5080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ea typeface="宋体" charset="-122"/>
                  <a:cs typeface="Arial" charset="0"/>
                </a:rPr>
                <a:t>8086</a:t>
              </a:r>
              <a:endParaRPr lang="en-US" altLang="zh-CN" b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590" name="Rectangle 86"/>
            <p:cNvSpPr>
              <a:spLocks noChangeArrowheads="1"/>
            </p:cNvSpPr>
            <p:nvPr/>
          </p:nvSpPr>
          <p:spPr bwMode="auto">
            <a:xfrm>
              <a:off x="3001963" y="4964113"/>
              <a:ext cx="381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ea typeface="宋体" charset="-122"/>
                  <a:cs typeface="Arial" charset="0"/>
                </a:rPr>
                <a:t>286</a:t>
              </a:r>
              <a:endParaRPr lang="en-US" altLang="zh-CN" b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591" name="Rectangle 87"/>
            <p:cNvSpPr>
              <a:spLocks noChangeArrowheads="1"/>
            </p:cNvSpPr>
            <p:nvPr/>
          </p:nvSpPr>
          <p:spPr bwMode="auto">
            <a:xfrm>
              <a:off x="3475038" y="4819650"/>
              <a:ext cx="37941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 dirty="0">
                  <a:solidFill>
                    <a:schemeClr val="bg1"/>
                  </a:solidFill>
                  <a:ea typeface="宋体" charset="-122"/>
                  <a:cs typeface="Arial" charset="0"/>
                </a:rPr>
                <a:t>386</a:t>
              </a:r>
              <a:endParaRPr lang="en-US" altLang="zh-CN" b="0" dirty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592" name="Rectangle 88"/>
            <p:cNvSpPr>
              <a:spLocks noChangeArrowheads="1"/>
            </p:cNvSpPr>
            <p:nvPr/>
          </p:nvSpPr>
          <p:spPr bwMode="auto">
            <a:xfrm>
              <a:off x="4348163" y="5011738"/>
              <a:ext cx="381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ea typeface="宋体" charset="-122"/>
                  <a:cs typeface="Arial" charset="0"/>
                </a:rPr>
                <a:t>486</a:t>
              </a:r>
              <a:endParaRPr lang="en-US" altLang="zh-CN" b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593" name="Rectangle 89"/>
            <p:cNvSpPr>
              <a:spLocks noChangeArrowheads="1"/>
            </p:cNvSpPr>
            <p:nvPr/>
          </p:nvSpPr>
          <p:spPr bwMode="auto">
            <a:xfrm>
              <a:off x="4821238" y="4756150"/>
              <a:ext cx="10699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 dirty="0">
                  <a:solidFill>
                    <a:schemeClr val="bg1"/>
                  </a:solidFill>
                  <a:ea typeface="宋体" charset="-122"/>
                  <a:cs typeface="Arial" charset="0"/>
                </a:rPr>
                <a:t>Pentium®</a:t>
              </a:r>
              <a:endParaRPr lang="en-US" altLang="zh-CN" b="0" dirty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594" name="Rectangle 90"/>
            <p:cNvSpPr>
              <a:spLocks noChangeArrowheads="1"/>
            </p:cNvSpPr>
            <p:nvPr/>
          </p:nvSpPr>
          <p:spPr bwMode="auto">
            <a:xfrm>
              <a:off x="5175250" y="4498975"/>
              <a:ext cx="279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 dirty="0">
                  <a:solidFill>
                    <a:schemeClr val="bg1"/>
                  </a:solidFill>
                  <a:ea typeface="宋体" charset="-122"/>
                  <a:cs typeface="Arial" charset="0"/>
                </a:rPr>
                <a:t>P6</a:t>
              </a:r>
              <a:endParaRPr lang="en-US" altLang="zh-CN" b="0" dirty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595" name="Rectangle 91"/>
            <p:cNvSpPr>
              <a:spLocks noChangeArrowheads="1"/>
            </p:cNvSpPr>
            <p:nvPr/>
          </p:nvSpPr>
          <p:spPr bwMode="auto">
            <a:xfrm>
              <a:off x="1390650" y="5314950"/>
              <a:ext cx="136525" cy="2841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ea typeface="宋体" charset="-122"/>
                  <a:cs typeface="Arial" charset="0"/>
                </a:rPr>
                <a:t>1</a:t>
              </a:r>
              <a:endParaRPr lang="en-US" altLang="zh-CN" b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596" name="Rectangle 92"/>
            <p:cNvSpPr>
              <a:spLocks noChangeArrowheads="1"/>
            </p:cNvSpPr>
            <p:nvPr/>
          </p:nvSpPr>
          <p:spPr bwMode="auto">
            <a:xfrm>
              <a:off x="1258888" y="4419600"/>
              <a:ext cx="254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ea typeface="宋体" charset="-122"/>
                  <a:cs typeface="Arial" charset="0"/>
                </a:rPr>
                <a:t>10</a:t>
              </a:r>
              <a:endParaRPr lang="en-US" altLang="zh-CN" b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597" name="Rectangle 93"/>
            <p:cNvSpPr>
              <a:spLocks noChangeArrowheads="1"/>
            </p:cNvSpPr>
            <p:nvPr/>
          </p:nvSpPr>
          <p:spPr bwMode="auto">
            <a:xfrm>
              <a:off x="1125538" y="3541713"/>
              <a:ext cx="3810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ea typeface="宋体" charset="-122"/>
                  <a:cs typeface="Arial" charset="0"/>
                </a:rPr>
                <a:t>100</a:t>
              </a:r>
              <a:endParaRPr lang="en-US" altLang="zh-CN" b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598" name="Rectangle 94"/>
            <p:cNvSpPr>
              <a:spLocks noChangeArrowheads="1"/>
            </p:cNvSpPr>
            <p:nvPr/>
          </p:nvSpPr>
          <p:spPr bwMode="auto">
            <a:xfrm>
              <a:off x="990600" y="2647950"/>
              <a:ext cx="508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ea typeface="宋体" charset="-122"/>
                  <a:cs typeface="Arial" charset="0"/>
                </a:rPr>
                <a:t>1000</a:t>
              </a:r>
              <a:endParaRPr lang="en-US" altLang="zh-CN" b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599" name="Rectangle 95"/>
            <p:cNvSpPr>
              <a:spLocks noChangeArrowheads="1"/>
            </p:cNvSpPr>
            <p:nvPr/>
          </p:nvSpPr>
          <p:spPr bwMode="auto">
            <a:xfrm>
              <a:off x="858838" y="1752600"/>
              <a:ext cx="635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ea typeface="宋体" charset="-122"/>
                  <a:cs typeface="Arial" charset="0"/>
                </a:rPr>
                <a:t>10000</a:t>
              </a:r>
              <a:endParaRPr lang="en-US" altLang="zh-CN" b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600" name="Rectangle 96"/>
            <p:cNvSpPr>
              <a:spLocks noChangeArrowheads="1"/>
            </p:cNvSpPr>
            <p:nvPr/>
          </p:nvSpPr>
          <p:spPr bwMode="auto">
            <a:xfrm>
              <a:off x="1450975" y="5697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ea typeface="宋体" charset="-122"/>
                  <a:cs typeface="Arial" charset="0"/>
                </a:rPr>
                <a:t>1970</a:t>
              </a:r>
              <a:endParaRPr lang="en-US" altLang="zh-CN" b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601" name="Rectangle 97"/>
            <p:cNvSpPr>
              <a:spLocks noChangeArrowheads="1"/>
            </p:cNvSpPr>
            <p:nvPr/>
          </p:nvSpPr>
          <p:spPr bwMode="auto">
            <a:xfrm>
              <a:off x="2765425" y="5697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ea typeface="宋体" charset="-122"/>
                  <a:cs typeface="Arial" charset="0"/>
                </a:rPr>
                <a:t>1980</a:t>
              </a:r>
              <a:endParaRPr lang="en-US" altLang="zh-CN" b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602" name="Rectangle 98"/>
            <p:cNvSpPr>
              <a:spLocks noChangeArrowheads="1"/>
            </p:cNvSpPr>
            <p:nvPr/>
          </p:nvSpPr>
          <p:spPr bwMode="auto">
            <a:xfrm>
              <a:off x="4081463" y="5697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ea typeface="宋体" charset="-122"/>
                  <a:cs typeface="Arial" charset="0"/>
                </a:rPr>
                <a:t>1990</a:t>
              </a:r>
              <a:endParaRPr lang="en-US" altLang="zh-CN" b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603" name="Rectangle 99"/>
            <p:cNvSpPr>
              <a:spLocks noChangeArrowheads="1"/>
            </p:cNvSpPr>
            <p:nvPr/>
          </p:nvSpPr>
          <p:spPr bwMode="auto">
            <a:xfrm>
              <a:off x="5397500" y="5697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ea typeface="宋体" charset="-122"/>
                  <a:cs typeface="Arial" charset="0"/>
                </a:rPr>
                <a:t>2000</a:t>
              </a:r>
              <a:endParaRPr lang="en-US" altLang="zh-CN" b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604" name="Rectangle 100"/>
            <p:cNvSpPr>
              <a:spLocks noChangeArrowheads="1"/>
            </p:cNvSpPr>
            <p:nvPr/>
          </p:nvSpPr>
          <p:spPr bwMode="auto">
            <a:xfrm>
              <a:off x="6713538" y="5697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ea typeface="宋体" charset="-122"/>
                  <a:cs typeface="Arial" charset="0"/>
                </a:rPr>
                <a:t>2010</a:t>
              </a:r>
              <a:endParaRPr lang="en-US" altLang="zh-CN" b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605" name="Rectangle 101"/>
            <p:cNvSpPr>
              <a:spLocks noChangeArrowheads="1"/>
            </p:cNvSpPr>
            <p:nvPr/>
          </p:nvSpPr>
          <p:spPr bwMode="auto">
            <a:xfrm>
              <a:off x="4095750" y="6018213"/>
              <a:ext cx="4617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 dirty="0">
                  <a:solidFill>
                    <a:schemeClr val="bg1"/>
                  </a:solidFill>
                  <a:effectLst/>
                  <a:ea typeface="宋体" charset="-122"/>
                  <a:cs typeface="Arial" charset="0"/>
                </a:rPr>
                <a:t>Year</a:t>
              </a:r>
              <a:endParaRPr lang="en-US" altLang="zh-CN" b="0" dirty="0">
                <a:solidFill>
                  <a:schemeClr val="bg1"/>
                </a:solidFill>
                <a:effectLst/>
                <a:ea typeface="宋体" charset="-122"/>
                <a:cs typeface="Arial" charset="0"/>
              </a:endParaRPr>
            </a:p>
          </p:txBody>
        </p:sp>
        <p:sp>
          <p:nvSpPr>
            <p:cNvPr id="405606" name="Rectangle 102"/>
            <p:cNvSpPr>
              <a:spLocks noChangeArrowheads="1"/>
            </p:cNvSpPr>
            <p:nvPr/>
          </p:nvSpPr>
          <p:spPr bwMode="auto">
            <a:xfrm rot="16200000">
              <a:off x="-328960" y="3659595"/>
              <a:ext cx="23041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1800" dirty="0">
                  <a:solidFill>
                    <a:schemeClr val="bg1"/>
                  </a:solidFill>
                  <a:effectLst/>
                  <a:ea typeface="宋体" charset="-122"/>
                  <a:cs typeface="Arial" charset="0"/>
                </a:rPr>
                <a:t>Power Density (W/cm</a:t>
              </a:r>
              <a:r>
                <a:rPr lang="en-US" altLang="zh-CN" sz="1800" baseline="30000" dirty="0">
                  <a:solidFill>
                    <a:schemeClr val="bg1"/>
                  </a:solidFill>
                  <a:effectLst/>
                  <a:ea typeface="宋体" charset="-122"/>
                  <a:cs typeface="Arial" charset="0"/>
                </a:rPr>
                <a:t>2</a:t>
              </a:r>
              <a:r>
                <a:rPr lang="en-US" altLang="zh-CN" sz="1800" dirty="0">
                  <a:solidFill>
                    <a:schemeClr val="bg1"/>
                  </a:solidFill>
                  <a:effectLst/>
                  <a:ea typeface="宋体" charset="-122"/>
                  <a:cs typeface="Arial" charset="0"/>
                </a:rPr>
                <a:t>)</a:t>
              </a:r>
              <a:endParaRPr lang="en-US" altLang="zh-CN" b="0" dirty="0">
                <a:solidFill>
                  <a:schemeClr val="bg1"/>
                </a:solidFill>
                <a:effectLst/>
                <a:ea typeface="宋体" charset="-122"/>
                <a:cs typeface="Arial" charset="0"/>
              </a:endParaRPr>
            </a:p>
          </p:txBody>
        </p:sp>
        <p:sp>
          <p:nvSpPr>
            <p:cNvPr id="405607" name="Rectangle 103"/>
            <p:cNvSpPr>
              <a:spLocks noChangeArrowheads="1"/>
            </p:cNvSpPr>
            <p:nvPr/>
          </p:nvSpPr>
          <p:spPr bwMode="auto">
            <a:xfrm>
              <a:off x="3355975" y="4356100"/>
              <a:ext cx="1374775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608" name="Rectangle 104"/>
            <p:cNvSpPr>
              <a:spLocks noChangeArrowheads="1"/>
            </p:cNvSpPr>
            <p:nvPr/>
          </p:nvSpPr>
          <p:spPr bwMode="auto">
            <a:xfrm>
              <a:off x="3803650" y="4081463"/>
              <a:ext cx="11557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2100">
                  <a:solidFill>
                    <a:srgbClr val="FFCC00"/>
                  </a:solidFill>
                  <a:ea typeface="宋体" charset="-122"/>
                  <a:cs typeface="Arial" charset="0"/>
                </a:rPr>
                <a:t>Hot Plate</a:t>
              </a:r>
              <a:endParaRPr lang="en-US" altLang="zh-CN" b="0">
                <a:solidFill>
                  <a:srgbClr val="FFCC00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609" name="Rectangle 105"/>
            <p:cNvSpPr>
              <a:spLocks noChangeArrowheads="1"/>
            </p:cNvSpPr>
            <p:nvPr/>
          </p:nvSpPr>
          <p:spPr bwMode="auto">
            <a:xfrm>
              <a:off x="3290888" y="3079750"/>
              <a:ext cx="11874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" name="Group 106"/>
            <p:cNvGrpSpPr>
              <a:grpSpLocks/>
            </p:cNvGrpSpPr>
            <p:nvPr/>
          </p:nvGrpSpPr>
          <p:grpSpPr bwMode="auto">
            <a:xfrm>
              <a:off x="4071938" y="3313112"/>
              <a:ext cx="990600" cy="661934"/>
              <a:chOff x="2474" y="1825"/>
              <a:chExt cx="624" cy="424"/>
            </a:xfrm>
          </p:grpSpPr>
          <p:sp>
            <p:nvSpPr>
              <p:cNvPr id="405611" name="Rectangle 107"/>
              <p:cNvSpPr>
                <a:spLocks noChangeArrowheads="1"/>
              </p:cNvSpPr>
              <p:nvPr/>
            </p:nvSpPr>
            <p:spPr bwMode="auto">
              <a:xfrm>
                <a:off x="2474" y="1825"/>
                <a:ext cx="576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lang="en-US" altLang="zh-CN" sz="2100">
                    <a:solidFill>
                      <a:schemeClr val="accent5">
                        <a:lumMod val="50000"/>
                      </a:schemeClr>
                    </a:solidFill>
                    <a:ea typeface="宋体" charset="-122"/>
                    <a:cs typeface="Arial" charset="0"/>
                  </a:rPr>
                  <a:t>Nuclear</a:t>
                </a:r>
                <a:endParaRPr lang="en-US" altLang="zh-CN" b="0">
                  <a:solidFill>
                    <a:schemeClr val="accent5">
                      <a:lumMod val="50000"/>
                    </a:schemeClr>
                  </a:solidFill>
                  <a:ea typeface="宋体" charset="-122"/>
                  <a:cs typeface="Arial" charset="0"/>
                </a:endParaRPr>
              </a:p>
            </p:txBody>
          </p:sp>
          <p:sp>
            <p:nvSpPr>
              <p:cNvPr id="405612" name="Rectangle 108"/>
              <p:cNvSpPr>
                <a:spLocks noChangeArrowheads="1"/>
              </p:cNvSpPr>
              <p:nvPr/>
            </p:nvSpPr>
            <p:spPr bwMode="auto">
              <a:xfrm>
                <a:off x="2474" y="2042"/>
                <a:ext cx="624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eaLnBrk="1" hangingPunct="1"/>
                <a:r>
                  <a:rPr lang="en-US" altLang="zh-CN" sz="2100" dirty="0">
                    <a:solidFill>
                      <a:schemeClr val="accent5">
                        <a:lumMod val="50000"/>
                      </a:schemeClr>
                    </a:solidFill>
                    <a:ea typeface="宋体" charset="-122"/>
                    <a:cs typeface="Arial" charset="0"/>
                  </a:rPr>
                  <a:t>Reactor</a:t>
                </a:r>
                <a:endParaRPr lang="en-US" altLang="zh-CN" b="0" dirty="0">
                  <a:solidFill>
                    <a:schemeClr val="accent5">
                      <a:lumMod val="50000"/>
                    </a:schemeClr>
                  </a:solidFill>
                  <a:ea typeface="宋体" charset="-122"/>
                  <a:cs typeface="Arial" charset="0"/>
                </a:endParaRPr>
              </a:p>
            </p:txBody>
          </p:sp>
        </p:grpSp>
        <p:sp>
          <p:nvSpPr>
            <p:cNvPr id="405613" name="Rectangle 109"/>
            <p:cNvSpPr>
              <a:spLocks noChangeArrowheads="1"/>
            </p:cNvSpPr>
            <p:nvPr/>
          </p:nvSpPr>
          <p:spPr bwMode="auto">
            <a:xfrm>
              <a:off x="3290888" y="2089150"/>
              <a:ext cx="10731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110"/>
            <p:cNvGrpSpPr>
              <a:grpSpLocks/>
            </p:cNvGrpSpPr>
            <p:nvPr/>
          </p:nvGrpSpPr>
          <p:grpSpPr bwMode="auto">
            <a:xfrm>
              <a:off x="4879975" y="2430463"/>
              <a:ext cx="887413" cy="665162"/>
              <a:chOff x="2474" y="1302"/>
              <a:chExt cx="559" cy="419"/>
            </a:xfrm>
          </p:grpSpPr>
          <p:sp>
            <p:nvSpPr>
              <p:cNvPr id="405615" name="Rectangle 111"/>
              <p:cNvSpPr>
                <a:spLocks noChangeArrowheads="1"/>
              </p:cNvSpPr>
              <p:nvPr/>
            </p:nvSpPr>
            <p:spPr bwMode="auto">
              <a:xfrm>
                <a:off x="2474" y="1302"/>
                <a:ext cx="55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lang="en-US" altLang="zh-CN" sz="2100" dirty="0">
                    <a:solidFill>
                      <a:srgbClr val="FF0000"/>
                    </a:solidFill>
                    <a:ea typeface="宋体" charset="-122"/>
                    <a:cs typeface="Arial" charset="0"/>
                  </a:rPr>
                  <a:t>Rocket</a:t>
                </a:r>
                <a:endParaRPr lang="en-US" altLang="zh-CN" b="0" dirty="0">
                  <a:solidFill>
                    <a:srgbClr val="FF0000"/>
                  </a:solidFill>
                  <a:ea typeface="宋体" charset="-122"/>
                  <a:cs typeface="Arial" charset="0"/>
                </a:endParaRPr>
              </a:p>
            </p:txBody>
          </p:sp>
          <p:sp>
            <p:nvSpPr>
              <p:cNvPr id="405616" name="Rectangle 112"/>
              <p:cNvSpPr>
                <a:spLocks noChangeArrowheads="1"/>
              </p:cNvSpPr>
              <p:nvPr/>
            </p:nvSpPr>
            <p:spPr bwMode="auto">
              <a:xfrm>
                <a:off x="2474" y="1519"/>
                <a:ext cx="53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lang="en-US" altLang="zh-CN" sz="2100" dirty="0">
                    <a:solidFill>
                      <a:srgbClr val="FF0000"/>
                    </a:solidFill>
                    <a:ea typeface="宋体" charset="-122"/>
                    <a:cs typeface="Arial" charset="0"/>
                  </a:rPr>
                  <a:t>Nozzle</a:t>
                </a:r>
                <a:endParaRPr lang="en-US" altLang="zh-CN" b="0" dirty="0">
                  <a:solidFill>
                    <a:srgbClr val="FF0000"/>
                  </a:solidFill>
                  <a:ea typeface="宋体" charset="-122"/>
                  <a:cs typeface="Arial" charset="0"/>
                </a:endParaRPr>
              </a:p>
            </p:txBody>
          </p:sp>
        </p:grpSp>
        <p:sp>
          <p:nvSpPr>
            <p:cNvPr id="405617" name="Rectangle 113"/>
            <p:cNvSpPr>
              <a:spLocks noChangeArrowheads="1"/>
            </p:cNvSpPr>
            <p:nvPr/>
          </p:nvSpPr>
          <p:spPr bwMode="auto">
            <a:xfrm>
              <a:off x="7772400" y="1752600"/>
              <a:ext cx="72707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2100">
                  <a:solidFill>
                    <a:srgbClr val="FF3300"/>
                  </a:solidFill>
                  <a:ea typeface="宋体" charset="-122"/>
                  <a:cs typeface="Arial" charset="0"/>
                </a:rPr>
                <a:t>Sun’s</a:t>
              </a:r>
              <a:endParaRPr lang="en-US" altLang="zh-CN" sz="2100" b="0">
                <a:solidFill>
                  <a:srgbClr val="FF3300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618" name="Rectangle 114"/>
            <p:cNvSpPr>
              <a:spLocks noChangeArrowheads="1"/>
            </p:cNvSpPr>
            <p:nvPr/>
          </p:nvSpPr>
          <p:spPr bwMode="auto">
            <a:xfrm>
              <a:off x="7658100" y="2058988"/>
              <a:ext cx="97631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altLang="zh-CN" sz="2100" dirty="0">
                  <a:solidFill>
                    <a:srgbClr val="FF3300"/>
                  </a:solidFill>
                  <a:ea typeface="宋体" charset="-122"/>
                  <a:cs typeface="Arial" charset="0"/>
                </a:rPr>
                <a:t>Surface</a:t>
              </a:r>
              <a:endParaRPr lang="en-US" altLang="zh-CN" sz="2100" b="0" dirty="0">
                <a:solidFill>
                  <a:srgbClr val="FF3300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405619" name="Rectangle 115"/>
            <p:cNvSpPr>
              <a:spLocks noChangeArrowheads="1"/>
            </p:cNvSpPr>
            <p:nvPr/>
          </p:nvSpPr>
          <p:spPr bwMode="auto">
            <a:xfrm>
              <a:off x="7221538" y="5108575"/>
              <a:ext cx="1689950" cy="70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chemeClr val="bg1"/>
                  </a:solidFill>
                  <a:effectLst/>
                  <a:ea typeface="宋体" charset="-122"/>
                  <a:cs typeface="Arial" charset="0"/>
                </a:rPr>
                <a:t>Source: Patrick </a:t>
              </a:r>
            </a:p>
            <a:p>
              <a:pPr algn="l"/>
              <a:r>
                <a:rPr lang="en-US" altLang="zh-CN" sz="1600" dirty="0" err="1">
                  <a:solidFill>
                    <a:schemeClr val="bg1"/>
                  </a:solidFill>
                  <a:effectLst/>
                  <a:ea typeface="宋体" charset="-122"/>
                  <a:cs typeface="Arial" charset="0"/>
                </a:rPr>
                <a:t>Gelsinger</a:t>
              </a:r>
              <a:r>
                <a:rPr lang="en-US" altLang="zh-CN" sz="1600" dirty="0">
                  <a:solidFill>
                    <a:schemeClr val="bg1"/>
                  </a:solidFill>
                  <a:effectLst/>
                  <a:ea typeface="宋体" charset="-122"/>
                  <a:cs typeface="Arial" charset="0"/>
                </a:rPr>
                <a:t>, Intel</a:t>
              </a:r>
              <a:r>
                <a:rPr lang="en-US" altLang="zh-CN" sz="1600" dirty="0">
                  <a:solidFill>
                    <a:schemeClr val="bg1"/>
                  </a:solidFill>
                  <a:effectLst/>
                  <a:ea typeface="宋体" charset="-122"/>
                  <a:cs typeface="Arial" charset="0"/>
                  <a:sym typeface="Symbol" pitchFamily="18" charset="2"/>
                </a:rPr>
                <a:t></a:t>
              </a:r>
            </a:p>
          </p:txBody>
        </p:sp>
        <p:sp>
          <p:nvSpPr>
            <p:cNvPr id="405620" name="Line 116"/>
            <p:cNvSpPr>
              <a:spLocks noChangeShapeType="1"/>
            </p:cNvSpPr>
            <p:nvPr/>
          </p:nvSpPr>
          <p:spPr bwMode="auto">
            <a:xfrm>
              <a:off x="5072063" y="4235450"/>
              <a:ext cx="422275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621" name="Line 117"/>
            <p:cNvSpPr>
              <a:spLocks noChangeShapeType="1"/>
            </p:cNvSpPr>
            <p:nvPr/>
          </p:nvSpPr>
          <p:spPr bwMode="auto">
            <a:xfrm>
              <a:off x="5224463" y="3544888"/>
              <a:ext cx="538162" cy="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622" name="Line 118"/>
            <p:cNvSpPr>
              <a:spLocks noChangeShapeType="1"/>
            </p:cNvSpPr>
            <p:nvPr/>
          </p:nvSpPr>
          <p:spPr bwMode="auto">
            <a:xfrm>
              <a:off x="5954713" y="2698750"/>
              <a:ext cx="53816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623" name="Line 119"/>
            <p:cNvSpPr>
              <a:spLocks noChangeShapeType="1"/>
            </p:cNvSpPr>
            <p:nvPr/>
          </p:nvSpPr>
          <p:spPr bwMode="auto">
            <a:xfrm flipH="1">
              <a:off x="7069138" y="1892300"/>
              <a:ext cx="574675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8" name="Group 5"/>
          <p:cNvGrpSpPr>
            <a:grpSpLocks/>
          </p:cNvGrpSpPr>
          <p:nvPr/>
        </p:nvGrpSpPr>
        <p:grpSpPr bwMode="auto">
          <a:xfrm>
            <a:off x="755576" y="404664"/>
            <a:ext cx="3888432" cy="1033463"/>
            <a:chOff x="528" y="1440"/>
            <a:chExt cx="2160" cy="651"/>
          </a:xfrm>
        </p:grpSpPr>
        <p:sp>
          <p:nvSpPr>
            <p:cNvPr id="129" name="AutoShape 6"/>
            <p:cNvSpPr>
              <a:spLocks noChangeArrowheads="1"/>
            </p:cNvSpPr>
            <p:nvPr/>
          </p:nvSpPr>
          <p:spPr bwMode="auto">
            <a:xfrm>
              <a:off x="528" y="1440"/>
              <a:ext cx="2160" cy="384"/>
            </a:xfrm>
            <a:prstGeom prst="bevel">
              <a:avLst>
                <a:gd name="adj" fmla="val 12500"/>
              </a:avLst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624" y="1451"/>
              <a:ext cx="2016" cy="6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l" eaLnBrk="1" fontAlgn="base" hangingPunct="1">
                <a:spcBef>
                  <a:spcPct val="0"/>
                </a:spcBef>
              </a:pPr>
              <a:r>
                <a:rPr lang="zh-CN" altLang="en-US" sz="3000" dirty="0" smtClean="0">
                  <a:solidFill>
                    <a:srgbClr val="FF3300"/>
                  </a:solidFill>
                  <a:effectLst/>
                  <a:ea typeface="楷体_GB2312" pitchFamily="49" charset="-122"/>
                </a:rPr>
                <a:t>时钟频率接近极限</a:t>
              </a:r>
              <a:endParaRPr lang="zh-CN" altLang="en-US" sz="3600" dirty="0">
                <a:solidFill>
                  <a:srgbClr val="FFFFFF"/>
                </a:solidFill>
                <a:effectLst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7"/>
          <p:cNvGrpSpPr>
            <a:grpSpLocks/>
          </p:cNvGrpSpPr>
          <p:nvPr/>
        </p:nvGrpSpPr>
        <p:grpSpPr bwMode="auto">
          <a:xfrm>
            <a:off x="398463" y="381000"/>
            <a:ext cx="6837833" cy="762000"/>
            <a:chOff x="251" y="240"/>
            <a:chExt cx="2773" cy="480"/>
          </a:xfrm>
        </p:grpSpPr>
        <p:sp>
          <p:nvSpPr>
            <p:cNvPr id="5" name="Rectangle 1068"/>
            <p:cNvSpPr>
              <a:spLocks noChangeArrowheads="1"/>
            </p:cNvSpPr>
            <p:nvPr/>
          </p:nvSpPr>
          <p:spPr bwMode="auto">
            <a:xfrm>
              <a:off x="251" y="240"/>
              <a:ext cx="2725" cy="48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1069"/>
            <p:cNvSpPr>
              <a:spLocks noChangeArrowheads="1"/>
            </p:cNvSpPr>
            <p:nvPr/>
          </p:nvSpPr>
          <p:spPr bwMode="auto">
            <a:xfrm>
              <a:off x="262" y="309"/>
              <a:ext cx="2762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国内外哪些高校开设了本门课程？</a:t>
              </a:r>
              <a:endParaRPr kumimoji="1" lang="zh-CN" altLang="en-US" sz="3400" dirty="0">
                <a:solidFill>
                  <a:srgbClr val="FFFFFF"/>
                </a:solidFill>
                <a:effectLst/>
                <a:ea typeface="楷体_GB2312" pitchFamily="49" charset="-122"/>
              </a:endParaRPr>
            </a:p>
          </p:txBody>
        </p:sp>
      </p:grpSp>
      <p:grpSp>
        <p:nvGrpSpPr>
          <p:cNvPr id="3" name="组合 21"/>
          <p:cNvGrpSpPr/>
          <p:nvPr/>
        </p:nvGrpSpPr>
        <p:grpSpPr>
          <a:xfrm>
            <a:off x="803275" y="2276475"/>
            <a:ext cx="7893298" cy="3908425"/>
            <a:chOff x="803275" y="2276475"/>
            <a:chExt cx="7893298" cy="3908425"/>
          </a:xfrm>
        </p:grpSpPr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803275" y="2276475"/>
              <a:ext cx="7654925" cy="3908425"/>
              <a:chOff x="506" y="1434"/>
              <a:chExt cx="4822" cy="2462"/>
            </a:xfrm>
          </p:grpSpPr>
          <p:grpSp>
            <p:nvGrpSpPr>
              <p:cNvPr id="7" name="Group 38"/>
              <p:cNvGrpSpPr>
                <a:grpSpLocks/>
              </p:cNvGrpSpPr>
              <p:nvPr/>
            </p:nvGrpSpPr>
            <p:grpSpPr bwMode="auto">
              <a:xfrm>
                <a:off x="506" y="1434"/>
                <a:ext cx="4822" cy="2462"/>
                <a:chOff x="506" y="1434"/>
                <a:chExt cx="4822" cy="2462"/>
              </a:xfrm>
            </p:grpSpPr>
            <p:sp>
              <p:nvSpPr>
                <p:cNvPr id="16" name="Rectangle 13"/>
                <p:cNvSpPr>
                  <a:spLocks noChangeArrowheads="1"/>
                </p:cNvSpPr>
                <p:nvPr/>
              </p:nvSpPr>
              <p:spPr bwMode="auto">
                <a:xfrm>
                  <a:off x="506" y="1434"/>
                  <a:ext cx="4822" cy="2462"/>
                </a:xfrm>
                <a:prstGeom prst="rect">
                  <a:avLst/>
                </a:prstGeom>
                <a:noFill/>
                <a:ln w="73025">
                  <a:solidFill>
                    <a:srgbClr val="33CCCC"/>
                  </a:solidFill>
                  <a:miter lim="800000"/>
                  <a:headEnd/>
                  <a:tailEnd/>
                </a:ln>
                <a:effectLst>
                  <a:outerShdw dist="63500" dir="3187806" algn="ctr" rotWithShape="0">
                    <a:srgbClr val="B2B2B2"/>
                  </a:outerShdw>
                </a:effec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Rectangle 14"/>
                <p:cNvSpPr>
                  <a:spLocks noChangeArrowheads="1"/>
                </p:cNvSpPr>
                <p:nvPr/>
              </p:nvSpPr>
              <p:spPr bwMode="auto">
                <a:xfrm>
                  <a:off x="735" y="1979"/>
                  <a:ext cx="1555" cy="11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indent="266700" algn="l" fontAlgn="base">
                    <a:lnSpc>
                      <a:spcPct val="95000"/>
                    </a:lnSpc>
                    <a:spcBef>
                      <a:spcPct val="0"/>
                    </a:spcBef>
                  </a:pPr>
                  <a:r>
                    <a:rPr lang="zh-CN" altLang="en-US" dirty="0" smtClean="0">
                      <a:solidFill>
                        <a:schemeClr val="accent6"/>
                      </a:solidFill>
                      <a:effectLst/>
                      <a:ea typeface="宋体" pitchFamily="2" charset="-122"/>
                    </a:rPr>
                    <a:t>清华大学</a:t>
                  </a:r>
                  <a:endParaRPr lang="en-US" altLang="zh-CN" dirty="0" smtClean="0">
                    <a:solidFill>
                      <a:schemeClr val="accent6"/>
                    </a:solidFill>
                    <a:effectLst/>
                    <a:ea typeface="宋体" pitchFamily="2" charset="-122"/>
                  </a:endParaRPr>
                </a:p>
                <a:p>
                  <a:pPr indent="266700" algn="l" fontAlgn="base">
                    <a:lnSpc>
                      <a:spcPct val="95000"/>
                    </a:lnSpc>
                    <a:spcBef>
                      <a:spcPct val="0"/>
                    </a:spcBef>
                  </a:pPr>
                  <a:r>
                    <a:rPr lang="zh-CN" altLang="en-US" dirty="0" smtClean="0">
                      <a:solidFill>
                        <a:schemeClr val="accent6"/>
                      </a:solidFill>
                      <a:effectLst/>
                      <a:ea typeface="宋体" pitchFamily="2" charset="-122"/>
                    </a:rPr>
                    <a:t>北京大学</a:t>
                  </a:r>
                  <a:endParaRPr lang="en-US" altLang="zh-CN" dirty="0" smtClean="0">
                    <a:solidFill>
                      <a:schemeClr val="accent6"/>
                    </a:solidFill>
                    <a:effectLst/>
                    <a:ea typeface="宋体" pitchFamily="2" charset="-122"/>
                  </a:endParaRPr>
                </a:p>
                <a:p>
                  <a:pPr indent="266700" algn="l" fontAlgn="base">
                    <a:lnSpc>
                      <a:spcPct val="95000"/>
                    </a:lnSpc>
                    <a:spcBef>
                      <a:spcPct val="0"/>
                    </a:spcBef>
                  </a:pPr>
                  <a:r>
                    <a:rPr lang="zh-CN" altLang="en-US" dirty="0" smtClean="0">
                      <a:solidFill>
                        <a:schemeClr val="accent6"/>
                      </a:solidFill>
                      <a:effectLst/>
                      <a:ea typeface="宋体" pitchFamily="2" charset="-122"/>
                    </a:rPr>
                    <a:t>中科大</a:t>
                  </a:r>
                  <a:endParaRPr lang="en-US" altLang="zh-CN" dirty="0" smtClean="0">
                    <a:solidFill>
                      <a:schemeClr val="accent6"/>
                    </a:solidFill>
                    <a:effectLst/>
                    <a:ea typeface="宋体" pitchFamily="2" charset="-122"/>
                  </a:endParaRPr>
                </a:p>
                <a:p>
                  <a:pPr indent="266700" algn="l" fontAlgn="base">
                    <a:lnSpc>
                      <a:spcPct val="95000"/>
                    </a:lnSpc>
                    <a:spcBef>
                      <a:spcPct val="0"/>
                    </a:spcBef>
                  </a:pPr>
                  <a:r>
                    <a:rPr lang="zh-CN" altLang="en-US" dirty="0" smtClean="0">
                      <a:solidFill>
                        <a:schemeClr val="accent6"/>
                      </a:solidFill>
                      <a:effectLst/>
                      <a:ea typeface="宋体" pitchFamily="2" charset="-122"/>
                    </a:rPr>
                    <a:t>浙江大学</a:t>
                  </a:r>
                  <a:endParaRPr lang="zh-CN" altLang="en-US" dirty="0">
                    <a:solidFill>
                      <a:schemeClr val="accent6"/>
                    </a:solidFill>
                    <a:effectLst/>
                    <a:ea typeface="宋体" pitchFamily="2" charset="-122"/>
                  </a:endParaRPr>
                </a:p>
                <a:p>
                  <a:pPr indent="266700" algn="l" fontAlgn="base">
                    <a:lnSpc>
                      <a:spcPct val="95000"/>
                    </a:lnSpc>
                    <a:spcBef>
                      <a:spcPct val="0"/>
                    </a:spcBef>
                  </a:pPr>
                  <a:r>
                    <a:rPr lang="en-US" altLang="zh-CN" dirty="0">
                      <a:solidFill>
                        <a:srgbClr val="0033CC"/>
                      </a:solidFill>
                      <a:effectLst/>
                      <a:latin typeface="幼圆" pitchFamily="49" charset="-122"/>
                      <a:ea typeface="幼圆" pitchFamily="49" charset="-122"/>
                    </a:rPr>
                    <a:t>    </a:t>
                  </a:r>
                  <a:endParaRPr lang="zh-CN" altLang="en-US" dirty="0">
                    <a:solidFill>
                      <a:srgbClr val="00008C"/>
                    </a:solidFill>
                    <a:effectLst/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2789" y="1434"/>
                  <a:ext cx="21" cy="2417"/>
                </a:xfrm>
                <a:prstGeom prst="line">
                  <a:avLst/>
                </a:prstGeom>
                <a:noFill/>
                <a:ln w="38100">
                  <a:solidFill>
                    <a:srgbClr val="33CC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5" name="Rectangle 30"/>
              <p:cNvSpPr>
                <a:spLocks noChangeArrowheads="1"/>
              </p:cNvSpPr>
              <p:nvPr/>
            </p:nvSpPr>
            <p:spPr bwMode="auto">
              <a:xfrm>
                <a:off x="703" y="1570"/>
                <a:ext cx="135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zh-CN" altLang="en-US" sz="3200" dirty="0" smtClean="0">
                    <a:solidFill>
                      <a:srgbClr val="00008C"/>
                    </a:solidFill>
                    <a:effectLst/>
                    <a:ea typeface="幼圆" pitchFamily="49" charset="-122"/>
                  </a:rPr>
                  <a:t>国内</a:t>
                </a:r>
                <a:endParaRPr lang="zh-CN" altLang="en-US" sz="3200" dirty="0">
                  <a:solidFill>
                    <a:srgbClr val="00008C"/>
                  </a:solidFill>
                  <a:effectLst/>
                  <a:ea typeface="幼圆" pitchFamily="49" charset="-122"/>
                </a:endParaRPr>
              </a:p>
            </p:txBody>
          </p:sp>
        </p:grpSp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4716016" y="2489522"/>
              <a:ext cx="215265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zh-CN" altLang="en-US" sz="3200" dirty="0" smtClean="0">
                  <a:solidFill>
                    <a:srgbClr val="00008C"/>
                  </a:solidFill>
                  <a:effectLst/>
                  <a:ea typeface="幼圆" pitchFamily="49" charset="-122"/>
                </a:rPr>
                <a:t>国外</a:t>
              </a:r>
              <a:endParaRPr lang="zh-CN" altLang="en-US" sz="3200" dirty="0">
                <a:solidFill>
                  <a:srgbClr val="00008C"/>
                </a:solidFill>
                <a:effectLst/>
                <a:ea typeface="幼圆" pitchFamily="49" charset="-122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4355976" y="3140968"/>
              <a:ext cx="4340597" cy="2899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indent="266700" algn="l" fontAlgn="base">
                <a:lnSpc>
                  <a:spcPct val="95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chemeClr val="accent6"/>
                  </a:solidFill>
                  <a:effectLst/>
                  <a:ea typeface="宋体" pitchFamily="2" charset="-122"/>
                </a:rPr>
                <a:t>MIT</a:t>
              </a:r>
            </a:p>
            <a:p>
              <a:pPr indent="266700" algn="l" fontAlgn="base">
                <a:lnSpc>
                  <a:spcPct val="95000"/>
                </a:lnSpc>
                <a:spcBef>
                  <a:spcPct val="0"/>
                </a:spcBef>
              </a:pPr>
              <a:r>
                <a:rPr lang="en-US" altLang="zh-CN" dirty="0" err="1" smtClean="0">
                  <a:solidFill>
                    <a:schemeClr val="accent6"/>
                  </a:solidFill>
                  <a:effectLst/>
                  <a:ea typeface="宋体" pitchFamily="2" charset="-122"/>
                </a:rPr>
                <a:t>Standford</a:t>
              </a:r>
              <a:endParaRPr lang="en-US" altLang="zh-CN" dirty="0" smtClean="0">
                <a:solidFill>
                  <a:schemeClr val="accent6"/>
                </a:solidFill>
                <a:effectLst/>
                <a:ea typeface="宋体" pitchFamily="2" charset="-122"/>
              </a:endParaRPr>
            </a:p>
            <a:p>
              <a:pPr indent="266700" algn="l" fontAlgn="base">
                <a:lnSpc>
                  <a:spcPct val="95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chemeClr val="accent6"/>
                  </a:solidFill>
                  <a:effectLst/>
                  <a:ea typeface="宋体" pitchFamily="2" charset="-122"/>
                </a:rPr>
                <a:t>UC Berkeley</a:t>
              </a:r>
            </a:p>
            <a:p>
              <a:pPr indent="266700" algn="l" fontAlgn="base">
                <a:lnSpc>
                  <a:spcPct val="95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chemeClr val="accent6"/>
                  </a:solidFill>
                  <a:effectLst/>
                  <a:ea typeface="宋体" pitchFamily="2" charset="-122"/>
                </a:rPr>
                <a:t>Princeton</a:t>
              </a:r>
            </a:p>
            <a:p>
              <a:pPr indent="266700" algn="l" fontAlgn="base">
                <a:lnSpc>
                  <a:spcPct val="95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chemeClr val="accent6"/>
                  </a:solidFill>
                  <a:effectLst/>
                  <a:ea typeface="宋体" pitchFamily="2" charset="-122"/>
                </a:rPr>
                <a:t>Cornell</a:t>
              </a:r>
            </a:p>
            <a:p>
              <a:pPr indent="266700" algn="l" fontAlgn="base">
                <a:lnSpc>
                  <a:spcPct val="95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chemeClr val="accent6"/>
                  </a:solidFill>
                  <a:effectLst/>
                  <a:ea typeface="宋体" pitchFamily="2" charset="-122"/>
                </a:rPr>
                <a:t>UIUC</a:t>
              </a:r>
              <a:r>
                <a:rPr lang="zh-CN" altLang="en-US" sz="1200" b="0" dirty="0" smtClean="0">
                  <a:solidFill>
                    <a:schemeClr val="accent2"/>
                  </a:solidFill>
                  <a:effectLst/>
                  <a:ea typeface="宋体" pitchFamily="2" charset="-122"/>
                </a:rPr>
                <a:t>（</a:t>
              </a:r>
              <a:r>
                <a:rPr lang="en-US" altLang="zh-CN" sz="1200" b="0" dirty="0" smtClean="0">
                  <a:solidFill>
                    <a:schemeClr val="accent2"/>
                  </a:solidFill>
                  <a:effectLst/>
                </a:rPr>
                <a:t>University of Illinois at Urbana-Champaign</a:t>
              </a:r>
              <a:r>
                <a:rPr lang="zh-CN" altLang="en-US" sz="1200" b="0" dirty="0" smtClean="0">
                  <a:solidFill>
                    <a:schemeClr val="accent2"/>
                  </a:solidFill>
                  <a:effectLst/>
                  <a:ea typeface="宋体" pitchFamily="2" charset="-122"/>
                </a:rPr>
                <a:t>）</a:t>
              </a:r>
              <a:endParaRPr lang="en-US" altLang="zh-CN" sz="1200" b="0" dirty="0" smtClean="0">
                <a:solidFill>
                  <a:schemeClr val="accent2"/>
                </a:solidFill>
                <a:effectLst/>
                <a:ea typeface="宋体" pitchFamily="2" charset="-122"/>
              </a:endParaRPr>
            </a:p>
            <a:p>
              <a:pPr indent="266700" algn="l" fontAlgn="base">
                <a:lnSpc>
                  <a:spcPct val="95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chemeClr val="accent6"/>
                  </a:solidFill>
                  <a:effectLst/>
                  <a:ea typeface="宋体" pitchFamily="2" charset="-122"/>
                </a:rPr>
                <a:t>UW-MADISON</a:t>
              </a:r>
            </a:p>
            <a:p>
              <a:pPr indent="266700" algn="l" fontAlgn="base">
                <a:lnSpc>
                  <a:spcPct val="95000"/>
                </a:lnSpc>
                <a:spcBef>
                  <a:spcPct val="0"/>
                </a:spcBef>
              </a:pPr>
              <a:r>
                <a:rPr lang="en-US" altLang="zh-CN" dirty="0" smtClean="0">
                  <a:solidFill>
                    <a:schemeClr val="accent6"/>
                  </a:solidFill>
                  <a:effectLst/>
                  <a:ea typeface="宋体" pitchFamily="2" charset="-122"/>
                </a:rPr>
                <a:t>……</a:t>
              </a:r>
              <a:endParaRPr lang="zh-CN" altLang="en-US" dirty="0">
                <a:solidFill>
                  <a:schemeClr val="accent6"/>
                </a:solidFill>
                <a:effectLst/>
                <a:ea typeface="宋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55576" y="404663"/>
            <a:ext cx="5616624" cy="609600"/>
            <a:chOff x="528" y="1440"/>
            <a:chExt cx="2160" cy="384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528" y="1440"/>
              <a:ext cx="2160" cy="384"/>
            </a:xfrm>
            <a:prstGeom prst="bevel">
              <a:avLst>
                <a:gd name="adj" fmla="val 12500"/>
              </a:avLst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624" y="1451"/>
              <a:ext cx="2016" cy="34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l" eaLnBrk="1" fontAlgn="base" hangingPunct="1">
                <a:spcBef>
                  <a:spcPct val="0"/>
                </a:spcBef>
              </a:pPr>
              <a:r>
                <a:rPr lang="zh-CN" altLang="en-US" sz="3000" dirty="0" smtClean="0">
                  <a:solidFill>
                    <a:srgbClr val="FF3300"/>
                  </a:solidFill>
                  <a:effectLst/>
                  <a:ea typeface="楷体_GB2312" pitchFamily="49" charset="-122"/>
                </a:rPr>
                <a:t>多核架构能够降低能耗</a:t>
              </a:r>
              <a:endParaRPr lang="zh-CN" altLang="en-US" sz="3000" dirty="0">
                <a:solidFill>
                  <a:srgbClr val="FF3300"/>
                </a:solidFill>
                <a:effectLst/>
                <a:ea typeface="楷体_GB2312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55576" y="1268760"/>
            <a:ext cx="7704856" cy="2114248"/>
            <a:chOff x="755576" y="1549940"/>
            <a:chExt cx="7704856" cy="2114248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1549940"/>
              <a:ext cx="7704856" cy="2095084"/>
              <a:chOff x="539552" y="1608674"/>
              <a:chExt cx="7776864" cy="1892334"/>
            </a:xfrm>
          </p:grpSpPr>
          <p:grpSp>
            <p:nvGrpSpPr>
              <p:cNvPr id="8" name="Group 11"/>
              <p:cNvGrpSpPr>
                <a:grpSpLocks/>
              </p:cNvGrpSpPr>
              <p:nvPr/>
            </p:nvGrpSpPr>
            <p:grpSpPr bwMode="auto">
              <a:xfrm>
                <a:off x="539552" y="1608674"/>
                <a:ext cx="7776864" cy="1892334"/>
                <a:chOff x="384" y="2114"/>
                <a:chExt cx="5088" cy="1726"/>
              </a:xfrm>
            </p:grpSpPr>
            <p:sp>
              <p:nvSpPr>
                <p:cNvPr id="9" name="Rectangle 12"/>
                <p:cNvSpPr>
                  <a:spLocks noChangeArrowheads="1"/>
                </p:cNvSpPr>
                <p:nvPr/>
              </p:nvSpPr>
              <p:spPr bwMode="auto">
                <a:xfrm>
                  <a:off x="384" y="2120"/>
                  <a:ext cx="5088" cy="1720"/>
                </a:xfrm>
                <a:prstGeom prst="rect">
                  <a:avLst/>
                </a:prstGeom>
                <a:solidFill>
                  <a:srgbClr val="CCFFFF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dist="188799" dir="2536421" algn="ctr" rotWithShape="0">
                    <a:srgbClr val="B2B2B2"/>
                  </a:outerShdw>
                </a:effec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24" y="2114"/>
                  <a:ext cx="4800" cy="317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eaLnBrk="1" fontAlgn="base" hangingPunct="1">
                    <a:spcBef>
                      <a:spcPct val="0"/>
                    </a:spcBef>
                  </a:pPr>
                  <a:endParaRPr lang="zh-CN" altLang="en-US" sz="2700" dirty="0">
                    <a:solidFill>
                      <a:srgbClr val="000099"/>
                    </a:solidFill>
                    <a:effectLst/>
                    <a:ea typeface="楷体_GB2312" pitchFamily="49" charset="-122"/>
                  </a:endParaRPr>
                </a:p>
              </p:txBody>
            </p:sp>
          </p:grpSp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827584" y="1700808"/>
                <a:ext cx="7010400" cy="14177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zh-CN" altLang="en-US" dirty="0" smtClean="0">
                    <a:solidFill>
                      <a:srgbClr val="FF3300"/>
                    </a:solidFill>
                    <a:effectLst/>
                    <a:latin typeface="黑体" pitchFamily="2" charset="-122"/>
                    <a:ea typeface="黑体" pitchFamily="2" charset="-122"/>
                  </a:rPr>
                  <a:t>性能与功耗计算公式</a:t>
                </a:r>
                <a:endParaRPr lang="en-US" altLang="zh-CN" sz="2400" b="0" dirty="0" smtClean="0">
                  <a:solidFill>
                    <a:srgbClr val="000099"/>
                  </a:solidFill>
                  <a:effectLst/>
                  <a:latin typeface="Times New Roman" pitchFamily="18" charset="0"/>
                  <a:ea typeface="宋体" charset="-122"/>
                </a:endParaRPr>
              </a:p>
              <a:p>
                <a:pPr algn="l">
                  <a:spcBef>
                    <a:spcPct val="50000"/>
                  </a:spcBef>
                </a:pPr>
                <a:r>
                  <a:rPr lang="en-US" altLang="zh-CN" sz="2400" b="0" dirty="0" smtClean="0">
                    <a:solidFill>
                      <a:srgbClr val="000099"/>
                    </a:solidFill>
                    <a:effectLst/>
                    <a:latin typeface="Times New Roman" pitchFamily="18" charset="0"/>
                    <a:ea typeface="宋体" charset="-122"/>
                  </a:rPr>
                  <a:t>Power </a:t>
                </a:r>
                <a:r>
                  <a:rPr lang="en-US" altLang="zh-CN" sz="2400" b="0" dirty="0">
                    <a:solidFill>
                      <a:srgbClr val="000099"/>
                    </a:solidFill>
                    <a:effectLst/>
                    <a:latin typeface="Times New Roman" pitchFamily="18" charset="0"/>
                    <a:ea typeface="宋体" charset="-122"/>
                  </a:rPr>
                  <a:t>= C * V</a:t>
                </a:r>
                <a:r>
                  <a:rPr lang="en-US" altLang="zh-CN" sz="2400" b="0" baseline="30000" dirty="0">
                    <a:solidFill>
                      <a:srgbClr val="000099"/>
                    </a:solidFill>
                    <a:effectLst/>
                    <a:latin typeface="Times New Roman" pitchFamily="18" charset="0"/>
                    <a:ea typeface="宋体" charset="-122"/>
                  </a:rPr>
                  <a:t>2</a:t>
                </a:r>
                <a:r>
                  <a:rPr lang="en-US" altLang="zh-CN" sz="2400" b="0" dirty="0">
                    <a:solidFill>
                      <a:srgbClr val="000099"/>
                    </a:solidFill>
                    <a:effectLst/>
                    <a:latin typeface="Times New Roman" pitchFamily="18" charset="0"/>
                    <a:ea typeface="宋体" charset="-122"/>
                  </a:rPr>
                  <a:t> * F		Performance = Cores * F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en-US" altLang="zh-CN" sz="2400" b="0" dirty="0" smtClean="0">
                    <a:solidFill>
                      <a:srgbClr val="000099"/>
                    </a:solidFill>
                    <a:effectLst/>
                    <a:latin typeface="Times New Roman" pitchFamily="18" charset="0"/>
                    <a:ea typeface="宋体" charset="-122"/>
                  </a:rPr>
                  <a:t>Capacitance    </a:t>
                </a:r>
                <a:r>
                  <a:rPr lang="en-US" altLang="zh-CN" sz="2400" b="0" dirty="0">
                    <a:solidFill>
                      <a:srgbClr val="000099"/>
                    </a:solidFill>
                    <a:effectLst/>
                    <a:latin typeface="Times New Roman" pitchFamily="18" charset="0"/>
                    <a:ea typeface="宋体" charset="-122"/>
                  </a:rPr>
                  <a:t>Voltage   </a:t>
                </a:r>
                <a:r>
                  <a:rPr lang="en-US" altLang="zh-CN" sz="2400" b="0" dirty="0" smtClean="0">
                    <a:solidFill>
                      <a:srgbClr val="000099"/>
                    </a:solidFill>
                    <a:effectLst/>
                    <a:latin typeface="Times New Roman" pitchFamily="18" charset="0"/>
                    <a:ea typeface="宋体" charset="-122"/>
                  </a:rPr>
                  <a:t>  Frequency        </a:t>
                </a:r>
                <a:endParaRPr lang="en-US" altLang="zh-CN" sz="2400" b="0" dirty="0">
                  <a:solidFill>
                    <a:srgbClr val="000099"/>
                  </a:solidFill>
                  <a:effectLst/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043608" y="3140968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002060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电容：与晶体管密度成正比</a:t>
              </a:r>
              <a:endParaRPr lang="zh-CN" altLang="en-US" sz="1400" dirty="0">
                <a:solidFill>
                  <a:srgbClr val="002060"/>
                </a:solidFill>
                <a:effectLst/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99792" y="3140968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002060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电压：与</a:t>
              </a:r>
              <a:r>
                <a:rPr lang="zh-CN" altLang="en-US" sz="1400" smtClean="0">
                  <a:solidFill>
                    <a:srgbClr val="002060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时钟频率成正比</a:t>
              </a:r>
              <a:endParaRPr lang="zh-CN" altLang="en-US" sz="1400" dirty="0" smtClean="0">
                <a:solidFill>
                  <a:srgbClr val="002060"/>
                </a:solidFill>
                <a:effectLst/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39952" y="3140968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002060"/>
                  </a:solidFill>
                  <a:effectLst/>
                  <a:latin typeface="楷体_GB2312" pitchFamily="49" charset="-122"/>
                  <a:ea typeface="楷体_GB2312" pitchFamily="49" charset="-122"/>
                </a:rPr>
                <a:t>时钟频率</a:t>
              </a:r>
            </a:p>
          </p:txBody>
        </p:sp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475656" y="4365104"/>
            <a:ext cx="7385248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0" dirty="0">
                <a:solidFill>
                  <a:srgbClr val="000099"/>
                </a:solidFill>
                <a:effectLst/>
                <a:latin typeface="Times New Roman" pitchFamily="18" charset="0"/>
                <a:ea typeface="宋体" charset="-122"/>
              </a:rPr>
              <a:t>Power = </a:t>
            </a:r>
            <a:r>
              <a:rPr lang="en-US" altLang="zh-CN" sz="2400" b="0" dirty="0">
                <a:solidFill>
                  <a:srgbClr val="FF3300"/>
                </a:solidFill>
                <a:effectLst/>
                <a:latin typeface="Times New Roman" pitchFamily="18" charset="0"/>
                <a:ea typeface="宋体" charset="-122"/>
              </a:rPr>
              <a:t>2</a:t>
            </a:r>
            <a:r>
              <a:rPr lang="en-US" altLang="zh-CN" sz="2400" b="0" dirty="0">
                <a:solidFill>
                  <a:srgbClr val="000099"/>
                </a:solidFill>
                <a:effectLst/>
                <a:latin typeface="Times New Roman" pitchFamily="18" charset="0"/>
                <a:ea typeface="宋体" charset="-122"/>
              </a:rPr>
              <a:t>C * V</a:t>
            </a:r>
            <a:r>
              <a:rPr lang="en-US" altLang="zh-CN" sz="2400" b="0" baseline="30000" dirty="0">
                <a:solidFill>
                  <a:srgbClr val="000099"/>
                </a:solidFill>
                <a:effectLst/>
                <a:latin typeface="Times New Roman" pitchFamily="18" charset="0"/>
                <a:ea typeface="宋体" charset="-122"/>
              </a:rPr>
              <a:t>2</a:t>
            </a:r>
            <a:r>
              <a:rPr lang="en-US" altLang="zh-CN" sz="2400" b="0" dirty="0">
                <a:solidFill>
                  <a:srgbClr val="000099"/>
                </a:solidFill>
                <a:effectLst/>
                <a:latin typeface="Times New Roman" pitchFamily="18" charset="0"/>
                <a:ea typeface="宋体" charset="-122"/>
              </a:rPr>
              <a:t> * F		Performance = </a:t>
            </a:r>
            <a:r>
              <a:rPr lang="en-US" altLang="zh-CN" sz="2400" b="0" dirty="0">
                <a:solidFill>
                  <a:srgbClr val="FF3300"/>
                </a:solidFill>
                <a:effectLst/>
                <a:latin typeface="Times New Roman" pitchFamily="18" charset="0"/>
                <a:ea typeface="宋体" charset="-122"/>
              </a:rPr>
              <a:t>2</a:t>
            </a:r>
            <a:r>
              <a:rPr lang="en-US" altLang="zh-CN" sz="2400" b="0" dirty="0">
                <a:solidFill>
                  <a:srgbClr val="000099"/>
                </a:solidFill>
                <a:effectLst/>
                <a:latin typeface="Times New Roman" pitchFamily="18" charset="0"/>
                <a:ea typeface="宋体" charset="-122"/>
              </a:rPr>
              <a:t>Cores * F</a:t>
            </a:r>
          </a:p>
        </p:txBody>
      </p: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609600" y="3683496"/>
            <a:ext cx="5114528" cy="609600"/>
            <a:chOff x="384" y="905"/>
            <a:chExt cx="2448" cy="384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384" y="905"/>
              <a:ext cx="2448" cy="384"/>
            </a:xfrm>
            <a:prstGeom prst="rect">
              <a:avLst/>
            </a:prstGeom>
            <a:solidFill>
              <a:srgbClr val="FFFFC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491" y="964"/>
              <a:ext cx="234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zh-CN" altLang="en-US" sz="2600" dirty="0" smtClean="0">
                  <a:solidFill>
                    <a:srgbClr val="FF3300"/>
                  </a:solidFill>
                  <a:effectLst/>
                  <a:ea typeface="宋体" pitchFamily="2" charset="-122"/>
                </a:rPr>
                <a:t>双核能够得到双倍的性能</a:t>
              </a:r>
              <a:endParaRPr lang="zh-CN" altLang="en-US" sz="2600" dirty="0">
                <a:solidFill>
                  <a:srgbClr val="FF3300"/>
                </a:solidFill>
                <a:effectLst/>
                <a:ea typeface="宋体" pitchFamily="2" charset="-122"/>
              </a:endParaRPr>
            </a:p>
          </p:txBody>
        </p:sp>
      </p:grp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611560" y="4907633"/>
            <a:ext cx="6408712" cy="1385888"/>
            <a:chOff x="384" y="905"/>
            <a:chExt cx="2448" cy="873"/>
          </a:xfrm>
        </p:grpSpPr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384" y="905"/>
              <a:ext cx="2448" cy="611"/>
            </a:xfrm>
            <a:prstGeom prst="rect">
              <a:avLst/>
            </a:prstGeom>
            <a:solidFill>
              <a:srgbClr val="FFFFC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491" y="964"/>
              <a:ext cx="2341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zh-CN" altLang="en-US" sz="2600" dirty="0" smtClean="0">
                  <a:solidFill>
                    <a:srgbClr val="FF3300"/>
                  </a:solidFill>
                  <a:effectLst/>
                  <a:ea typeface="宋体" pitchFamily="2" charset="-122"/>
                </a:rPr>
                <a:t>双核，频率降低一半，能够获得同样的性能，但耗电量是原来的</a:t>
              </a:r>
              <a:r>
                <a:rPr lang="en-US" altLang="zh-CN" sz="2600" dirty="0" smtClean="0">
                  <a:solidFill>
                    <a:srgbClr val="FF3300"/>
                  </a:solidFill>
                  <a:effectLst/>
                  <a:ea typeface="宋体" pitchFamily="2" charset="-122"/>
                </a:rPr>
                <a:t>1/4</a:t>
              </a:r>
              <a:endParaRPr lang="zh-CN" altLang="en-US" sz="2600" dirty="0">
                <a:solidFill>
                  <a:srgbClr val="FF3300"/>
                </a:solidFill>
                <a:effectLst/>
                <a:ea typeface="宋体" pitchFamily="2" charset="-122"/>
              </a:endParaRPr>
            </a:p>
          </p:txBody>
        </p:sp>
      </p:grp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327720" y="6021288"/>
            <a:ext cx="7924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0" dirty="0">
                <a:solidFill>
                  <a:srgbClr val="000099"/>
                </a:solidFill>
                <a:effectLst/>
                <a:latin typeface="Times New Roman" pitchFamily="18" charset="0"/>
                <a:ea typeface="宋体" charset="-122"/>
              </a:rPr>
              <a:t>Power = </a:t>
            </a:r>
            <a:r>
              <a:rPr lang="en-US" altLang="zh-CN" sz="2400" b="0" dirty="0">
                <a:solidFill>
                  <a:srgbClr val="FF3300"/>
                </a:solidFill>
                <a:effectLst/>
                <a:latin typeface="Times New Roman" pitchFamily="18" charset="0"/>
                <a:ea typeface="宋体" charset="-122"/>
              </a:rPr>
              <a:t>2</a:t>
            </a:r>
            <a:r>
              <a:rPr lang="en-US" altLang="zh-CN" sz="2400" b="0" dirty="0">
                <a:solidFill>
                  <a:srgbClr val="000099"/>
                </a:solidFill>
                <a:effectLst/>
                <a:latin typeface="Times New Roman" pitchFamily="18" charset="0"/>
                <a:ea typeface="宋体" charset="-122"/>
              </a:rPr>
              <a:t>C * V</a:t>
            </a:r>
            <a:r>
              <a:rPr lang="en-US" altLang="zh-CN" sz="2400" b="0" baseline="30000" dirty="0">
                <a:solidFill>
                  <a:srgbClr val="000099"/>
                </a:solidFill>
                <a:effectLst/>
                <a:latin typeface="Times New Roman" pitchFamily="18" charset="0"/>
                <a:ea typeface="宋体" charset="-122"/>
              </a:rPr>
              <a:t>2</a:t>
            </a:r>
            <a:r>
              <a:rPr lang="en-US" altLang="zh-CN" sz="2400" b="0" dirty="0">
                <a:solidFill>
                  <a:srgbClr val="FF3300"/>
                </a:solidFill>
                <a:effectLst/>
                <a:latin typeface="Times New Roman" pitchFamily="18" charset="0"/>
                <a:ea typeface="宋体" charset="-122"/>
              </a:rPr>
              <a:t>/4</a:t>
            </a:r>
            <a:r>
              <a:rPr lang="en-US" altLang="zh-CN" sz="2400" b="0" dirty="0">
                <a:solidFill>
                  <a:srgbClr val="000099"/>
                </a:solidFill>
                <a:effectLst/>
                <a:latin typeface="Times New Roman" pitchFamily="18" charset="0"/>
                <a:ea typeface="宋体" charset="-122"/>
              </a:rPr>
              <a:t> * F</a:t>
            </a:r>
            <a:r>
              <a:rPr lang="en-US" altLang="zh-CN" sz="2400" b="0" dirty="0">
                <a:solidFill>
                  <a:srgbClr val="FF3300"/>
                </a:solidFill>
                <a:effectLst/>
                <a:latin typeface="Times New Roman" pitchFamily="18" charset="0"/>
                <a:ea typeface="宋体" charset="-122"/>
              </a:rPr>
              <a:t>/2</a:t>
            </a:r>
            <a:r>
              <a:rPr lang="en-US" altLang="zh-CN" sz="2400" b="0" dirty="0">
                <a:solidFill>
                  <a:srgbClr val="000099"/>
                </a:solidFill>
                <a:effectLst/>
                <a:latin typeface="Times New Roman" pitchFamily="18" charset="0"/>
                <a:ea typeface="宋体" charset="-122"/>
              </a:rPr>
              <a:t>	Performance = </a:t>
            </a:r>
            <a:r>
              <a:rPr lang="en-US" altLang="zh-CN" sz="2400" b="0" dirty="0">
                <a:solidFill>
                  <a:srgbClr val="FF3300"/>
                </a:solidFill>
                <a:effectLst/>
                <a:latin typeface="Times New Roman" pitchFamily="18" charset="0"/>
                <a:ea typeface="宋体" charset="-122"/>
              </a:rPr>
              <a:t>2</a:t>
            </a:r>
            <a:r>
              <a:rPr lang="en-US" altLang="zh-CN" sz="2400" b="0" dirty="0">
                <a:solidFill>
                  <a:srgbClr val="000099"/>
                </a:solidFill>
                <a:effectLst/>
                <a:latin typeface="Times New Roman" pitchFamily="18" charset="0"/>
                <a:ea typeface="宋体" charset="-122"/>
              </a:rPr>
              <a:t>Cores * F</a:t>
            </a:r>
            <a:r>
              <a:rPr lang="en-US" altLang="zh-CN" sz="2400" b="0" dirty="0">
                <a:solidFill>
                  <a:srgbClr val="FF3300"/>
                </a:solidFill>
                <a:effectLst/>
                <a:latin typeface="Times New Roman" pitchFamily="18" charset="0"/>
                <a:ea typeface="宋体" charset="-122"/>
              </a:rPr>
              <a:t>/2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25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7EC4-7F4B-448E-A956-10A360FCDBF7}" type="datetime1">
              <a:rPr lang="en-US" altLang="zh-CN"/>
              <a:pPr/>
              <a:t>7/13/2016</a:t>
            </a:fld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5742-478A-498F-B271-1B207CC9566F}" type="slidenum">
              <a:rPr lang="en-US" altLang="zh-CN"/>
              <a:pPr/>
              <a:t>31</a:t>
            </a:fld>
            <a:endParaRPr lang="en-US" altLang="zh-CN"/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7000" y="836712"/>
          <a:ext cx="8902700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1828" name="Text Box 4"/>
          <p:cNvSpPr txBox="1">
            <a:spLocks noChangeArrowheads="1"/>
          </p:cNvSpPr>
          <p:nvPr/>
        </p:nvSpPr>
        <p:spPr bwMode="auto">
          <a:xfrm>
            <a:off x="152400" y="5445224"/>
            <a:ext cx="5186363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altLang="zh-CN" sz="2000" dirty="0">
                <a:solidFill>
                  <a:srgbClr val="002060"/>
                </a:solidFill>
                <a:effectLst/>
                <a:ea typeface="宋体" charset="-122"/>
                <a:cs typeface="Arial" charset="0"/>
              </a:rPr>
              <a:t> VAX	        : 25%/year 1978 to </a:t>
            </a:r>
            <a:r>
              <a:rPr lang="en-US" altLang="zh-CN" sz="2000" dirty="0" smtClean="0">
                <a:solidFill>
                  <a:srgbClr val="002060"/>
                </a:solidFill>
                <a:effectLst/>
                <a:ea typeface="宋体" charset="-122"/>
                <a:cs typeface="Arial" charset="0"/>
              </a:rPr>
              <a:t>1986</a:t>
            </a:r>
          </a:p>
          <a:p>
            <a:pPr algn="l" eaLnBrk="1" hangingPunct="1">
              <a:buFontTx/>
              <a:buChar char="•"/>
            </a:pPr>
            <a:r>
              <a:rPr lang="en-US" altLang="zh-CN" sz="2000" dirty="0" smtClean="0">
                <a:solidFill>
                  <a:srgbClr val="002060"/>
                </a:solidFill>
                <a:effectLst/>
                <a:ea typeface="宋体" charset="-122"/>
                <a:cs typeface="Arial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effectLst/>
                <a:ea typeface="宋体" charset="-122"/>
                <a:cs typeface="Arial" charset="0"/>
              </a:rPr>
              <a:t>RISC + x86: 52%/year 1986 to </a:t>
            </a:r>
            <a:r>
              <a:rPr lang="en-US" altLang="zh-CN" sz="2000" dirty="0" smtClean="0">
                <a:solidFill>
                  <a:srgbClr val="002060"/>
                </a:solidFill>
                <a:effectLst/>
                <a:ea typeface="宋体" charset="-122"/>
                <a:cs typeface="Arial" charset="0"/>
              </a:rPr>
              <a:t>2002</a:t>
            </a:r>
          </a:p>
          <a:p>
            <a:pPr algn="l" eaLnBrk="1" hangingPunct="1">
              <a:buFontTx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  <a:effectLst/>
                <a:ea typeface="宋体" charset="-122"/>
                <a:cs typeface="Arial" charset="0"/>
              </a:rPr>
              <a:t> RISC + x86: ??%/year 2002 to present</a:t>
            </a:r>
            <a:endParaRPr lang="en-US" altLang="zh-CN" sz="2000" dirty="0">
              <a:solidFill>
                <a:srgbClr val="FF0000"/>
              </a:solidFill>
              <a:effectLst/>
              <a:ea typeface="宋体" charset="-122"/>
              <a:cs typeface="Arial" charset="0"/>
            </a:endParaRPr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1268413" y="1203425"/>
            <a:ext cx="345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200" b="0" dirty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Times" pitchFamily="1" charset="0"/>
                <a:ea typeface="宋体" charset="-122"/>
              </a:rPr>
              <a:t>From Hennessy and Patterson, </a:t>
            </a:r>
            <a:r>
              <a:rPr lang="en-US" altLang="zh-CN" sz="1200" b="0" i="1" dirty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Times" pitchFamily="1" charset="0"/>
                <a:ea typeface="宋体" charset="-122"/>
              </a:rPr>
              <a:t>Computer Architecture: A Quantitative Approach</a:t>
            </a:r>
            <a:r>
              <a:rPr lang="en-US" altLang="zh-CN" sz="1200" b="0" dirty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Times" pitchFamily="1" charset="0"/>
                <a:ea typeface="宋体" charset="-122"/>
              </a:rPr>
              <a:t>, 4th edition, 2006</a:t>
            </a:r>
          </a:p>
        </p:txBody>
      </p:sp>
      <p:sp>
        <p:nvSpPr>
          <p:cNvPr id="461836" name="Line 12"/>
          <p:cNvSpPr>
            <a:spLocks noChangeShapeType="1"/>
          </p:cNvSpPr>
          <p:nvPr/>
        </p:nvSpPr>
        <p:spPr bwMode="auto">
          <a:xfrm flipV="1">
            <a:off x="7805738" y="1193900"/>
            <a:ext cx="0" cy="3714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1838" name="Text Box 14"/>
          <p:cNvSpPr txBox="1">
            <a:spLocks noChangeArrowheads="1"/>
          </p:cNvSpPr>
          <p:nvPr/>
        </p:nvSpPr>
        <p:spPr bwMode="auto">
          <a:xfrm>
            <a:off x="5180013" y="3195737"/>
            <a:ext cx="3751262" cy="1338828"/>
          </a:xfrm>
          <a:prstGeom prst="rect">
            <a:avLst/>
          </a:prstGeom>
          <a:solidFill>
            <a:srgbClr val="DAB59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indent="-179388" algn="l" eaLnBrk="1" hangingPunct="1">
              <a:buFontTx/>
              <a:buChar char="•"/>
            </a:pPr>
            <a:r>
              <a:rPr lang="en-US" altLang="zh-CN" sz="1800" dirty="0">
                <a:solidFill>
                  <a:srgbClr val="002060"/>
                </a:solidFill>
                <a:effectLst/>
                <a:ea typeface="宋体" charset="-122"/>
                <a:cs typeface="Arial" charset="0"/>
              </a:rPr>
              <a:t> ½ due to transistor density</a:t>
            </a:r>
          </a:p>
          <a:p>
            <a:pPr marL="179388" indent="-179388" algn="l" eaLnBrk="1" hangingPunct="1">
              <a:buFontTx/>
              <a:buChar char="•"/>
            </a:pPr>
            <a:r>
              <a:rPr lang="en-US" altLang="zh-CN" sz="1800" dirty="0">
                <a:solidFill>
                  <a:srgbClr val="002060"/>
                </a:solidFill>
                <a:effectLst/>
                <a:ea typeface="宋体" charset="-122"/>
                <a:cs typeface="Arial" charset="0"/>
              </a:rPr>
              <a:t> ½ due to architecture changes, e.g., Instruction Level Parallelism (ILP)</a:t>
            </a: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9552" y="155104"/>
            <a:ext cx="6624736" cy="609600"/>
            <a:chOff x="528" y="1440"/>
            <a:chExt cx="2160" cy="384"/>
          </a:xfrm>
        </p:grpSpPr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528" y="1440"/>
              <a:ext cx="2160" cy="384"/>
            </a:xfrm>
            <a:prstGeom prst="bevel">
              <a:avLst>
                <a:gd name="adj" fmla="val 12500"/>
              </a:avLst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624" y="1451"/>
              <a:ext cx="2016" cy="34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l" eaLnBrk="1" fontAlgn="base" hangingPunct="1">
                <a:spcBef>
                  <a:spcPct val="0"/>
                </a:spcBef>
              </a:pPr>
              <a:r>
                <a:rPr lang="zh-CN" altLang="en-US" sz="3000" dirty="0" smtClean="0">
                  <a:solidFill>
                    <a:srgbClr val="FF3300"/>
                  </a:solidFill>
                  <a:effectLst/>
                  <a:ea typeface="楷体_GB2312" pitchFamily="49" charset="-122"/>
                </a:rPr>
                <a:t>执行优化（指令级并行）潜力挖尽</a:t>
              </a:r>
              <a:endParaRPr lang="zh-CN" altLang="en-US" sz="3000" dirty="0">
                <a:solidFill>
                  <a:srgbClr val="FF3300"/>
                </a:solidFill>
                <a:effectLst/>
                <a:ea typeface="楷体_GB2312" pitchFamily="49" charset="-122"/>
              </a:endParaRPr>
            </a:p>
          </p:txBody>
        </p:sp>
      </p:grp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860032" y="5352701"/>
          <a:ext cx="4104456" cy="1316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</a:tblGrid>
              <a:tr h="34524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指令级并行优化技术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</a:tr>
              <a:tr h="342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7030A0"/>
                          </a:solidFill>
                          <a:effectLst/>
                        </a:rPr>
                        <a:t>branch 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7030A0"/>
                          </a:solidFill>
                          <a:effectLst/>
                        </a:rPr>
                        <a:t>Multiple issue</a:t>
                      </a:r>
                      <a:endParaRPr lang="zh-CN" altLang="en-US" sz="1600" dirty="0"/>
                    </a:p>
                  </a:txBody>
                  <a:tcPr/>
                </a:tc>
              </a:tr>
              <a:tr h="608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7030A0"/>
                          </a:solidFill>
                          <a:effectLst/>
                        </a:rPr>
                        <a:t>Dynamic scheduling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7030A0"/>
                          </a:solidFill>
                          <a:effectLst/>
                        </a:rPr>
                        <a:t>Speculation execution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StorageHierarch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5143500" cy="3019425"/>
          </a:xfrm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55576" y="404663"/>
            <a:ext cx="5400600" cy="609600"/>
            <a:chOff x="528" y="1440"/>
            <a:chExt cx="2160" cy="384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528" y="1440"/>
              <a:ext cx="2160" cy="384"/>
            </a:xfrm>
            <a:prstGeom prst="bevel">
              <a:avLst>
                <a:gd name="adj" fmla="val 12500"/>
              </a:avLst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24" y="1451"/>
              <a:ext cx="2016" cy="34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l" eaLnBrk="1" fontAlgn="base" hangingPunct="1">
                <a:spcBef>
                  <a:spcPct val="0"/>
                </a:spcBef>
              </a:pPr>
              <a:r>
                <a:rPr lang="en-US" altLang="zh-CN" sz="3000" dirty="0" smtClean="0">
                  <a:solidFill>
                    <a:srgbClr val="FF3300"/>
                  </a:solidFill>
                  <a:effectLst/>
                  <a:ea typeface="楷体_GB2312" pitchFamily="49" charset="-122"/>
                </a:rPr>
                <a:t>Cache</a:t>
              </a:r>
              <a:r>
                <a:rPr lang="zh-CN" altLang="en-US" sz="3000" dirty="0" smtClean="0">
                  <a:solidFill>
                    <a:srgbClr val="FF3300"/>
                  </a:solidFill>
                  <a:effectLst/>
                  <a:ea typeface="楷体_GB2312" pitchFamily="49" charset="-122"/>
                </a:rPr>
                <a:t>容量受限，但值得期待</a:t>
              </a:r>
              <a:endParaRPr lang="zh-CN" altLang="en-US" sz="3000" dirty="0">
                <a:solidFill>
                  <a:srgbClr val="FF3300"/>
                </a:solidFill>
                <a:effectLst/>
                <a:ea typeface="楷体_GB2312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436096" y="1196752"/>
            <a:ext cx="3707904" cy="2448272"/>
            <a:chOff x="4283968" y="4005064"/>
            <a:chExt cx="4320480" cy="2520280"/>
          </a:xfrm>
        </p:grpSpPr>
        <p:sp>
          <p:nvSpPr>
            <p:cNvPr id="11" name="Freeform 2"/>
            <p:cNvSpPr>
              <a:spLocks/>
            </p:cNvSpPr>
            <p:nvPr/>
          </p:nvSpPr>
          <p:spPr bwMode="auto">
            <a:xfrm>
              <a:off x="4283968" y="4005064"/>
              <a:ext cx="4320480" cy="2520280"/>
            </a:xfrm>
            <a:custGeom>
              <a:avLst/>
              <a:gdLst/>
              <a:ahLst/>
              <a:cxnLst>
                <a:cxn ang="0">
                  <a:pos x="285" y="349"/>
                </a:cxn>
                <a:cxn ang="0">
                  <a:pos x="1015" y="295"/>
                </a:cxn>
                <a:cxn ang="0">
                  <a:pos x="1288" y="262"/>
                </a:cxn>
                <a:cxn ang="0">
                  <a:pos x="1626" y="240"/>
                </a:cxn>
                <a:cxn ang="0">
                  <a:pos x="2194" y="218"/>
                </a:cxn>
                <a:cxn ang="0">
                  <a:pos x="2630" y="197"/>
                </a:cxn>
                <a:cxn ang="0">
                  <a:pos x="2783" y="186"/>
                </a:cxn>
                <a:cxn ang="0">
                  <a:pos x="3066" y="175"/>
                </a:cxn>
                <a:cxn ang="0">
                  <a:pos x="3394" y="131"/>
                </a:cxn>
                <a:cxn ang="0">
                  <a:pos x="4114" y="22"/>
                </a:cxn>
                <a:cxn ang="0">
                  <a:pos x="4506" y="44"/>
                </a:cxn>
                <a:cxn ang="0">
                  <a:pos x="4452" y="109"/>
                </a:cxn>
                <a:cxn ang="0">
                  <a:pos x="4419" y="153"/>
                </a:cxn>
                <a:cxn ang="0">
                  <a:pos x="4255" y="295"/>
                </a:cxn>
                <a:cxn ang="0">
                  <a:pos x="4321" y="317"/>
                </a:cxn>
                <a:cxn ang="0">
                  <a:pos x="4375" y="327"/>
                </a:cxn>
                <a:cxn ang="0">
                  <a:pos x="4365" y="393"/>
                </a:cxn>
                <a:cxn ang="0">
                  <a:pos x="4397" y="458"/>
                </a:cxn>
                <a:cxn ang="0">
                  <a:pos x="4288" y="589"/>
                </a:cxn>
                <a:cxn ang="0">
                  <a:pos x="4332" y="698"/>
                </a:cxn>
                <a:cxn ang="0">
                  <a:pos x="4495" y="797"/>
                </a:cxn>
                <a:cxn ang="0">
                  <a:pos x="4474" y="851"/>
                </a:cxn>
                <a:cxn ang="0">
                  <a:pos x="4485" y="884"/>
                </a:cxn>
                <a:cxn ang="0">
                  <a:pos x="4430" y="1037"/>
                </a:cxn>
                <a:cxn ang="0">
                  <a:pos x="4386" y="1167"/>
                </a:cxn>
                <a:cxn ang="0">
                  <a:pos x="4343" y="1266"/>
                </a:cxn>
                <a:cxn ang="0">
                  <a:pos x="4299" y="1353"/>
                </a:cxn>
                <a:cxn ang="0">
                  <a:pos x="4332" y="1462"/>
                </a:cxn>
                <a:cxn ang="0">
                  <a:pos x="4463" y="1713"/>
                </a:cxn>
                <a:cxn ang="0">
                  <a:pos x="4637" y="1767"/>
                </a:cxn>
                <a:cxn ang="0">
                  <a:pos x="4703" y="1811"/>
                </a:cxn>
                <a:cxn ang="0">
                  <a:pos x="4681" y="1877"/>
                </a:cxn>
                <a:cxn ang="0">
                  <a:pos x="4637" y="2040"/>
                </a:cxn>
                <a:cxn ang="0">
                  <a:pos x="4615" y="2269"/>
                </a:cxn>
                <a:cxn ang="0">
                  <a:pos x="3917" y="2247"/>
                </a:cxn>
                <a:cxn ang="0">
                  <a:pos x="3623" y="2237"/>
                </a:cxn>
                <a:cxn ang="0">
                  <a:pos x="3481" y="2280"/>
                </a:cxn>
                <a:cxn ang="0">
                  <a:pos x="3230" y="2367"/>
                </a:cxn>
                <a:cxn ang="0">
                  <a:pos x="1855" y="2422"/>
                </a:cxn>
                <a:cxn ang="0">
                  <a:pos x="1572" y="2466"/>
                </a:cxn>
                <a:cxn ang="0">
                  <a:pos x="546" y="2531"/>
                </a:cxn>
                <a:cxn ang="0">
                  <a:pos x="175" y="2575"/>
                </a:cxn>
                <a:cxn ang="0">
                  <a:pos x="186" y="2509"/>
                </a:cxn>
                <a:cxn ang="0">
                  <a:pos x="274" y="2444"/>
                </a:cxn>
                <a:cxn ang="0">
                  <a:pos x="241" y="2411"/>
                </a:cxn>
                <a:cxn ang="0">
                  <a:pos x="132" y="2400"/>
                </a:cxn>
                <a:cxn ang="0">
                  <a:pos x="165" y="2313"/>
                </a:cxn>
                <a:cxn ang="0">
                  <a:pos x="175" y="2269"/>
                </a:cxn>
                <a:cxn ang="0">
                  <a:pos x="339" y="2117"/>
                </a:cxn>
                <a:cxn ang="0">
                  <a:pos x="285" y="2095"/>
                </a:cxn>
                <a:cxn ang="0">
                  <a:pos x="317" y="1920"/>
                </a:cxn>
                <a:cxn ang="0">
                  <a:pos x="263" y="1647"/>
                </a:cxn>
                <a:cxn ang="0">
                  <a:pos x="165" y="1091"/>
                </a:cxn>
                <a:cxn ang="0">
                  <a:pos x="165" y="731"/>
                </a:cxn>
                <a:cxn ang="0">
                  <a:pos x="132" y="698"/>
                </a:cxn>
                <a:cxn ang="0">
                  <a:pos x="88" y="633"/>
                </a:cxn>
                <a:cxn ang="0">
                  <a:pos x="45" y="600"/>
                </a:cxn>
                <a:cxn ang="0">
                  <a:pos x="1" y="535"/>
                </a:cxn>
                <a:cxn ang="0">
                  <a:pos x="12" y="393"/>
                </a:cxn>
                <a:cxn ang="0">
                  <a:pos x="45" y="371"/>
                </a:cxn>
                <a:cxn ang="0">
                  <a:pos x="143" y="306"/>
                </a:cxn>
                <a:cxn ang="0">
                  <a:pos x="383" y="327"/>
                </a:cxn>
              </a:cxnLst>
              <a:rect l="0" t="0" r="r" b="b"/>
              <a:pathLst>
                <a:path w="4712" h="2575">
                  <a:moveTo>
                    <a:pt x="285" y="349"/>
                  </a:moveTo>
                  <a:cubicBezTo>
                    <a:pt x="530" y="299"/>
                    <a:pt x="758" y="301"/>
                    <a:pt x="1015" y="295"/>
                  </a:cubicBezTo>
                  <a:cubicBezTo>
                    <a:pt x="1107" y="286"/>
                    <a:pt x="1197" y="272"/>
                    <a:pt x="1288" y="262"/>
                  </a:cubicBezTo>
                  <a:cubicBezTo>
                    <a:pt x="1426" y="227"/>
                    <a:pt x="1321" y="250"/>
                    <a:pt x="1626" y="240"/>
                  </a:cubicBezTo>
                  <a:cubicBezTo>
                    <a:pt x="2119" y="223"/>
                    <a:pt x="1814" y="237"/>
                    <a:pt x="2194" y="218"/>
                  </a:cubicBezTo>
                  <a:cubicBezTo>
                    <a:pt x="2377" y="181"/>
                    <a:pt x="2198" y="214"/>
                    <a:pt x="2630" y="197"/>
                  </a:cubicBezTo>
                  <a:cubicBezTo>
                    <a:pt x="2681" y="195"/>
                    <a:pt x="2732" y="189"/>
                    <a:pt x="2783" y="186"/>
                  </a:cubicBezTo>
                  <a:cubicBezTo>
                    <a:pt x="2877" y="181"/>
                    <a:pt x="2972" y="179"/>
                    <a:pt x="3066" y="175"/>
                  </a:cubicBezTo>
                  <a:cubicBezTo>
                    <a:pt x="3172" y="148"/>
                    <a:pt x="3285" y="140"/>
                    <a:pt x="3394" y="131"/>
                  </a:cubicBezTo>
                  <a:cubicBezTo>
                    <a:pt x="3628" y="71"/>
                    <a:pt x="3874" y="42"/>
                    <a:pt x="4114" y="22"/>
                  </a:cubicBezTo>
                  <a:cubicBezTo>
                    <a:pt x="4243" y="0"/>
                    <a:pt x="4379" y="11"/>
                    <a:pt x="4506" y="44"/>
                  </a:cubicBezTo>
                  <a:cubicBezTo>
                    <a:pt x="4461" y="135"/>
                    <a:pt x="4513" y="48"/>
                    <a:pt x="4452" y="109"/>
                  </a:cubicBezTo>
                  <a:cubicBezTo>
                    <a:pt x="4439" y="122"/>
                    <a:pt x="4431" y="139"/>
                    <a:pt x="4419" y="153"/>
                  </a:cubicBezTo>
                  <a:cubicBezTo>
                    <a:pt x="4374" y="206"/>
                    <a:pt x="4310" y="254"/>
                    <a:pt x="4255" y="295"/>
                  </a:cubicBezTo>
                  <a:cubicBezTo>
                    <a:pt x="4277" y="302"/>
                    <a:pt x="4299" y="311"/>
                    <a:pt x="4321" y="317"/>
                  </a:cubicBezTo>
                  <a:cubicBezTo>
                    <a:pt x="4339" y="322"/>
                    <a:pt x="4366" y="311"/>
                    <a:pt x="4375" y="327"/>
                  </a:cubicBezTo>
                  <a:cubicBezTo>
                    <a:pt x="4386" y="346"/>
                    <a:pt x="4368" y="371"/>
                    <a:pt x="4365" y="393"/>
                  </a:cubicBezTo>
                  <a:cubicBezTo>
                    <a:pt x="4376" y="415"/>
                    <a:pt x="4395" y="434"/>
                    <a:pt x="4397" y="458"/>
                  </a:cubicBezTo>
                  <a:cubicBezTo>
                    <a:pt x="4403" y="531"/>
                    <a:pt x="4330" y="549"/>
                    <a:pt x="4288" y="589"/>
                  </a:cubicBezTo>
                  <a:cubicBezTo>
                    <a:pt x="4342" y="625"/>
                    <a:pt x="4348" y="635"/>
                    <a:pt x="4332" y="698"/>
                  </a:cubicBezTo>
                  <a:cubicBezTo>
                    <a:pt x="4386" y="744"/>
                    <a:pt x="4428" y="774"/>
                    <a:pt x="4495" y="797"/>
                  </a:cubicBezTo>
                  <a:cubicBezTo>
                    <a:pt x="4488" y="815"/>
                    <a:pt x="4476" y="832"/>
                    <a:pt x="4474" y="851"/>
                  </a:cubicBezTo>
                  <a:cubicBezTo>
                    <a:pt x="4473" y="863"/>
                    <a:pt x="4486" y="872"/>
                    <a:pt x="4485" y="884"/>
                  </a:cubicBezTo>
                  <a:cubicBezTo>
                    <a:pt x="4479" y="943"/>
                    <a:pt x="4444" y="982"/>
                    <a:pt x="4430" y="1037"/>
                  </a:cubicBezTo>
                  <a:cubicBezTo>
                    <a:pt x="4400" y="1155"/>
                    <a:pt x="4429" y="1105"/>
                    <a:pt x="4386" y="1167"/>
                  </a:cubicBezTo>
                  <a:cubicBezTo>
                    <a:pt x="4368" y="1240"/>
                    <a:pt x="4385" y="1187"/>
                    <a:pt x="4343" y="1266"/>
                  </a:cubicBezTo>
                  <a:cubicBezTo>
                    <a:pt x="4328" y="1295"/>
                    <a:pt x="4299" y="1353"/>
                    <a:pt x="4299" y="1353"/>
                  </a:cubicBezTo>
                  <a:cubicBezTo>
                    <a:pt x="4332" y="1579"/>
                    <a:pt x="4286" y="1337"/>
                    <a:pt x="4332" y="1462"/>
                  </a:cubicBezTo>
                  <a:cubicBezTo>
                    <a:pt x="4412" y="1678"/>
                    <a:pt x="4322" y="1538"/>
                    <a:pt x="4463" y="1713"/>
                  </a:cubicBezTo>
                  <a:cubicBezTo>
                    <a:pt x="4501" y="1760"/>
                    <a:pt x="4579" y="1749"/>
                    <a:pt x="4637" y="1767"/>
                  </a:cubicBezTo>
                  <a:cubicBezTo>
                    <a:pt x="4659" y="1782"/>
                    <a:pt x="4693" y="1786"/>
                    <a:pt x="4703" y="1811"/>
                  </a:cubicBezTo>
                  <a:cubicBezTo>
                    <a:pt x="4712" y="1833"/>
                    <a:pt x="4686" y="1854"/>
                    <a:pt x="4681" y="1877"/>
                  </a:cubicBezTo>
                  <a:cubicBezTo>
                    <a:pt x="4670" y="1933"/>
                    <a:pt x="4651" y="1985"/>
                    <a:pt x="4637" y="2040"/>
                  </a:cubicBezTo>
                  <a:cubicBezTo>
                    <a:pt x="4630" y="2116"/>
                    <a:pt x="4687" y="2241"/>
                    <a:pt x="4615" y="2269"/>
                  </a:cubicBezTo>
                  <a:cubicBezTo>
                    <a:pt x="4547" y="2295"/>
                    <a:pt x="4102" y="2260"/>
                    <a:pt x="3917" y="2247"/>
                  </a:cubicBezTo>
                  <a:cubicBezTo>
                    <a:pt x="3788" y="2227"/>
                    <a:pt x="3797" y="2227"/>
                    <a:pt x="3623" y="2237"/>
                  </a:cubicBezTo>
                  <a:cubicBezTo>
                    <a:pt x="3574" y="2260"/>
                    <a:pt x="3532" y="2265"/>
                    <a:pt x="3481" y="2280"/>
                  </a:cubicBezTo>
                  <a:cubicBezTo>
                    <a:pt x="3394" y="2306"/>
                    <a:pt x="3318" y="2347"/>
                    <a:pt x="3230" y="2367"/>
                  </a:cubicBezTo>
                  <a:cubicBezTo>
                    <a:pt x="2820" y="2572"/>
                    <a:pt x="2314" y="2418"/>
                    <a:pt x="1855" y="2422"/>
                  </a:cubicBezTo>
                  <a:cubicBezTo>
                    <a:pt x="1762" y="2446"/>
                    <a:pt x="1667" y="2457"/>
                    <a:pt x="1572" y="2466"/>
                  </a:cubicBezTo>
                  <a:cubicBezTo>
                    <a:pt x="1241" y="2532"/>
                    <a:pt x="880" y="2522"/>
                    <a:pt x="546" y="2531"/>
                  </a:cubicBezTo>
                  <a:cubicBezTo>
                    <a:pt x="417" y="2544"/>
                    <a:pt x="302" y="2563"/>
                    <a:pt x="175" y="2575"/>
                  </a:cubicBezTo>
                  <a:cubicBezTo>
                    <a:pt x="179" y="2553"/>
                    <a:pt x="174" y="2528"/>
                    <a:pt x="186" y="2509"/>
                  </a:cubicBezTo>
                  <a:cubicBezTo>
                    <a:pt x="194" y="2496"/>
                    <a:pt x="254" y="2457"/>
                    <a:pt x="274" y="2444"/>
                  </a:cubicBezTo>
                  <a:cubicBezTo>
                    <a:pt x="263" y="2433"/>
                    <a:pt x="256" y="2416"/>
                    <a:pt x="241" y="2411"/>
                  </a:cubicBezTo>
                  <a:cubicBezTo>
                    <a:pt x="206" y="2400"/>
                    <a:pt x="161" y="2422"/>
                    <a:pt x="132" y="2400"/>
                  </a:cubicBezTo>
                  <a:cubicBezTo>
                    <a:pt x="107" y="2381"/>
                    <a:pt x="157" y="2343"/>
                    <a:pt x="165" y="2313"/>
                  </a:cubicBezTo>
                  <a:cubicBezTo>
                    <a:pt x="169" y="2298"/>
                    <a:pt x="168" y="2282"/>
                    <a:pt x="175" y="2269"/>
                  </a:cubicBezTo>
                  <a:cubicBezTo>
                    <a:pt x="210" y="2207"/>
                    <a:pt x="294" y="2176"/>
                    <a:pt x="339" y="2117"/>
                  </a:cubicBezTo>
                  <a:cubicBezTo>
                    <a:pt x="321" y="2110"/>
                    <a:pt x="299" y="2109"/>
                    <a:pt x="285" y="2095"/>
                  </a:cubicBezTo>
                  <a:cubicBezTo>
                    <a:pt x="256" y="2065"/>
                    <a:pt x="309" y="1950"/>
                    <a:pt x="317" y="1920"/>
                  </a:cubicBezTo>
                  <a:cubicBezTo>
                    <a:pt x="309" y="1826"/>
                    <a:pt x="306" y="1732"/>
                    <a:pt x="263" y="1647"/>
                  </a:cubicBezTo>
                  <a:cubicBezTo>
                    <a:pt x="246" y="1460"/>
                    <a:pt x="207" y="1274"/>
                    <a:pt x="165" y="1091"/>
                  </a:cubicBezTo>
                  <a:cubicBezTo>
                    <a:pt x="169" y="971"/>
                    <a:pt x="209" y="843"/>
                    <a:pt x="165" y="731"/>
                  </a:cubicBezTo>
                  <a:cubicBezTo>
                    <a:pt x="159" y="717"/>
                    <a:pt x="142" y="710"/>
                    <a:pt x="132" y="698"/>
                  </a:cubicBezTo>
                  <a:cubicBezTo>
                    <a:pt x="116" y="677"/>
                    <a:pt x="109" y="649"/>
                    <a:pt x="88" y="633"/>
                  </a:cubicBezTo>
                  <a:cubicBezTo>
                    <a:pt x="74" y="622"/>
                    <a:pt x="57" y="614"/>
                    <a:pt x="45" y="600"/>
                  </a:cubicBezTo>
                  <a:cubicBezTo>
                    <a:pt x="28" y="580"/>
                    <a:pt x="1" y="535"/>
                    <a:pt x="1" y="535"/>
                  </a:cubicBezTo>
                  <a:cubicBezTo>
                    <a:pt x="5" y="488"/>
                    <a:pt x="0" y="439"/>
                    <a:pt x="12" y="393"/>
                  </a:cubicBezTo>
                  <a:cubicBezTo>
                    <a:pt x="15" y="380"/>
                    <a:pt x="36" y="380"/>
                    <a:pt x="45" y="371"/>
                  </a:cubicBezTo>
                  <a:cubicBezTo>
                    <a:pt x="114" y="301"/>
                    <a:pt x="30" y="342"/>
                    <a:pt x="143" y="306"/>
                  </a:cubicBezTo>
                  <a:cubicBezTo>
                    <a:pt x="369" y="317"/>
                    <a:pt x="295" y="287"/>
                    <a:pt x="383" y="327"/>
                  </a:cubicBezTo>
                </a:path>
              </a:pathLst>
            </a:custGeom>
            <a:solidFill>
              <a:srgbClr val="CCFFCC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16273" dir="2414181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4619585" y="4437112"/>
              <a:ext cx="3696831" cy="16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400" b="0" dirty="0" smtClean="0">
                  <a:solidFill>
                    <a:srgbClr val="000099"/>
                  </a:solidFill>
                  <a:effectLst/>
                  <a:latin typeface="Times New Roman" pitchFamily="18" charset="0"/>
                  <a:ea typeface="宋体" charset="-122"/>
                </a:rPr>
                <a:t>随着工艺的改进，</a:t>
              </a:r>
              <a:r>
                <a:rPr lang="en-US" altLang="zh-CN" b="0" dirty="0" smtClean="0">
                  <a:solidFill>
                    <a:srgbClr val="000099"/>
                  </a:solidFill>
                  <a:effectLst/>
                  <a:ea typeface="宋体" charset="-122"/>
                </a:rPr>
                <a:t>CPU</a:t>
              </a:r>
              <a:r>
                <a:rPr lang="en-US" altLang="zh-CN" sz="2400" b="0" dirty="0" smtClean="0">
                  <a:solidFill>
                    <a:srgbClr val="000099"/>
                  </a:solidFill>
                  <a:effectLst/>
                  <a:latin typeface="Times New Roman" pitchFamily="18" charset="0"/>
                  <a:ea typeface="宋体" charset="-122"/>
                </a:rPr>
                <a:t> cache</a:t>
              </a:r>
              <a:r>
                <a:rPr lang="zh-CN" altLang="en-US" sz="2400" b="0" dirty="0" smtClean="0">
                  <a:solidFill>
                    <a:srgbClr val="000099"/>
                  </a:solidFill>
                  <a:effectLst/>
                  <a:latin typeface="Times New Roman" pitchFamily="18" charset="0"/>
                  <a:ea typeface="宋体" charset="-122"/>
                </a:rPr>
                <a:t>不断增加，是提升</a:t>
              </a:r>
              <a:r>
                <a:rPr lang="en-US" altLang="zh-CN" sz="2400" b="0" dirty="0" smtClean="0">
                  <a:solidFill>
                    <a:srgbClr val="000099"/>
                  </a:solidFill>
                  <a:effectLst/>
                  <a:latin typeface="Times New Roman" pitchFamily="18" charset="0"/>
                  <a:ea typeface="宋体" charset="-122"/>
                </a:rPr>
                <a:t>CPU</a:t>
              </a:r>
              <a:r>
                <a:rPr lang="zh-CN" altLang="en-US" b="0" dirty="0" smtClean="0">
                  <a:solidFill>
                    <a:srgbClr val="000099"/>
                  </a:solidFill>
                  <a:effectLst/>
                  <a:ea typeface="宋体" charset="-122"/>
                </a:rPr>
                <a:t>单核性能的唯一期待的因素</a:t>
              </a:r>
              <a:endParaRPr lang="en-US" altLang="zh-CN" sz="2400" b="0" dirty="0" smtClean="0">
                <a:solidFill>
                  <a:srgbClr val="000099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</p:grp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51520" y="4005064"/>
          <a:ext cx="5544615" cy="2732598"/>
        </p:xfrm>
        <a:graphic>
          <a:graphicData uri="http://schemas.openxmlformats.org/drawingml/2006/table">
            <a:tbl>
              <a:tblPr/>
              <a:tblGrid>
                <a:gridCol w="1269249"/>
                <a:gridCol w="948597"/>
                <a:gridCol w="950505"/>
                <a:gridCol w="1267341"/>
                <a:gridCol w="1108923"/>
              </a:tblGrid>
              <a:tr h="127816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7030A0"/>
                          </a:solidFill>
                        </a:rPr>
                        <a:t>Model Number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7030A0"/>
                          </a:solidFill>
                        </a:rPr>
                        <a:t>Clock Speed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7030A0"/>
                          </a:solidFill>
                        </a:rPr>
                        <a:t>Cache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33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>
                          <a:solidFill>
                            <a:srgbClr val="7030A0"/>
                          </a:solidFill>
                          <a:hlinkClick r:id="rId4" tooltip="Clock Speed (page does not exist)"/>
                        </a:rPr>
                        <a:t>Base</a:t>
                      </a:r>
                      <a:endParaRPr lang="en-US" sz="1200">
                        <a:solidFill>
                          <a:srgbClr val="7030A0"/>
                        </a:solidFill>
                      </a:endParaRP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solidFill>
                            <a:srgbClr val="7030A0"/>
                          </a:solidFill>
                          <a:hlinkClick r:id="rId4" tooltip="Clock Speed (page does not exist)"/>
                        </a:rPr>
                        <a:t>Turbo-boost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>
                          <a:solidFill>
                            <a:srgbClr val="7030A0"/>
                          </a:solidFill>
                          <a:hlinkClick r:id="rId5" tooltip="CPU caches"/>
                        </a:rPr>
                        <a:t>L2</a:t>
                      </a:r>
                      <a:endParaRPr lang="en-US" sz="1200">
                        <a:solidFill>
                          <a:srgbClr val="7030A0"/>
                        </a:solidFill>
                      </a:endParaRP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>
                          <a:solidFill>
                            <a:srgbClr val="7030A0"/>
                          </a:solidFill>
                          <a:hlinkClick r:id="rId5" tooltip="CPU caches"/>
                        </a:rPr>
                        <a:t>L3</a:t>
                      </a:r>
                      <a:endParaRPr lang="en-US" sz="1200">
                        <a:solidFill>
                          <a:srgbClr val="7030A0"/>
                        </a:solidFill>
                      </a:endParaRP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8629">
                <a:tc>
                  <a:txBody>
                    <a:bodyPr/>
                    <a:lstStyle/>
                    <a:p>
                      <a:r>
                        <a:rPr lang="en-US" sz="1200" u="none" strike="noStrike" dirty="0">
                          <a:solidFill>
                            <a:srgbClr val="7030A0"/>
                          </a:solidFill>
                          <a:hlinkClick r:id="rId6"/>
                        </a:rPr>
                        <a:t>Itanium 9310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030A0"/>
                          </a:solidFill>
                        </a:rPr>
                        <a:t>1.60 GHz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7030A0"/>
                          </a:solidFill>
                        </a:rPr>
                        <a:t>N/A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7030A0"/>
                          </a:solidFill>
                        </a:rPr>
                        <a:t>256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</a:rPr>
                        <a:t>KiB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</a:rPr>
                        <a:t> + 512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</a:rPr>
                        <a:t>KiB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030A0"/>
                          </a:solidFill>
                        </a:rPr>
                        <a:t>10 MiB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8629">
                <a:tc>
                  <a:txBody>
                    <a:bodyPr/>
                    <a:lstStyle/>
                    <a:p>
                      <a:r>
                        <a:rPr lang="en-US" sz="1200" u="none" strike="noStrike">
                          <a:solidFill>
                            <a:srgbClr val="7030A0"/>
                          </a:solidFill>
                          <a:hlinkClick r:id="rId7"/>
                        </a:rPr>
                        <a:t>Itanium 9320</a:t>
                      </a:r>
                      <a:endParaRPr lang="en-US" sz="1200">
                        <a:solidFill>
                          <a:srgbClr val="7030A0"/>
                        </a:solidFill>
                      </a:endParaRP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030A0"/>
                          </a:solidFill>
                        </a:rPr>
                        <a:t>1.33 GHz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030A0"/>
                          </a:solidFill>
                        </a:rPr>
                        <a:t>1.46 GHz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030A0"/>
                          </a:solidFill>
                        </a:rPr>
                        <a:t>256 KiB + 512 KiB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030A0"/>
                          </a:solidFill>
                        </a:rPr>
                        <a:t>16 MiB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8629">
                <a:tc>
                  <a:txBody>
                    <a:bodyPr/>
                    <a:lstStyle/>
                    <a:p>
                      <a:r>
                        <a:rPr lang="en-US" sz="1200" u="none" strike="noStrike">
                          <a:solidFill>
                            <a:srgbClr val="7030A0"/>
                          </a:solidFill>
                          <a:hlinkClick r:id="rId8"/>
                        </a:rPr>
                        <a:t>Itanium 9330</a:t>
                      </a:r>
                      <a:endParaRPr lang="en-US" sz="1200">
                        <a:solidFill>
                          <a:srgbClr val="7030A0"/>
                        </a:solidFill>
                      </a:endParaRP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030A0"/>
                          </a:solidFill>
                        </a:rPr>
                        <a:t>1.46 GHz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7030A0"/>
                          </a:solidFill>
                        </a:rPr>
                        <a:t>1.60 GHz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030A0"/>
                          </a:solidFill>
                        </a:rPr>
                        <a:t>256 KiB + 512 KiB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030A0"/>
                          </a:solidFill>
                        </a:rPr>
                        <a:t>20 MiB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8629">
                <a:tc>
                  <a:txBody>
                    <a:bodyPr/>
                    <a:lstStyle/>
                    <a:p>
                      <a:r>
                        <a:rPr lang="en-US" sz="1200" u="none" strike="noStrike">
                          <a:solidFill>
                            <a:srgbClr val="7030A0"/>
                          </a:solidFill>
                          <a:hlinkClick r:id="rId9"/>
                        </a:rPr>
                        <a:t>Itanium 9340</a:t>
                      </a:r>
                      <a:endParaRPr lang="en-US" sz="1200">
                        <a:solidFill>
                          <a:srgbClr val="7030A0"/>
                        </a:solidFill>
                      </a:endParaRP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030A0"/>
                          </a:solidFill>
                        </a:rPr>
                        <a:t>1.60 GHz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030A0"/>
                          </a:solidFill>
                        </a:rPr>
                        <a:t>1.73 GHz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030A0"/>
                          </a:solidFill>
                        </a:rPr>
                        <a:t>256 KiB + 512 KiB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7030A0"/>
                          </a:solidFill>
                        </a:rPr>
                        <a:t>20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</a:rPr>
                        <a:t>MiB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8629">
                <a:tc>
                  <a:txBody>
                    <a:bodyPr/>
                    <a:lstStyle/>
                    <a:p>
                      <a:r>
                        <a:rPr lang="en-US" sz="1200" u="none" strike="noStrike">
                          <a:solidFill>
                            <a:srgbClr val="7030A0"/>
                          </a:solidFill>
                          <a:hlinkClick r:id="rId10"/>
                        </a:rPr>
                        <a:t>Itanium 9350</a:t>
                      </a:r>
                      <a:endParaRPr lang="en-US" sz="1200">
                        <a:solidFill>
                          <a:srgbClr val="7030A0"/>
                        </a:solidFill>
                      </a:endParaRP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030A0"/>
                          </a:solidFill>
                        </a:rPr>
                        <a:t>1.73 GHz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030A0"/>
                          </a:solidFill>
                        </a:rPr>
                        <a:t>1.86 GHz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030A0"/>
                          </a:solidFill>
                        </a:rPr>
                        <a:t>256 KiB + 512 KiB</a:t>
                      </a: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7030A0"/>
                          </a:solidFill>
                        </a:rPr>
                        <a:t>24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</a:rPr>
                        <a:t>MiB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 marL="13238" marR="13238" marT="6619" marB="66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rPr>
              <a:t/>
            </a: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auto">
          <a:xfrm>
            <a:off x="3347864" y="4005064"/>
            <a:ext cx="2448272" cy="2780928"/>
          </a:xfrm>
          <a:prstGeom prst="rect">
            <a:avLst/>
          </a:prstGeom>
          <a:noFill/>
          <a:ln w="66675" cap="sq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Rectangle 58"/>
          <p:cNvSpPr>
            <a:spLocks noChangeArrowheads="1"/>
          </p:cNvSpPr>
          <p:nvPr/>
        </p:nvSpPr>
        <p:spPr bwMode="auto">
          <a:xfrm>
            <a:off x="1475656" y="4005064"/>
            <a:ext cx="1872208" cy="2780928"/>
          </a:xfrm>
          <a:prstGeom prst="rect">
            <a:avLst/>
          </a:prstGeom>
          <a:noFill/>
          <a:ln w="66675" cap="sq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DF7E-453E-4C5D-87DF-BF53D3A85CAD}" type="datetime1">
              <a:rPr lang="en-US" altLang="zh-CN"/>
              <a:pPr/>
              <a:t>7/13/2016</a:t>
            </a:fld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CS194 Lecure </a:t>
            </a: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217B-215D-438E-82CB-E37713F168A3}" type="slidenum">
              <a:rPr lang="en-US" altLang="zh-CN"/>
              <a:pPr/>
              <a:t>33</a:t>
            </a:fld>
            <a:endParaRPr lang="en-US" altLang="zh-CN"/>
          </a:p>
        </p:txBody>
      </p:sp>
      <p:pic>
        <p:nvPicPr>
          <p:cNvPr id="449540" name="Picture 4" descr="CPUBur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075" y="990600"/>
            <a:ext cx="5876925" cy="5724525"/>
          </a:xfrm>
          <a:prstGeom prst="rect">
            <a:avLst/>
          </a:prstGeom>
          <a:noFill/>
        </p:spPr>
      </p:pic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228600" y="6019800"/>
            <a:ext cx="3505200" cy="581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0" dirty="0">
                <a:solidFill>
                  <a:schemeClr val="tx1"/>
                </a:solidFill>
                <a:ea typeface="宋体" charset="-122"/>
              </a:rPr>
              <a:t>Source: Intel, Microsoft (Sutter) and Stanford (</a:t>
            </a:r>
            <a:r>
              <a:rPr lang="en-US" altLang="zh-CN" sz="1600" b="0" dirty="0" err="1">
                <a:solidFill>
                  <a:schemeClr val="tx1"/>
                </a:solidFill>
                <a:ea typeface="宋体" charset="-122"/>
              </a:rPr>
              <a:t>Olukotun</a:t>
            </a:r>
            <a:r>
              <a:rPr lang="en-US" altLang="zh-CN" sz="1600" b="0" dirty="0">
                <a:solidFill>
                  <a:schemeClr val="tx1"/>
                </a:solidFill>
                <a:ea typeface="宋体" charset="-122"/>
              </a:rPr>
              <a:t>, Hammond)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11560" y="260648"/>
            <a:ext cx="4392488" cy="609600"/>
          </a:xfrm>
          <a:prstGeom prst="bevel">
            <a:avLst>
              <a:gd name="adj" fmla="val 12500"/>
            </a:avLst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l"/>
            <a:r>
              <a:rPr lang="zh-CN" altLang="en-US" sz="3000" dirty="0" smtClean="0">
                <a:solidFill>
                  <a:srgbClr val="FF3300"/>
                </a:solidFill>
                <a:effectLst/>
                <a:ea typeface="楷体_GB2312" pitchFamily="49" charset="-122"/>
              </a:rPr>
              <a:t>我们正在经历的变革</a:t>
            </a:r>
            <a:endParaRPr lang="zh-CN" altLang="en-US" sz="3000" dirty="0"/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0" y="1052736"/>
            <a:ext cx="3491880" cy="144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lvl="1" algn="l" fontAlgn="base">
              <a:lnSpc>
                <a:spcPct val="85000"/>
              </a:lnSpc>
              <a:spcBef>
                <a:spcPct val="0"/>
              </a:spcBef>
            </a:pPr>
            <a:r>
              <a:rPr lang="zh-CN" altLang="en-US" sz="1800" dirty="0" smtClean="0">
                <a:solidFill>
                  <a:srgbClr val="FF3300"/>
                </a:solidFill>
                <a:effectLst/>
                <a:latin typeface="宋体" pitchFamily="2" charset="-122"/>
                <a:ea typeface="宋体" pitchFamily="2" charset="-122"/>
              </a:rPr>
              <a:t>▲</a:t>
            </a:r>
            <a:r>
              <a:rPr lang="zh-CN" altLang="en-US" sz="1800" dirty="0" smtClean="0">
                <a:solidFill>
                  <a:srgbClr val="000099"/>
                </a:solidFill>
                <a:effectLst/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宋体" pitchFamily="2" charset="-122"/>
                <a:ea typeface="幼圆" pitchFamily="49" charset="-122"/>
              </a:rPr>
              <a:t>芯片晶体管密度每两年翻一番</a:t>
            </a:r>
            <a:endParaRPr lang="en-US" altLang="zh-CN" sz="2000" dirty="0" smtClean="0">
              <a:solidFill>
                <a:srgbClr val="000099"/>
              </a:solidFill>
              <a:effectLst/>
              <a:latin typeface="宋体" pitchFamily="2" charset="-122"/>
              <a:ea typeface="幼圆" pitchFamily="49" charset="-122"/>
            </a:endParaRPr>
          </a:p>
          <a:p>
            <a:pPr lvl="1">
              <a:buFont typeface="Wingdings" pitchFamily="2" charset="2"/>
              <a:buChar char="l"/>
            </a:pPr>
            <a:r>
              <a:rPr lang="zh-CN" altLang="en-US" sz="1800" dirty="0" smtClean="0">
                <a:solidFill>
                  <a:srgbClr val="002060"/>
                </a:solidFill>
                <a:effectLst/>
                <a:ea typeface="宋体" charset="-122"/>
              </a:rPr>
              <a:t>时钟速度不再提高</a:t>
            </a:r>
            <a:endParaRPr lang="en-US" altLang="zh-CN" sz="1800" dirty="0" smtClean="0">
              <a:solidFill>
                <a:srgbClr val="002060"/>
              </a:solidFill>
              <a:effectLst/>
              <a:ea typeface="宋体" charset="-122"/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zh-CN" sz="1800" dirty="0" smtClean="0">
                <a:solidFill>
                  <a:srgbClr val="002060"/>
                </a:solidFill>
                <a:effectLst/>
                <a:ea typeface="宋体" charset="-122"/>
              </a:rPr>
              <a:t>CPU</a:t>
            </a:r>
            <a:r>
              <a:rPr lang="zh-CN" altLang="en-US" sz="1800" dirty="0" smtClean="0">
                <a:solidFill>
                  <a:srgbClr val="002060"/>
                </a:solidFill>
                <a:effectLst/>
                <a:ea typeface="宋体" charset="-122"/>
              </a:rPr>
              <a:t>核数不断增加</a:t>
            </a:r>
            <a:endParaRPr kumimoji="1" lang="zh-CN" altLang="en-US" sz="2800" dirty="0">
              <a:solidFill>
                <a:srgbClr val="000099"/>
              </a:solidFill>
              <a:effectLst/>
              <a:ea typeface="幼圆" pitchFamily="49" charset="-122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452320" y="1052736"/>
            <a:ext cx="1524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82880" tIns="182880" rIns="182880" bIns="182880"/>
          <a:lstStyle/>
          <a:p>
            <a:pPr algn="ctr" eaLnBrk="0" hangingPunct="0"/>
            <a:r>
              <a:rPr kumimoji="1" lang="en-US" altLang="zh-CN" sz="1600" b="1" dirty="0">
                <a:solidFill>
                  <a:srgbClr val="006600"/>
                </a:solidFill>
                <a:latin typeface="Segoe Semibold" pitchFamily="34" charset="0"/>
                <a:ea typeface="宋体" pitchFamily="2" charset="-122"/>
              </a:rPr>
              <a:t>Moore’s</a:t>
            </a:r>
            <a:br>
              <a:rPr kumimoji="1" lang="en-US" altLang="zh-CN" sz="1600" b="1" dirty="0">
                <a:solidFill>
                  <a:srgbClr val="006600"/>
                </a:solidFill>
                <a:latin typeface="Segoe Semibold" pitchFamily="34" charset="0"/>
                <a:ea typeface="宋体" pitchFamily="2" charset="-122"/>
              </a:rPr>
            </a:br>
            <a:r>
              <a:rPr kumimoji="1" lang="en-US" altLang="zh-CN" sz="1600" b="1" dirty="0">
                <a:solidFill>
                  <a:srgbClr val="006600"/>
                </a:solidFill>
                <a:latin typeface="Segoe Semibold" pitchFamily="34" charset="0"/>
                <a:ea typeface="宋体" pitchFamily="2" charset="-122"/>
              </a:rPr>
              <a:t>Law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0" y="2636912"/>
            <a:ext cx="3419872" cy="877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lvl="1" algn="l" fontAlgn="base">
              <a:lnSpc>
                <a:spcPct val="85000"/>
              </a:lnSpc>
              <a:spcBef>
                <a:spcPct val="0"/>
              </a:spcBef>
            </a:pPr>
            <a:r>
              <a:rPr lang="zh-CN" altLang="en-US" sz="1800" dirty="0" smtClean="0">
                <a:solidFill>
                  <a:srgbClr val="FF3300"/>
                </a:solidFill>
                <a:effectLst/>
                <a:latin typeface="宋体" pitchFamily="2" charset="-122"/>
                <a:ea typeface="宋体" pitchFamily="2" charset="-122"/>
              </a:rPr>
              <a:t>▲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宋体" pitchFamily="2" charset="-122"/>
                <a:ea typeface="幼圆" pitchFamily="49" charset="-122"/>
              </a:rPr>
              <a:t>指令级并行（隐式并行，硬件级）对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宋体" pitchFamily="2" charset="-122"/>
                <a:ea typeface="幼圆" pitchFamily="49" charset="-122"/>
              </a:rPr>
              <a:t>CPU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宋体" pitchFamily="2" charset="-122"/>
                <a:ea typeface="幼圆" pitchFamily="49" charset="-122"/>
              </a:rPr>
              <a:t>性能的提高有限</a:t>
            </a:r>
            <a:endParaRPr kumimoji="1" lang="zh-CN" altLang="en-US" sz="2800" dirty="0">
              <a:solidFill>
                <a:srgbClr val="000099"/>
              </a:solidFill>
              <a:effectLst/>
              <a:ea typeface="幼圆" pitchFamily="49" charset="-122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-36512" y="3697751"/>
            <a:ext cx="3168352" cy="11910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lvl="1" algn="l" fontAlgn="base">
              <a:lnSpc>
                <a:spcPct val="85000"/>
              </a:lnSpc>
              <a:spcBef>
                <a:spcPct val="0"/>
              </a:spcBef>
            </a:pPr>
            <a:r>
              <a:rPr lang="zh-CN" altLang="en-US" sz="1800" dirty="0" smtClean="0">
                <a:solidFill>
                  <a:srgbClr val="FF3300"/>
                </a:solidFill>
                <a:effectLst/>
                <a:latin typeface="宋体" pitchFamily="2" charset="-122"/>
                <a:ea typeface="宋体" pitchFamily="2" charset="-122"/>
              </a:rPr>
              <a:t>▲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宋体" pitchFamily="2" charset="-122"/>
                <a:ea typeface="幼圆" pitchFamily="49" charset="-122"/>
              </a:rPr>
              <a:t>所有的计算机都是并行计算机 </a:t>
            </a:r>
            <a:r>
              <a:rPr lang="en-US" altLang="zh-CN" dirty="0" smtClean="0">
                <a:solidFill>
                  <a:schemeClr val="accent6"/>
                </a:solidFill>
                <a:effectLst/>
                <a:latin typeface="宋体" pitchFamily="2" charset="-122"/>
                <a:ea typeface="幼圆" pitchFamily="49" charset="-122"/>
              </a:rPr>
              <a:t>=&gt; </a:t>
            </a:r>
            <a:r>
              <a:rPr lang="zh-CN" altLang="en-US" sz="2000" dirty="0" smtClean="0">
                <a:solidFill>
                  <a:srgbClr val="000099"/>
                </a:solidFill>
                <a:effectLst/>
                <a:latin typeface="宋体" pitchFamily="2" charset="-122"/>
                <a:ea typeface="幼圆" pitchFamily="49" charset="-122"/>
              </a:rPr>
              <a:t>所有程序员都是并行程序开发人员</a:t>
            </a:r>
            <a:r>
              <a:rPr lang="en-US" altLang="zh-CN" sz="2000" dirty="0" smtClean="0">
                <a:solidFill>
                  <a:srgbClr val="000099"/>
                </a:solidFill>
                <a:effectLst/>
                <a:latin typeface="宋体" pitchFamily="2" charset="-122"/>
                <a:ea typeface="幼圆" pitchFamily="49" charset="-122"/>
              </a:rPr>
              <a:t>(?)</a:t>
            </a:r>
            <a:endParaRPr lang="zh-CN" altLang="en-US" sz="2000" dirty="0" smtClean="0">
              <a:solidFill>
                <a:srgbClr val="000099"/>
              </a:solidFill>
              <a:effectLst/>
              <a:latin typeface="宋体" pitchFamily="2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95650" name="Picture 2" descr="http://techon.nikkeibp.co.jp/article/HONSHI/20071127/143093/cs-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343650" cy="524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6391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632848" cy="6122181"/>
          </a:xfrm>
        </p:spPr>
      </p:pic>
    </p:spTree>
    <p:extLst>
      <p:ext uri="{BB962C8B-B14F-4D97-AF65-F5344CB8AC3E}">
        <p14:creationId xmlns="" xmlns:p14="http://schemas.microsoft.com/office/powerpoint/2010/main" val="4065225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683568" y="548680"/>
            <a:ext cx="5976664" cy="685800"/>
            <a:chOff x="288" y="336"/>
            <a:chExt cx="3793" cy="432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288" y="336"/>
              <a:ext cx="3648" cy="432"/>
            </a:xfrm>
            <a:prstGeom prst="rect">
              <a:avLst/>
            </a:prstGeom>
            <a:solidFill>
              <a:srgbClr val="E1F0FF"/>
            </a:solidFill>
            <a:ln w="9525">
              <a:noFill/>
              <a:miter lim="800000"/>
              <a:headEnd/>
              <a:tailEnd/>
            </a:ln>
            <a:effectLst>
              <a:outerShdw dist="117088" dir="2436078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417" y="399"/>
              <a:ext cx="366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zh-CN" altLang="en-US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学习并行编程其它重要原因</a:t>
              </a:r>
              <a:endParaRPr lang="zh-CN" altLang="en-US" sz="30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7544" y="1556792"/>
            <a:ext cx="5625873" cy="1948408"/>
            <a:chOff x="467544" y="1556792"/>
            <a:chExt cx="5625873" cy="1948408"/>
          </a:xfrm>
        </p:grpSpPr>
        <p:sp>
          <p:nvSpPr>
            <p:cNvPr id="9" name="任意多边形 8"/>
            <p:cNvSpPr/>
            <p:nvPr/>
          </p:nvSpPr>
          <p:spPr bwMode="auto">
            <a:xfrm>
              <a:off x="3884339" y="2907320"/>
              <a:ext cx="1614637" cy="597880"/>
            </a:xfrm>
            <a:custGeom>
              <a:avLst/>
              <a:gdLst>
                <a:gd name="connsiteX0" fmla="*/ 268437 w 1614637"/>
                <a:gd name="connsiteY0" fmla="*/ 980 h 597880"/>
                <a:gd name="connsiteX1" fmla="*/ 166837 w 1614637"/>
                <a:gd name="connsiteY1" fmla="*/ 13680 h 597880"/>
                <a:gd name="connsiteX2" fmla="*/ 27137 w 1614637"/>
                <a:gd name="connsiteY2" fmla="*/ 140680 h 597880"/>
                <a:gd name="connsiteX3" fmla="*/ 1737 w 1614637"/>
                <a:gd name="connsiteY3" fmla="*/ 216880 h 597880"/>
                <a:gd name="connsiteX4" fmla="*/ 14437 w 1614637"/>
                <a:gd name="connsiteY4" fmla="*/ 267680 h 597880"/>
                <a:gd name="connsiteX5" fmla="*/ 77937 w 1614637"/>
                <a:gd name="connsiteY5" fmla="*/ 356580 h 597880"/>
                <a:gd name="connsiteX6" fmla="*/ 116037 w 1614637"/>
                <a:gd name="connsiteY6" fmla="*/ 432780 h 597880"/>
                <a:gd name="connsiteX7" fmla="*/ 192237 w 1614637"/>
                <a:gd name="connsiteY7" fmla="*/ 483580 h 597880"/>
                <a:gd name="connsiteX8" fmla="*/ 268437 w 1614637"/>
                <a:gd name="connsiteY8" fmla="*/ 521680 h 597880"/>
                <a:gd name="connsiteX9" fmla="*/ 306537 w 1614637"/>
                <a:gd name="connsiteY9" fmla="*/ 547080 h 597880"/>
                <a:gd name="connsiteX10" fmla="*/ 382737 w 1614637"/>
                <a:gd name="connsiteY10" fmla="*/ 572480 h 597880"/>
                <a:gd name="connsiteX11" fmla="*/ 433537 w 1614637"/>
                <a:gd name="connsiteY11" fmla="*/ 597880 h 597880"/>
                <a:gd name="connsiteX12" fmla="*/ 687537 w 1614637"/>
                <a:gd name="connsiteY12" fmla="*/ 585180 h 597880"/>
                <a:gd name="connsiteX13" fmla="*/ 852637 w 1614637"/>
                <a:gd name="connsiteY13" fmla="*/ 547080 h 597880"/>
                <a:gd name="connsiteX14" fmla="*/ 903437 w 1614637"/>
                <a:gd name="connsiteY14" fmla="*/ 521680 h 597880"/>
                <a:gd name="connsiteX15" fmla="*/ 941537 w 1614637"/>
                <a:gd name="connsiteY15" fmla="*/ 508980 h 597880"/>
                <a:gd name="connsiteX16" fmla="*/ 1043137 w 1614637"/>
                <a:gd name="connsiteY16" fmla="*/ 483580 h 597880"/>
                <a:gd name="connsiteX17" fmla="*/ 1132037 w 1614637"/>
                <a:gd name="connsiteY17" fmla="*/ 458180 h 597880"/>
                <a:gd name="connsiteX18" fmla="*/ 1233637 w 1614637"/>
                <a:gd name="connsiteY18" fmla="*/ 445480 h 597880"/>
                <a:gd name="connsiteX19" fmla="*/ 1271737 w 1614637"/>
                <a:gd name="connsiteY19" fmla="*/ 420080 h 597880"/>
                <a:gd name="connsiteX20" fmla="*/ 1309837 w 1614637"/>
                <a:gd name="connsiteY20" fmla="*/ 381980 h 597880"/>
                <a:gd name="connsiteX21" fmla="*/ 1386037 w 1614637"/>
                <a:gd name="connsiteY21" fmla="*/ 356580 h 597880"/>
                <a:gd name="connsiteX22" fmla="*/ 1487637 w 1614637"/>
                <a:gd name="connsiteY22" fmla="*/ 331180 h 597880"/>
                <a:gd name="connsiteX23" fmla="*/ 1614637 w 1614637"/>
                <a:gd name="connsiteY23" fmla="*/ 331180 h 59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4637" h="597880">
                  <a:moveTo>
                    <a:pt x="268437" y="980"/>
                  </a:moveTo>
                  <a:cubicBezTo>
                    <a:pt x="234570" y="5213"/>
                    <a:pt x="198106" y="0"/>
                    <a:pt x="166837" y="13680"/>
                  </a:cubicBezTo>
                  <a:cubicBezTo>
                    <a:pt x="89653" y="47448"/>
                    <a:pt x="69963" y="83579"/>
                    <a:pt x="27137" y="140680"/>
                  </a:cubicBezTo>
                  <a:cubicBezTo>
                    <a:pt x="18670" y="166080"/>
                    <a:pt x="4401" y="190239"/>
                    <a:pt x="1737" y="216880"/>
                  </a:cubicBezTo>
                  <a:cubicBezTo>
                    <a:pt x="0" y="234248"/>
                    <a:pt x="7561" y="251637"/>
                    <a:pt x="14437" y="267680"/>
                  </a:cubicBezTo>
                  <a:cubicBezTo>
                    <a:pt x="20627" y="282124"/>
                    <a:pt x="73600" y="350798"/>
                    <a:pt x="77937" y="356580"/>
                  </a:cubicBezTo>
                  <a:cubicBezTo>
                    <a:pt x="86996" y="383757"/>
                    <a:pt x="92866" y="412505"/>
                    <a:pt x="116037" y="432780"/>
                  </a:cubicBezTo>
                  <a:cubicBezTo>
                    <a:pt x="139011" y="452882"/>
                    <a:pt x="166837" y="466647"/>
                    <a:pt x="192237" y="483580"/>
                  </a:cubicBezTo>
                  <a:cubicBezTo>
                    <a:pt x="241476" y="516406"/>
                    <a:pt x="215857" y="504153"/>
                    <a:pt x="268437" y="521680"/>
                  </a:cubicBezTo>
                  <a:cubicBezTo>
                    <a:pt x="281137" y="530147"/>
                    <a:pt x="292589" y="540881"/>
                    <a:pt x="306537" y="547080"/>
                  </a:cubicBezTo>
                  <a:cubicBezTo>
                    <a:pt x="331003" y="557954"/>
                    <a:pt x="357878" y="562536"/>
                    <a:pt x="382737" y="572480"/>
                  </a:cubicBezTo>
                  <a:cubicBezTo>
                    <a:pt x="400315" y="579511"/>
                    <a:pt x="416604" y="589413"/>
                    <a:pt x="433537" y="597880"/>
                  </a:cubicBezTo>
                  <a:cubicBezTo>
                    <a:pt x="518204" y="593647"/>
                    <a:pt x="603381" y="595381"/>
                    <a:pt x="687537" y="585180"/>
                  </a:cubicBezTo>
                  <a:cubicBezTo>
                    <a:pt x="743606" y="578384"/>
                    <a:pt x="798452" y="563017"/>
                    <a:pt x="852637" y="547080"/>
                  </a:cubicBezTo>
                  <a:cubicBezTo>
                    <a:pt x="870800" y="541738"/>
                    <a:pt x="886036" y="529138"/>
                    <a:pt x="903437" y="521680"/>
                  </a:cubicBezTo>
                  <a:cubicBezTo>
                    <a:pt x="915742" y="516407"/>
                    <a:pt x="928622" y="512502"/>
                    <a:pt x="941537" y="508980"/>
                  </a:cubicBezTo>
                  <a:cubicBezTo>
                    <a:pt x="975216" y="499795"/>
                    <a:pt x="1009270" y="492047"/>
                    <a:pt x="1043137" y="483580"/>
                  </a:cubicBezTo>
                  <a:cubicBezTo>
                    <a:pt x="1103532" y="468481"/>
                    <a:pt x="1060771" y="470058"/>
                    <a:pt x="1132037" y="458180"/>
                  </a:cubicBezTo>
                  <a:cubicBezTo>
                    <a:pt x="1165703" y="452569"/>
                    <a:pt x="1199770" y="449713"/>
                    <a:pt x="1233637" y="445480"/>
                  </a:cubicBezTo>
                  <a:cubicBezTo>
                    <a:pt x="1246337" y="437013"/>
                    <a:pt x="1260011" y="429851"/>
                    <a:pt x="1271737" y="420080"/>
                  </a:cubicBezTo>
                  <a:cubicBezTo>
                    <a:pt x="1285535" y="408582"/>
                    <a:pt x="1294137" y="390702"/>
                    <a:pt x="1309837" y="381980"/>
                  </a:cubicBezTo>
                  <a:cubicBezTo>
                    <a:pt x="1333242" y="368977"/>
                    <a:pt x="1360637" y="365047"/>
                    <a:pt x="1386037" y="356580"/>
                  </a:cubicBezTo>
                  <a:cubicBezTo>
                    <a:pt x="1420854" y="344974"/>
                    <a:pt x="1449323" y="333734"/>
                    <a:pt x="1487637" y="331180"/>
                  </a:cubicBezTo>
                  <a:cubicBezTo>
                    <a:pt x="1529877" y="328364"/>
                    <a:pt x="1572304" y="331180"/>
                    <a:pt x="1614637" y="331180"/>
                  </a:cubicBez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 bwMode="auto">
            <a:xfrm>
              <a:off x="3959955" y="2794000"/>
              <a:ext cx="2133462" cy="533400"/>
            </a:xfrm>
            <a:custGeom>
              <a:avLst/>
              <a:gdLst>
                <a:gd name="connsiteX0" fmla="*/ 103921 w 2133462"/>
                <a:gd name="connsiteY0" fmla="*/ 101600 h 533400"/>
                <a:gd name="connsiteX1" fmla="*/ 2321 w 2133462"/>
                <a:gd name="connsiteY1" fmla="*/ 241300 h 533400"/>
                <a:gd name="connsiteX2" fmla="*/ 27721 w 2133462"/>
                <a:gd name="connsiteY2" fmla="*/ 279400 h 533400"/>
                <a:gd name="connsiteX3" fmla="*/ 218221 w 2133462"/>
                <a:gd name="connsiteY3" fmla="*/ 482600 h 533400"/>
                <a:gd name="connsiteX4" fmla="*/ 484921 w 2133462"/>
                <a:gd name="connsiteY4" fmla="*/ 533400 h 533400"/>
                <a:gd name="connsiteX5" fmla="*/ 815121 w 2133462"/>
                <a:gd name="connsiteY5" fmla="*/ 520700 h 533400"/>
                <a:gd name="connsiteX6" fmla="*/ 1005621 w 2133462"/>
                <a:gd name="connsiteY6" fmla="*/ 482600 h 533400"/>
                <a:gd name="connsiteX7" fmla="*/ 1170721 w 2133462"/>
                <a:gd name="connsiteY7" fmla="*/ 457200 h 533400"/>
                <a:gd name="connsiteX8" fmla="*/ 1348521 w 2133462"/>
                <a:gd name="connsiteY8" fmla="*/ 431800 h 533400"/>
                <a:gd name="connsiteX9" fmla="*/ 1577121 w 2133462"/>
                <a:gd name="connsiteY9" fmla="*/ 419100 h 533400"/>
                <a:gd name="connsiteX10" fmla="*/ 1627921 w 2133462"/>
                <a:gd name="connsiteY10" fmla="*/ 406400 h 533400"/>
                <a:gd name="connsiteX11" fmla="*/ 2021621 w 2133462"/>
                <a:gd name="connsiteY11" fmla="*/ 381000 h 533400"/>
                <a:gd name="connsiteX12" fmla="*/ 2123221 w 2133462"/>
                <a:gd name="connsiteY12" fmla="*/ 330200 h 533400"/>
                <a:gd name="connsiteX13" fmla="*/ 2085121 w 2133462"/>
                <a:gd name="connsiteY13" fmla="*/ 304800 h 533400"/>
                <a:gd name="connsiteX14" fmla="*/ 2072421 w 2133462"/>
                <a:gd name="connsiteY14" fmla="*/ 266700 h 533400"/>
                <a:gd name="connsiteX15" fmla="*/ 2034321 w 2133462"/>
                <a:gd name="connsiteY15" fmla="*/ 254000 h 533400"/>
                <a:gd name="connsiteX16" fmla="*/ 1958121 w 2133462"/>
                <a:gd name="connsiteY16" fmla="*/ 203200 h 533400"/>
                <a:gd name="connsiteX17" fmla="*/ 1920021 w 2133462"/>
                <a:gd name="connsiteY17" fmla="*/ 177800 h 533400"/>
                <a:gd name="connsiteX18" fmla="*/ 1856521 w 2133462"/>
                <a:gd name="connsiteY18" fmla="*/ 127000 h 533400"/>
                <a:gd name="connsiteX19" fmla="*/ 1805721 w 2133462"/>
                <a:gd name="connsiteY19" fmla="*/ 114300 h 533400"/>
                <a:gd name="connsiteX20" fmla="*/ 1704121 w 2133462"/>
                <a:gd name="connsiteY20" fmla="*/ 76200 h 533400"/>
                <a:gd name="connsiteX21" fmla="*/ 1615221 w 2133462"/>
                <a:gd name="connsiteY21" fmla="*/ 38100 h 533400"/>
                <a:gd name="connsiteX22" fmla="*/ 1551721 w 2133462"/>
                <a:gd name="connsiteY22" fmla="*/ 12700 h 533400"/>
                <a:gd name="connsiteX23" fmla="*/ 1094521 w 2133462"/>
                <a:gd name="connsiteY23" fmla="*/ 0 h 533400"/>
                <a:gd name="connsiteX24" fmla="*/ 561121 w 2133462"/>
                <a:gd name="connsiteY24" fmla="*/ 25400 h 533400"/>
                <a:gd name="connsiteX25" fmla="*/ 167421 w 2133462"/>
                <a:gd name="connsiteY25" fmla="*/ 63500 h 533400"/>
                <a:gd name="connsiteX26" fmla="*/ 27721 w 2133462"/>
                <a:gd name="connsiteY26" fmla="*/ 762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33462" h="533400">
                  <a:moveTo>
                    <a:pt x="103921" y="101600"/>
                  </a:moveTo>
                  <a:cubicBezTo>
                    <a:pt x="22922" y="121850"/>
                    <a:pt x="22943" y="107259"/>
                    <a:pt x="2321" y="241300"/>
                  </a:cubicBezTo>
                  <a:cubicBezTo>
                    <a:pt x="0" y="256386"/>
                    <a:pt x="18563" y="267189"/>
                    <a:pt x="27721" y="279400"/>
                  </a:cubicBezTo>
                  <a:cubicBezTo>
                    <a:pt x="57746" y="319433"/>
                    <a:pt x="135011" y="460197"/>
                    <a:pt x="218221" y="482600"/>
                  </a:cubicBezTo>
                  <a:cubicBezTo>
                    <a:pt x="305608" y="506127"/>
                    <a:pt x="396021" y="516467"/>
                    <a:pt x="484921" y="533400"/>
                  </a:cubicBezTo>
                  <a:cubicBezTo>
                    <a:pt x="594988" y="529167"/>
                    <a:pt x="705493" y="531395"/>
                    <a:pt x="815121" y="520700"/>
                  </a:cubicBezTo>
                  <a:cubicBezTo>
                    <a:pt x="879573" y="514412"/>
                    <a:pt x="942121" y="495300"/>
                    <a:pt x="1005621" y="482600"/>
                  </a:cubicBezTo>
                  <a:cubicBezTo>
                    <a:pt x="1102588" y="463207"/>
                    <a:pt x="1047702" y="472577"/>
                    <a:pt x="1170721" y="457200"/>
                  </a:cubicBezTo>
                  <a:cubicBezTo>
                    <a:pt x="1249544" y="430926"/>
                    <a:pt x="1208191" y="441478"/>
                    <a:pt x="1348521" y="431800"/>
                  </a:cubicBezTo>
                  <a:cubicBezTo>
                    <a:pt x="1424658" y="426549"/>
                    <a:pt x="1500921" y="423333"/>
                    <a:pt x="1577121" y="419100"/>
                  </a:cubicBezTo>
                  <a:cubicBezTo>
                    <a:pt x="1594054" y="414867"/>
                    <a:pt x="1610642" y="408868"/>
                    <a:pt x="1627921" y="406400"/>
                  </a:cubicBezTo>
                  <a:cubicBezTo>
                    <a:pt x="1746478" y="389463"/>
                    <a:pt x="1915347" y="386061"/>
                    <a:pt x="2021621" y="381000"/>
                  </a:cubicBezTo>
                  <a:cubicBezTo>
                    <a:pt x="2028651" y="379828"/>
                    <a:pt x="2133462" y="381405"/>
                    <a:pt x="2123221" y="330200"/>
                  </a:cubicBezTo>
                  <a:cubicBezTo>
                    <a:pt x="2120228" y="315233"/>
                    <a:pt x="2097821" y="313267"/>
                    <a:pt x="2085121" y="304800"/>
                  </a:cubicBezTo>
                  <a:cubicBezTo>
                    <a:pt x="2080888" y="292100"/>
                    <a:pt x="2081887" y="276166"/>
                    <a:pt x="2072421" y="266700"/>
                  </a:cubicBezTo>
                  <a:cubicBezTo>
                    <a:pt x="2062955" y="257234"/>
                    <a:pt x="2046023" y="260501"/>
                    <a:pt x="2034321" y="254000"/>
                  </a:cubicBezTo>
                  <a:cubicBezTo>
                    <a:pt x="2007636" y="239175"/>
                    <a:pt x="1983521" y="220133"/>
                    <a:pt x="1958121" y="203200"/>
                  </a:cubicBezTo>
                  <a:cubicBezTo>
                    <a:pt x="1945421" y="194733"/>
                    <a:pt x="1931940" y="187335"/>
                    <a:pt x="1920021" y="177800"/>
                  </a:cubicBezTo>
                  <a:cubicBezTo>
                    <a:pt x="1898854" y="160867"/>
                    <a:pt x="1880216" y="140164"/>
                    <a:pt x="1856521" y="127000"/>
                  </a:cubicBezTo>
                  <a:cubicBezTo>
                    <a:pt x="1841263" y="118523"/>
                    <a:pt x="1822504" y="119095"/>
                    <a:pt x="1805721" y="114300"/>
                  </a:cubicBezTo>
                  <a:cubicBezTo>
                    <a:pt x="1780074" y="106972"/>
                    <a:pt x="1722014" y="85147"/>
                    <a:pt x="1704121" y="76200"/>
                  </a:cubicBezTo>
                  <a:cubicBezTo>
                    <a:pt x="1570189" y="9234"/>
                    <a:pt x="1773809" y="90963"/>
                    <a:pt x="1615221" y="38100"/>
                  </a:cubicBezTo>
                  <a:cubicBezTo>
                    <a:pt x="1593594" y="30891"/>
                    <a:pt x="1574457" y="14364"/>
                    <a:pt x="1551721" y="12700"/>
                  </a:cubicBezTo>
                  <a:cubicBezTo>
                    <a:pt x="1399669" y="1574"/>
                    <a:pt x="1246921" y="4233"/>
                    <a:pt x="1094521" y="0"/>
                  </a:cubicBezTo>
                  <a:cubicBezTo>
                    <a:pt x="1016515" y="2889"/>
                    <a:pt x="682971" y="11861"/>
                    <a:pt x="561121" y="25400"/>
                  </a:cubicBezTo>
                  <a:cubicBezTo>
                    <a:pt x="109016" y="75634"/>
                    <a:pt x="804621" y="29963"/>
                    <a:pt x="167421" y="63500"/>
                  </a:cubicBezTo>
                  <a:cubicBezTo>
                    <a:pt x="44706" y="77135"/>
                    <a:pt x="91455" y="76200"/>
                    <a:pt x="27721" y="76200"/>
                  </a:cubicBez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  <p:pic>
          <p:nvPicPr>
            <p:cNvPr id="462852" name="Picture 4" descr="C:\Documents and Settings\赵长海\Local Settings\Temporary Internet Files\Content.IE5\TXE31RC3\MC900416124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896" y="1556792"/>
              <a:ext cx="1685925" cy="1654175"/>
            </a:xfrm>
            <a:prstGeom prst="rect">
              <a:avLst/>
            </a:prstGeom>
            <a:noFill/>
          </p:spPr>
        </p:pic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467544" y="2132856"/>
              <a:ext cx="1981200" cy="609600"/>
              <a:chOff x="576" y="1584"/>
              <a:chExt cx="1248" cy="384"/>
            </a:xfrm>
          </p:grpSpPr>
          <p:sp>
            <p:nvSpPr>
              <p:cNvPr id="19" name="Oval 7"/>
              <p:cNvSpPr>
                <a:spLocks noChangeArrowheads="1"/>
              </p:cNvSpPr>
              <p:nvPr/>
            </p:nvSpPr>
            <p:spPr bwMode="auto">
              <a:xfrm>
                <a:off x="576" y="1584"/>
                <a:ext cx="1248" cy="384"/>
              </a:xfrm>
              <a:prstGeom prst="ellipse">
                <a:avLst/>
              </a:prstGeom>
              <a:gradFill rotWithShape="0">
                <a:gsLst>
                  <a:gs pos="0">
                    <a:srgbClr val="66FF33">
                      <a:gamma/>
                      <a:shade val="46275"/>
                      <a:invGamma/>
                    </a:srgbClr>
                  </a:gs>
                  <a:gs pos="50000">
                    <a:srgbClr val="66FF33"/>
                  </a:gs>
                  <a:gs pos="100000">
                    <a:srgbClr val="66FF33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12700" cap="sq">
                <a:noFill/>
                <a:round/>
                <a:headEnd type="none" w="sm" len="sm"/>
                <a:tailEnd type="none" w="sm" len="sm"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803" y="1629"/>
                <a:ext cx="970" cy="25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fontAlgn="base" hangingPunct="1"/>
                <a:r>
                  <a:rPr lang="en-US" altLang="zh-CN" sz="2000" dirty="0" smtClean="0">
                    <a:solidFill>
                      <a:schemeClr val="accent2"/>
                    </a:solidFill>
                    <a:effectLst/>
                    <a:ea typeface="楷体_GB2312" pitchFamily="49" charset="-122"/>
                  </a:rPr>
                  <a:t>Big Money</a:t>
                </a:r>
                <a:endParaRPr lang="zh-CN" altLang="en-US" sz="2000" dirty="0">
                  <a:solidFill>
                    <a:schemeClr val="accent2"/>
                  </a:solidFill>
                  <a:effectLst/>
                  <a:ea typeface="楷体_GB2312" pitchFamily="49" charset="-122"/>
                </a:endParaRPr>
              </a:p>
            </p:txBody>
          </p:sp>
        </p:grpSp>
        <p:sp>
          <p:nvSpPr>
            <p:cNvPr id="21" name="Text Box 1059"/>
            <p:cNvSpPr txBox="1">
              <a:spLocks noChangeArrowheads="1"/>
            </p:cNvSpPr>
            <p:nvPr/>
          </p:nvSpPr>
          <p:spPr bwMode="auto">
            <a:xfrm>
              <a:off x="2699792" y="1916832"/>
              <a:ext cx="1008112" cy="4616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高薪</a:t>
              </a:r>
              <a:endParaRPr lang="zh-CN" altLang="en-US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22" name="左右箭头 21"/>
            <p:cNvSpPr/>
            <p:nvPr/>
          </p:nvSpPr>
          <p:spPr bwMode="auto">
            <a:xfrm>
              <a:off x="2555776" y="2276872"/>
              <a:ext cx="1080120" cy="432048"/>
            </a:xfrm>
            <a:prstGeom prst="leftRight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362200" y="1484784"/>
            <a:ext cx="6781800" cy="4705350"/>
            <a:chOff x="1187624" y="1700808"/>
            <a:chExt cx="6781800" cy="4705350"/>
          </a:xfrm>
        </p:grpSpPr>
        <p:pic>
          <p:nvPicPr>
            <p:cNvPr id="4628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1700808"/>
              <a:ext cx="6781800" cy="470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直接连接符 6"/>
            <p:cNvCxnSpPr/>
            <p:nvPr/>
          </p:nvCxnSpPr>
          <p:spPr bwMode="auto">
            <a:xfrm>
              <a:off x="3491880" y="6021288"/>
              <a:ext cx="4176464" cy="0"/>
            </a:xfrm>
            <a:prstGeom prst="line">
              <a:avLst/>
            </a:prstGeom>
            <a:noFill/>
            <a:ln w="22225" cap="flat" cmpd="sng" algn="ctr">
              <a:solidFill>
                <a:srgbClr val="F6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直接连接符 7"/>
            <p:cNvCxnSpPr/>
            <p:nvPr/>
          </p:nvCxnSpPr>
          <p:spPr bwMode="auto">
            <a:xfrm>
              <a:off x="3419872" y="6237312"/>
              <a:ext cx="2376264" cy="0"/>
            </a:xfrm>
            <a:prstGeom prst="line">
              <a:avLst/>
            </a:prstGeom>
            <a:noFill/>
            <a:ln w="22225" cap="flat" cmpd="sng" algn="ctr">
              <a:solidFill>
                <a:srgbClr val="F6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Oval 22"/>
            <p:cNvSpPr>
              <a:spLocks noChangeArrowheads="1"/>
            </p:cNvSpPr>
            <p:nvPr/>
          </p:nvSpPr>
          <p:spPr bwMode="auto">
            <a:xfrm>
              <a:off x="4139952" y="2780928"/>
              <a:ext cx="2133600" cy="609600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</a:t>
            </a:r>
            <a:endParaRPr lang="zh-CN" altLang="en-US" dirty="0"/>
          </a:p>
        </p:txBody>
      </p:sp>
      <p:sp>
        <p:nvSpPr>
          <p:cNvPr id="9" name="任意多边形 8"/>
          <p:cNvSpPr/>
          <p:nvPr/>
        </p:nvSpPr>
        <p:spPr bwMode="auto">
          <a:xfrm>
            <a:off x="4100363" y="2907320"/>
            <a:ext cx="1614637" cy="597880"/>
          </a:xfrm>
          <a:custGeom>
            <a:avLst/>
            <a:gdLst>
              <a:gd name="connsiteX0" fmla="*/ 268437 w 1614637"/>
              <a:gd name="connsiteY0" fmla="*/ 980 h 597880"/>
              <a:gd name="connsiteX1" fmla="*/ 166837 w 1614637"/>
              <a:gd name="connsiteY1" fmla="*/ 13680 h 597880"/>
              <a:gd name="connsiteX2" fmla="*/ 27137 w 1614637"/>
              <a:gd name="connsiteY2" fmla="*/ 140680 h 597880"/>
              <a:gd name="connsiteX3" fmla="*/ 1737 w 1614637"/>
              <a:gd name="connsiteY3" fmla="*/ 216880 h 597880"/>
              <a:gd name="connsiteX4" fmla="*/ 14437 w 1614637"/>
              <a:gd name="connsiteY4" fmla="*/ 267680 h 597880"/>
              <a:gd name="connsiteX5" fmla="*/ 77937 w 1614637"/>
              <a:gd name="connsiteY5" fmla="*/ 356580 h 597880"/>
              <a:gd name="connsiteX6" fmla="*/ 116037 w 1614637"/>
              <a:gd name="connsiteY6" fmla="*/ 432780 h 597880"/>
              <a:gd name="connsiteX7" fmla="*/ 192237 w 1614637"/>
              <a:gd name="connsiteY7" fmla="*/ 483580 h 597880"/>
              <a:gd name="connsiteX8" fmla="*/ 268437 w 1614637"/>
              <a:gd name="connsiteY8" fmla="*/ 521680 h 597880"/>
              <a:gd name="connsiteX9" fmla="*/ 306537 w 1614637"/>
              <a:gd name="connsiteY9" fmla="*/ 547080 h 597880"/>
              <a:gd name="connsiteX10" fmla="*/ 382737 w 1614637"/>
              <a:gd name="connsiteY10" fmla="*/ 572480 h 597880"/>
              <a:gd name="connsiteX11" fmla="*/ 433537 w 1614637"/>
              <a:gd name="connsiteY11" fmla="*/ 597880 h 597880"/>
              <a:gd name="connsiteX12" fmla="*/ 687537 w 1614637"/>
              <a:gd name="connsiteY12" fmla="*/ 585180 h 597880"/>
              <a:gd name="connsiteX13" fmla="*/ 852637 w 1614637"/>
              <a:gd name="connsiteY13" fmla="*/ 547080 h 597880"/>
              <a:gd name="connsiteX14" fmla="*/ 903437 w 1614637"/>
              <a:gd name="connsiteY14" fmla="*/ 521680 h 597880"/>
              <a:gd name="connsiteX15" fmla="*/ 941537 w 1614637"/>
              <a:gd name="connsiteY15" fmla="*/ 508980 h 597880"/>
              <a:gd name="connsiteX16" fmla="*/ 1043137 w 1614637"/>
              <a:gd name="connsiteY16" fmla="*/ 483580 h 597880"/>
              <a:gd name="connsiteX17" fmla="*/ 1132037 w 1614637"/>
              <a:gd name="connsiteY17" fmla="*/ 458180 h 597880"/>
              <a:gd name="connsiteX18" fmla="*/ 1233637 w 1614637"/>
              <a:gd name="connsiteY18" fmla="*/ 445480 h 597880"/>
              <a:gd name="connsiteX19" fmla="*/ 1271737 w 1614637"/>
              <a:gd name="connsiteY19" fmla="*/ 420080 h 597880"/>
              <a:gd name="connsiteX20" fmla="*/ 1309837 w 1614637"/>
              <a:gd name="connsiteY20" fmla="*/ 381980 h 597880"/>
              <a:gd name="connsiteX21" fmla="*/ 1386037 w 1614637"/>
              <a:gd name="connsiteY21" fmla="*/ 356580 h 597880"/>
              <a:gd name="connsiteX22" fmla="*/ 1487637 w 1614637"/>
              <a:gd name="connsiteY22" fmla="*/ 331180 h 597880"/>
              <a:gd name="connsiteX23" fmla="*/ 1614637 w 1614637"/>
              <a:gd name="connsiteY23" fmla="*/ 331180 h 59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14637" h="597880">
                <a:moveTo>
                  <a:pt x="268437" y="980"/>
                </a:moveTo>
                <a:cubicBezTo>
                  <a:pt x="234570" y="5213"/>
                  <a:pt x="198106" y="0"/>
                  <a:pt x="166837" y="13680"/>
                </a:cubicBezTo>
                <a:cubicBezTo>
                  <a:pt x="89653" y="47448"/>
                  <a:pt x="69963" y="83579"/>
                  <a:pt x="27137" y="140680"/>
                </a:cubicBezTo>
                <a:cubicBezTo>
                  <a:pt x="18670" y="166080"/>
                  <a:pt x="4401" y="190239"/>
                  <a:pt x="1737" y="216880"/>
                </a:cubicBezTo>
                <a:cubicBezTo>
                  <a:pt x="0" y="234248"/>
                  <a:pt x="7561" y="251637"/>
                  <a:pt x="14437" y="267680"/>
                </a:cubicBezTo>
                <a:cubicBezTo>
                  <a:pt x="20627" y="282124"/>
                  <a:pt x="73600" y="350798"/>
                  <a:pt x="77937" y="356580"/>
                </a:cubicBezTo>
                <a:cubicBezTo>
                  <a:pt x="86996" y="383757"/>
                  <a:pt x="92866" y="412505"/>
                  <a:pt x="116037" y="432780"/>
                </a:cubicBezTo>
                <a:cubicBezTo>
                  <a:pt x="139011" y="452882"/>
                  <a:pt x="166837" y="466647"/>
                  <a:pt x="192237" y="483580"/>
                </a:cubicBezTo>
                <a:cubicBezTo>
                  <a:pt x="241476" y="516406"/>
                  <a:pt x="215857" y="504153"/>
                  <a:pt x="268437" y="521680"/>
                </a:cubicBezTo>
                <a:cubicBezTo>
                  <a:pt x="281137" y="530147"/>
                  <a:pt x="292589" y="540881"/>
                  <a:pt x="306537" y="547080"/>
                </a:cubicBezTo>
                <a:cubicBezTo>
                  <a:pt x="331003" y="557954"/>
                  <a:pt x="357878" y="562536"/>
                  <a:pt x="382737" y="572480"/>
                </a:cubicBezTo>
                <a:cubicBezTo>
                  <a:pt x="400315" y="579511"/>
                  <a:pt x="416604" y="589413"/>
                  <a:pt x="433537" y="597880"/>
                </a:cubicBezTo>
                <a:cubicBezTo>
                  <a:pt x="518204" y="593647"/>
                  <a:pt x="603381" y="595381"/>
                  <a:pt x="687537" y="585180"/>
                </a:cubicBezTo>
                <a:cubicBezTo>
                  <a:pt x="743606" y="578384"/>
                  <a:pt x="798452" y="563017"/>
                  <a:pt x="852637" y="547080"/>
                </a:cubicBezTo>
                <a:cubicBezTo>
                  <a:pt x="870800" y="541738"/>
                  <a:pt x="886036" y="529138"/>
                  <a:pt x="903437" y="521680"/>
                </a:cubicBezTo>
                <a:cubicBezTo>
                  <a:pt x="915742" y="516407"/>
                  <a:pt x="928622" y="512502"/>
                  <a:pt x="941537" y="508980"/>
                </a:cubicBezTo>
                <a:cubicBezTo>
                  <a:pt x="975216" y="499795"/>
                  <a:pt x="1009270" y="492047"/>
                  <a:pt x="1043137" y="483580"/>
                </a:cubicBezTo>
                <a:cubicBezTo>
                  <a:pt x="1103532" y="468481"/>
                  <a:pt x="1060771" y="470058"/>
                  <a:pt x="1132037" y="458180"/>
                </a:cubicBezTo>
                <a:cubicBezTo>
                  <a:pt x="1165703" y="452569"/>
                  <a:pt x="1199770" y="449713"/>
                  <a:pt x="1233637" y="445480"/>
                </a:cubicBezTo>
                <a:cubicBezTo>
                  <a:pt x="1246337" y="437013"/>
                  <a:pt x="1260011" y="429851"/>
                  <a:pt x="1271737" y="420080"/>
                </a:cubicBezTo>
                <a:cubicBezTo>
                  <a:pt x="1285535" y="408582"/>
                  <a:pt x="1294137" y="390702"/>
                  <a:pt x="1309837" y="381980"/>
                </a:cubicBezTo>
                <a:cubicBezTo>
                  <a:pt x="1333242" y="368977"/>
                  <a:pt x="1360637" y="365047"/>
                  <a:pt x="1386037" y="356580"/>
                </a:cubicBezTo>
                <a:cubicBezTo>
                  <a:pt x="1420854" y="344974"/>
                  <a:pt x="1449323" y="333734"/>
                  <a:pt x="1487637" y="331180"/>
                </a:cubicBezTo>
                <a:cubicBezTo>
                  <a:pt x="1529877" y="328364"/>
                  <a:pt x="1572304" y="331180"/>
                  <a:pt x="1614637" y="33118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文琥珀" pitchFamily="2" charset="-122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4175979" y="2794000"/>
            <a:ext cx="2133462" cy="533400"/>
          </a:xfrm>
          <a:custGeom>
            <a:avLst/>
            <a:gdLst>
              <a:gd name="connsiteX0" fmla="*/ 103921 w 2133462"/>
              <a:gd name="connsiteY0" fmla="*/ 101600 h 533400"/>
              <a:gd name="connsiteX1" fmla="*/ 2321 w 2133462"/>
              <a:gd name="connsiteY1" fmla="*/ 241300 h 533400"/>
              <a:gd name="connsiteX2" fmla="*/ 27721 w 2133462"/>
              <a:gd name="connsiteY2" fmla="*/ 279400 h 533400"/>
              <a:gd name="connsiteX3" fmla="*/ 218221 w 2133462"/>
              <a:gd name="connsiteY3" fmla="*/ 482600 h 533400"/>
              <a:gd name="connsiteX4" fmla="*/ 484921 w 2133462"/>
              <a:gd name="connsiteY4" fmla="*/ 533400 h 533400"/>
              <a:gd name="connsiteX5" fmla="*/ 815121 w 2133462"/>
              <a:gd name="connsiteY5" fmla="*/ 520700 h 533400"/>
              <a:gd name="connsiteX6" fmla="*/ 1005621 w 2133462"/>
              <a:gd name="connsiteY6" fmla="*/ 482600 h 533400"/>
              <a:gd name="connsiteX7" fmla="*/ 1170721 w 2133462"/>
              <a:gd name="connsiteY7" fmla="*/ 457200 h 533400"/>
              <a:gd name="connsiteX8" fmla="*/ 1348521 w 2133462"/>
              <a:gd name="connsiteY8" fmla="*/ 431800 h 533400"/>
              <a:gd name="connsiteX9" fmla="*/ 1577121 w 2133462"/>
              <a:gd name="connsiteY9" fmla="*/ 419100 h 533400"/>
              <a:gd name="connsiteX10" fmla="*/ 1627921 w 2133462"/>
              <a:gd name="connsiteY10" fmla="*/ 406400 h 533400"/>
              <a:gd name="connsiteX11" fmla="*/ 2021621 w 2133462"/>
              <a:gd name="connsiteY11" fmla="*/ 381000 h 533400"/>
              <a:gd name="connsiteX12" fmla="*/ 2123221 w 2133462"/>
              <a:gd name="connsiteY12" fmla="*/ 330200 h 533400"/>
              <a:gd name="connsiteX13" fmla="*/ 2085121 w 2133462"/>
              <a:gd name="connsiteY13" fmla="*/ 304800 h 533400"/>
              <a:gd name="connsiteX14" fmla="*/ 2072421 w 2133462"/>
              <a:gd name="connsiteY14" fmla="*/ 266700 h 533400"/>
              <a:gd name="connsiteX15" fmla="*/ 2034321 w 2133462"/>
              <a:gd name="connsiteY15" fmla="*/ 254000 h 533400"/>
              <a:gd name="connsiteX16" fmla="*/ 1958121 w 2133462"/>
              <a:gd name="connsiteY16" fmla="*/ 203200 h 533400"/>
              <a:gd name="connsiteX17" fmla="*/ 1920021 w 2133462"/>
              <a:gd name="connsiteY17" fmla="*/ 177800 h 533400"/>
              <a:gd name="connsiteX18" fmla="*/ 1856521 w 2133462"/>
              <a:gd name="connsiteY18" fmla="*/ 127000 h 533400"/>
              <a:gd name="connsiteX19" fmla="*/ 1805721 w 2133462"/>
              <a:gd name="connsiteY19" fmla="*/ 114300 h 533400"/>
              <a:gd name="connsiteX20" fmla="*/ 1704121 w 2133462"/>
              <a:gd name="connsiteY20" fmla="*/ 76200 h 533400"/>
              <a:gd name="connsiteX21" fmla="*/ 1615221 w 2133462"/>
              <a:gd name="connsiteY21" fmla="*/ 38100 h 533400"/>
              <a:gd name="connsiteX22" fmla="*/ 1551721 w 2133462"/>
              <a:gd name="connsiteY22" fmla="*/ 12700 h 533400"/>
              <a:gd name="connsiteX23" fmla="*/ 1094521 w 2133462"/>
              <a:gd name="connsiteY23" fmla="*/ 0 h 533400"/>
              <a:gd name="connsiteX24" fmla="*/ 561121 w 2133462"/>
              <a:gd name="connsiteY24" fmla="*/ 25400 h 533400"/>
              <a:gd name="connsiteX25" fmla="*/ 167421 w 2133462"/>
              <a:gd name="connsiteY25" fmla="*/ 63500 h 533400"/>
              <a:gd name="connsiteX26" fmla="*/ 27721 w 2133462"/>
              <a:gd name="connsiteY26" fmla="*/ 762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133462" h="533400">
                <a:moveTo>
                  <a:pt x="103921" y="101600"/>
                </a:moveTo>
                <a:cubicBezTo>
                  <a:pt x="22922" y="121850"/>
                  <a:pt x="22943" y="107259"/>
                  <a:pt x="2321" y="241300"/>
                </a:cubicBezTo>
                <a:cubicBezTo>
                  <a:pt x="0" y="256386"/>
                  <a:pt x="18563" y="267189"/>
                  <a:pt x="27721" y="279400"/>
                </a:cubicBezTo>
                <a:cubicBezTo>
                  <a:pt x="57746" y="319433"/>
                  <a:pt x="135011" y="460197"/>
                  <a:pt x="218221" y="482600"/>
                </a:cubicBezTo>
                <a:cubicBezTo>
                  <a:pt x="305608" y="506127"/>
                  <a:pt x="396021" y="516467"/>
                  <a:pt x="484921" y="533400"/>
                </a:cubicBezTo>
                <a:cubicBezTo>
                  <a:pt x="594988" y="529167"/>
                  <a:pt x="705493" y="531395"/>
                  <a:pt x="815121" y="520700"/>
                </a:cubicBezTo>
                <a:cubicBezTo>
                  <a:pt x="879573" y="514412"/>
                  <a:pt x="942121" y="495300"/>
                  <a:pt x="1005621" y="482600"/>
                </a:cubicBezTo>
                <a:cubicBezTo>
                  <a:pt x="1102588" y="463207"/>
                  <a:pt x="1047702" y="472577"/>
                  <a:pt x="1170721" y="457200"/>
                </a:cubicBezTo>
                <a:cubicBezTo>
                  <a:pt x="1249544" y="430926"/>
                  <a:pt x="1208191" y="441478"/>
                  <a:pt x="1348521" y="431800"/>
                </a:cubicBezTo>
                <a:cubicBezTo>
                  <a:pt x="1424658" y="426549"/>
                  <a:pt x="1500921" y="423333"/>
                  <a:pt x="1577121" y="419100"/>
                </a:cubicBezTo>
                <a:cubicBezTo>
                  <a:pt x="1594054" y="414867"/>
                  <a:pt x="1610642" y="408868"/>
                  <a:pt x="1627921" y="406400"/>
                </a:cubicBezTo>
                <a:cubicBezTo>
                  <a:pt x="1746478" y="389463"/>
                  <a:pt x="1915347" y="386061"/>
                  <a:pt x="2021621" y="381000"/>
                </a:cubicBezTo>
                <a:cubicBezTo>
                  <a:pt x="2028651" y="379828"/>
                  <a:pt x="2133462" y="381405"/>
                  <a:pt x="2123221" y="330200"/>
                </a:cubicBezTo>
                <a:cubicBezTo>
                  <a:pt x="2120228" y="315233"/>
                  <a:pt x="2097821" y="313267"/>
                  <a:pt x="2085121" y="304800"/>
                </a:cubicBezTo>
                <a:cubicBezTo>
                  <a:pt x="2080888" y="292100"/>
                  <a:pt x="2081887" y="276166"/>
                  <a:pt x="2072421" y="266700"/>
                </a:cubicBezTo>
                <a:cubicBezTo>
                  <a:pt x="2062955" y="257234"/>
                  <a:pt x="2046023" y="260501"/>
                  <a:pt x="2034321" y="254000"/>
                </a:cubicBezTo>
                <a:cubicBezTo>
                  <a:pt x="2007636" y="239175"/>
                  <a:pt x="1983521" y="220133"/>
                  <a:pt x="1958121" y="203200"/>
                </a:cubicBezTo>
                <a:cubicBezTo>
                  <a:pt x="1945421" y="194733"/>
                  <a:pt x="1931940" y="187335"/>
                  <a:pt x="1920021" y="177800"/>
                </a:cubicBezTo>
                <a:cubicBezTo>
                  <a:pt x="1898854" y="160867"/>
                  <a:pt x="1880216" y="140164"/>
                  <a:pt x="1856521" y="127000"/>
                </a:cubicBezTo>
                <a:cubicBezTo>
                  <a:pt x="1841263" y="118523"/>
                  <a:pt x="1822504" y="119095"/>
                  <a:pt x="1805721" y="114300"/>
                </a:cubicBezTo>
                <a:cubicBezTo>
                  <a:pt x="1780074" y="106972"/>
                  <a:pt x="1722014" y="85147"/>
                  <a:pt x="1704121" y="76200"/>
                </a:cubicBezTo>
                <a:cubicBezTo>
                  <a:pt x="1570189" y="9234"/>
                  <a:pt x="1773809" y="90963"/>
                  <a:pt x="1615221" y="38100"/>
                </a:cubicBezTo>
                <a:cubicBezTo>
                  <a:pt x="1593594" y="30891"/>
                  <a:pt x="1574457" y="14364"/>
                  <a:pt x="1551721" y="12700"/>
                </a:cubicBezTo>
                <a:cubicBezTo>
                  <a:pt x="1399669" y="1574"/>
                  <a:pt x="1246921" y="4233"/>
                  <a:pt x="1094521" y="0"/>
                </a:cubicBezTo>
                <a:cubicBezTo>
                  <a:pt x="1016515" y="2889"/>
                  <a:pt x="682971" y="11861"/>
                  <a:pt x="561121" y="25400"/>
                </a:cubicBezTo>
                <a:cubicBezTo>
                  <a:pt x="109016" y="75634"/>
                  <a:pt x="804621" y="29963"/>
                  <a:pt x="167421" y="63500"/>
                </a:cubicBezTo>
                <a:cubicBezTo>
                  <a:pt x="44706" y="77135"/>
                  <a:pt x="91455" y="76200"/>
                  <a:pt x="27721" y="7620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文琥珀" pitchFamily="2" charset="-122"/>
            </a:endParaRP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683568" y="548680"/>
            <a:ext cx="5976664" cy="685800"/>
            <a:chOff x="288" y="336"/>
            <a:chExt cx="3793" cy="432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288" y="336"/>
              <a:ext cx="3648" cy="432"/>
            </a:xfrm>
            <a:prstGeom prst="rect">
              <a:avLst/>
            </a:prstGeom>
            <a:solidFill>
              <a:srgbClr val="E1F0FF"/>
            </a:solidFill>
            <a:ln w="9525">
              <a:noFill/>
              <a:miter lim="800000"/>
              <a:headEnd/>
              <a:tailEnd/>
            </a:ln>
            <a:effectLst>
              <a:outerShdw dist="117088" dir="2436078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417" y="399"/>
              <a:ext cx="366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zh-CN" altLang="en-US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学习并行编程其它原因</a:t>
              </a:r>
              <a:endParaRPr lang="zh-CN" altLang="en-US" sz="30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7544" y="1556792"/>
            <a:ext cx="5625873" cy="1948408"/>
            <a:chOff x="467544" y="1556792"/>
            <a:chExt cx="5625873" cy="1948408"/>
          </a:xfrm>
        </p:grpSpPr>
        <p:sp>
          <p:nvSpPr>
            <p:cNvPr id="21" name="任意多边形 20"/>
            <p:cNvSpPr/>
            <p:nvPr/>
          </p:nvSpPr>
          <p:spPr bwMode="auto">
            <a:xfrm>
              <a:off x="3884339" y="2907320"/>
              <a:ext cx="1614637" cy="597880"/>
            </a:xfrm>
            <a:custGeom>
              <a:avLst/>
              <a:gdLst>
                <a:gd name="connsiteX0" fmla="*/ 268437 w 1614637"/>
                <a:gd name="connsiteY0" fmla="*/ 980 h 597880"/>
                <a:gd name="connsiteX1" fmla="*/ 166837 w 1614637"/>
                <a:gd name="connsiteY1" fmla="*/ 13680 h 597880"/>
                <a:gd name="connsiteX2" fmla="*/ 27137 w 1614637"/>
                <a:gd name="connsiteY2" fmla="*/ 140680 h 597880"/>
                <a:gd name="connsiteX3" fmla="*/ 1737 w 1614637"/>
                <a:gd name="connsiteY3" fmla="*/ 216880 h 597880"/>
                <a:gd name="connsiteX4" fmla="*/ 14437 w 1614637"/>
                <a:gd name="connsiteY4" fmla="*/ 267680 h 597880"/>
                <a:gd name="connsiteX5" fmla="*/ 77937 w 1614637"/>
                <a:gd name="connsiteY5" fmla="*/ 356580 h 597880"/>
                <a:gd name="connsiteX6" fmla="*/ 116037 w 1614637"/>
                <a:gd name="connsiteY6" fmla="*/ 432780 h 597880"/>
                <a:gd name="connsiteX7" fmla="*/ 192237 w 1614637"/>
                <a:gd name="connsiteY7" fmla="*/ 483580 h 597880"/>
                <a:gd name="connsiteX8" fmla="*/ 268437 w 1614637"/>
                <a:gd name="connsiteY8" fmla="*/ 521680 h 597880"/>
                <a:gd name="connsiteX9" fmla="*/ 306537 w 1614637"/>
                <a:gd name="connsiteY9" fmla="*/ 547080 h 597880"/>
                <a:gd name="connsiteX10" fmla="*/ 382737 w 1614637"/>
                <a:gd name="connsiteY10" fmla="*/ 572480 h 597880"/>
                <a:gd name="connsiteX11" fmla="*/ 433537 w 1614637"/>
                <a:gd name="connsiteY11" fmla="*/ 597880 h 597880"/>
                <a:gd name="connsiteX12" fmla="*/ 687537 w 1614637"/>
                <a:gd name="connsiteY12" fmla="*/ 585180 h 597880"/>
                <a:gd name="connsiteX13" fmla="*/ 852637 w 1614637"/>
                <a:gd name="connsiteY13" fmla="*/ 547080 h 597880"/>
                <a:gd name="connsiteX14" fmla="*/ 903437 w 1614637"/>
                <a:gd name="connsiteY14" fmla="*/ 521680 h 597880"/>
                <a:gd name="connsiteX15" fmla="*/ 941537 w 1614637"/>
                <a:gd name="connsiteY15" fmla="*/ 508980 h 597880"/>
                <a:gd name="connsiteX16" fmla="*/ 1043137 w 1614637"/>
                <a:gd name="connsiteY16" fmla="*/ 483580 h 597880"/>
                <a:gd name="connsiteX17" fmla="*/ 1132037 w 1614637"/>
                <a:gd name="connsiteY17" fmla="*/ 458180 h 597880"/>
                <a:gd name="connsiteX18" fmla="*/ 1233637 w 1614637"/>
                <a:gd name="connsiteY18" fmla="*/ 445480 h 597880"/>
                <a:gd name="connsiteX19" fmla="*/ 1271737 w 1614637"/>
                <a:gd name="connsiteY19" fmla="*/ 420080 h 597880"/>
                <a:gd name="connsiteX20" fmla="*/ 1309837 w 1614637"/>
                <a:gd name="connsiteY20" fmla="*/ 381980 h 597880"/>
                <a:gd name="connsiteX21" fmla="*/ 1386037 w 1614637"/>
                <a:gd name="connsiteY21" fmla="*/ 356580 h 597880"/>
                <a:gd name="connsiteX22" fmla="*/ 1487637 w 1614637"/>
                <a:gd name="connsiteY22" fmla="*/ 331180 h 597880"/>
                <a:gd name="connsiteX23" fmla="*/ 1614637 w 1614637"/>
                <a:gd name="connsiteY23" fmla="*/ 331180 h 59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4637" h="597880">
                  <a:moveTo>
                    <a:pt x="268437" y="980"/>
                  </a:moveTo>
                  <a:cubicBezTo>
                    <a:pt x="234570" y="5213"/>
                    <a:pt x="198106" y="0"/>
                    <a:pt x="166837" y="13680"/>
                  </a:cubicBezTo>
                  <a:cubicBezTo>
                    <a:pt x="89653" y="47448"/>
                    <a:pt x="69963" y="83579"/>
                    <a:pt x="27137" y="140680"/>
                  </a:cubicBezTo>
                  <a:cubicBezTo>
                    <a:pt x="18670" y="166080"/>
                    <a:pt x="4401" y="190239"/>
                    <a:pt x="1737" y="216880"/>
                  </a:cubicBezTo>
                  <a:cubicBezTo>
                    <a:pt x="0" y="234248"/>
                    <a:pt x="7561" y="251637"/>
                    <a:pt x="14437" y="267680"/>
                  </a:cubicBezTo>
                  <a:cubicBezTo>
                    <a:pt x="20627" y="282124"/>
                    <a:pt x="73600" y="350798"/>
                    <a:pt x="77937" y="356580"/>
                  </a:cubicBezTo>
                  <a:cubicBezTo>
                    <a:pt x="86996" y="383757"/>
                    <a:pt x="92866" y="412505"/>
                    <a:pt x="116037" y="432780"/>
                  </a:cubicBezTo>
                  <a:cubicBezTo>
                    <a:pt x="139011" y="452882"/>
                    <a:pt x="166837" y="466647"/>
                    <a:pt x="192237" y="483580"/>
                  </a:cubicBezTo>
                  <a:cubicBezTo>
                    <a:pt x="241476" y="516406"/>
                    <a:pt x="215857" y="504153"/>
                    <a:pt x="268437" y="521680"/>
                  </a:cubicBezTo>
                  <a:cubicBezTo>
                    <a:pt x="281137" y="530147"/>
                    <a:pt x="292589" y="540881"/>
                    <a:pt x="306537" y="547080"/>
                  </a:cubicBezTo>
                  <a:cubicBezTo>
                    <a:pt x="331003" y="557954"/>
                    <a:pt x="357878" y="562536"/>
                    <a:pt x="382737" y="572480"/>
                  </a:cubicBezTo>
                  <a:cubicBezTo>
                    <a:pt x="400315" y="579511"/>
                    <a:pt x="416604" y="589413"/>
                    <a:pt x="433537" y="597880"/>
                  </a:cubicBezTo>
                  <a:cubicBezTo>
                    <a:pt x="518204" y="593647"/>
                    <a:pt x="603381" y="595381"/>
                    <a:pt x="687537" y="585180"/>
                  </a:cubicBezTo>
                  <a:cubicBezTo>
                    <a:pt x="743606" y="578384"/>
                    <a:pt x="798452" y="563017"/>
                    <a:pt x="852637" y="547080"/>
                  </a:cubicBezTo>
                  <a:cubicBezTo>
                    <a:pt x="870800" y="541738"/>
                    <a:pt x="886036" y="529138"/>
                    <a:pt x="903437" y="521680"/>
                  </a:cubicBezTo>
                  <a:cubicBezTo>
                    <a:pt x="915742" y="516407"/>
                    <a:pt x="928622" y="512502"/>
                    <a:pt x="941537" y="508980"/>
                  </a:cubicBezTo>
                  <a:cubicBezTo>
                    <a:pt x="975216" y="499795"/>
                    <a:pt x="1009270" y="492047"/>
                    <a:pt x="1043137" y="483580"/>
                  </a:cubicBezTo>
                  <a:cubicBezTo>
                    <a:pt x="1103532" y="468481"/>
                    <a:pt x="1060771" y="470058"/>
                    <a:pt x="1132037" y="458180"/>
                  </a:cubicBezTo>
                  <a:cubicBezTo>
                    <a:pt x="1165703" y="452569"/>
                    <a:pt x="1199770" y="449713"/>
                    <a:pt x="1233637" y="445480"/>
                  </a:cubicBezTo>
                  <a:cubicBezTo>
                    <a:pt x="1246337" y="437013"/>
                    <a:pt x="1260011" y="429851"/>
                    <a:pt x="1271737" y="420080"/>
                  </a:cubicBezTo>
                  <a:cubicBezTo>
                    <a:pt x="1285535" y="408582"/>
                    <a:pt x="1294137" y="390702"/>
                    <a:pt x="1309837" y="381980"/>
                  </a:cubicBezTo>
                  <a:cubicBezTo>
                    <a:pt x="1333242" y="368977"/>
                    <a:pt x="1360637" y="365047"/>
                    <a:pt x="1386037" y="356580"/>
                  </a:cubicBezTo>
                  <a:cubicBezTo>
                    <a:pt x="1420854" y="344974"/>
                    <a:pt x="1449323" y="333734"/>
                    <a:pt x="1487637" y="331180"/>
                  </a:cubicBezTo>
                  <a:cubicBezTo>
                    <a:pt x="1529877" y="328364"/>
                    <a:pt x="1572304" y="331180"/>
                    <a:pt x="1614637" y="331180"/>
                  </a:cubicBez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 bwMode="auto">
            <a:xfrm>
              <a:off x="3959955" y="2794000"/>
              <a:ext cx="2133462" cy="533400"/>
            </a:xfrm>
            <a:custGeom>
              <a:avLst/>
              <a:gdLst>
                <a:gd name="connsiteX0" fmla="*/ 103921 w 2133462"/>
                <a:gd name="connsiteY0" fmla="*/ 101600 h 533400"/>
                <a:gd name="connsiteX1" fmla="*/ 2321 w 2133462"/>
                <a:gd name="connsiteY1" fmla="*/ 241300 h 533400"/>
                <a:gd name="connsiteX2" fmla="*/ 27721 w 2133462"/>
                <a:gd name="connsiteY2" fmla="*/ 279400 h 533400"/>
                <a:gd name="connsiteX3" fmla="*/ 218221 w 2133462"/>
                <a:gd name="connsiteY3" fmla="*/ 482600 h 533400"/>
                <a:gd name="connsiteX4" fmla="*/ 484921 w 2133462"/>
                <a:gd name="connsiteY4" fmla="*/ 533400 h 533400"/>
                <a:gd name="connsiteX5" fmla="*/ 815121 w 2133462"/>
                <a:gd name="connsiteY5" fmla="*/ 520700 h 533400"/>
                <a:gd name="connsiteX6" fmla="*/ 1005621 w 2133462"/>
                <a:gd name="connsiteY6" fmla="*/ 482600 h 533400"/>
                <a:gd name="connsiteX7" fmla="*/ 1170721 w 2133462"/>
                <a:gd name="connsiteY7" fmla="*/ 457200 h 533400"/>
                <a:gd name="connsiteX8" fmla="*/ 1348521 w 2133462"/>
                <a:gd name="connsiteY8" fmla="*/ 431800 h 533400"/>
                <a:gd name="connsiteX9" fmla="*/ 1577121 w 2133462"/>
                <a:gd name="connsiteY9" fmla="*/ 419100 h 533400"/>
                <a:gd name="connsiteX10" fmla="*/ 1627921 w 2133462"/>
                <a:gd name="connsiteY10" fmla="*/ 406400 h 533400"/>
                <a:gd name="connsiteX11" fmla="*/ 2021621 w 2133462"/>
                <a:gd name="connsiteY11" fmla="*/ 381000 h 533400"/>
                <a:gd name="connsiteX12" fmla="*/ 2123221 w 2133462"/>
                <a:gd name="connsiteY12" fmla="*/ 330200 h 533400"/>
                <a:gd name="connsiteX13" fmla="*/ 2085121 w 2133462"/>
                <a:gd name="connsiteY13" fmla="*/ 304800 h 533400"/>
                <a:gd name="connsiteX14" fmla="*/ 2072421 w 2133462"/>
                <a:gd name="connsiteY14" fmla="*/ 266700 h 533400"/>
                <a:gd name="connsiteX15" fmla="*/ 2034321 w 2133462"/>
                <a:gd name="connsiteY15" fmla="*/ 254000 h 533400"/>
                <a:gd name="connsiteX16" fmla="*/ 1958121 w 2133462"/>
                <a:gd name="connsiteY16" fmla="*/ 203200 h 533400"/>
                <a:gd name="connsiteX17" fmla="*/ 1920021 w 2133462"/>
                <a:gd name="connsiteY17" fmla="*/ 177800 h 533400"/>
                <a:gd name="connsiteX18" fmla="*/ 1856521 w 2133462"/>
                <a:gd name="connsiteY18" fmla="*/ 127000 h 533400"/>
                <a:gd name="connsiteX19" fmla="*/ 1805721 w 2133462"/>
                <a:gd name="connsiteY19" fmla="*/ 114300 h 533400"/>
                <a:gd name="connsiteX20" fmla="*/ 1704121 w 2133462"/>
                <a:gd name="connsiteY20" fmla="*/ 76200 h 533400"/>
                <a:gd name="connsiteX21" fmla="*/ 1615221 w 2133462"/>
                <a:gd name="connsiteY21" fmla="*/ 38100 h 533400"/>
                <a:gd name="connsiteX22" fmla="*/ 1551721 w 2133462"/>
                <a:gd name="connsiteY22" fmla="*/ 12700 h 533400"/>
                <a:gd name="connsiteX23" fmla="*/ 1094521 w 2133462"/>
                <a:gd name="connsiteY23" fmla="*/ 0 h 533400"/>
                <a:gd name="connsiteX24" fmla="*/ 561121 w 2133462"/>
                <a:gd name="connsiteY24" fmla="*/ 25400 h 533400"/>
                <a:gd name="connsiteX25" fmla="*/ 167421 w 2133462"/>
                <a:gd name="connsiteY25" fmla="*/ 63500 h 533400"/>
                <a:gd name="connsiteX26" fmla="*/ 27721 w 2133462"/>
                <a:gd name="connsiteY26" fmla="*/ 762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33462" h="533400">
                  <a:moveTo>
                    <a:pt x="103921" y="101600"/>
                  </a:moveTo>
                  <a:cubicBezTo>
                    <a:pt x="22922" y="121850"/>
                    <a:pt x="22943" y="107259"/>
                    <a:pt x="2321" y="241300"/>
                  </a:cubicBezTo>
                  <a:cubicBezTo>
                    <a:pt x="0" y="256386"/>
                    <a:pt x="18563" y="267189"/>
                    <a:pt x="27721" y="279400"/>
                  </a:cubicBezTo>
                  <a:cubicBezTo>
                    <a:pt x="57746" y="319433"/>
                    <a:pt x="135011" y="460197"/>
                    <a:pt x="218221" y="482600"/>
                  </a:cubicBezTo>
                  <a:cubicBezTo>
                    <a:pt x="305608" y="506127"/>
                    <a:pt x="396021" y="516467"/>
                    <a:pt x="484921" y="533400"/>
                  </a:cubicBezTo>
                  <a:cubicBezTo>
                    <a:pt x="594988" y="529167"/>
                    <a:pt x="705493" y="531395"/>
                    <a:pt x="815121" y="520700"/>
                  </a:cubicBezTo>
                  <a:cubicBezTo>
                    <a:pt x="879573" y="514412"/>
                    <a:pt x="942121" y="495300"/>
                    <a:pt x="1005621" y="482600"/>
                  </a:cubicBezTo>
                  <a:cubicBezTo>
                    <a:pt x="1102588" y="463207"/>
                    <a:pt x="1047702" y="472577"/>
                    <a:pt x="1170721" y="457200"/>
                  </a:cubicBezTo>
                  <a:cubicBezTo>
                    <a:pt x="1249544" y="430926"/>
                    <a:pt x="1208191" y="441478"/>
                    <a:pt x="1348521" y="431800"/>
                  </a:cubicBezTo>
                  <a:cubicBezTo>
                    <a:pt x="1424658" y="426549"/>
                    <a:pt x="1500921" y="423333"/>
                    <a:pt x="1577121" y="419100"/>
                  </a:cubicBezTo>
                  <a:cubicBezTo>
                    <a:pt x="1594054" y="414867"/>
                    <a:pt x="1610642" y="408868"/>
                    <a:pt x="1627921" y="406400"/>
                  </a:cubicBezTo>
                  <a:cubicBezTo>
                    <a:pt x="1746478" y="389463"/>
                    <a:pt x="1915347" y="386061"/>
                    <a:pt x="2021621" y="381000"/>
                  </a:cubicBezTo>
                  <a:cubicBezTo>
                    <a:pt x="2028651" y="379828"/>
                    <a:pt x="2133462" y="381405"/>
                    <a:pt x="2123221" y="330200"/>
                  </a:cubicBezTo>
                  <a:cubicBezTo>
                    <a:pt x="2120228" y="315233"/>
                    <a:pt x="2097821" y="313267"/>
                    <a:pt x="2085121" y="304800"/>
                  </a:cubicBezTo>
                  <a:cubicBezTo>
                    <a:pt x="2080888" y="292100"/>
                    <a:pt x="2081887" y="276166"/>
                    <a:pt x="2072421" y="266700"/>
                  </a:cubicBezTo>
                  <a:cubicBezTo>
                    <a:pt x="2062955" y="257234"/>
                    <a:pt x="2046023" y="260501"/>
                    <a:pt x="2034321" y="254000"/>
                  </a:cubicBezTo>
                  <a:cubicBezTo>
                    <a:pt x="2007636" y="239175"/>
                    <a:pt x="1983521" y="220133"/>
                    <a:pt x="1958121" y="203200"/>
                  </a:cubicBezTo>
                  <a:cubicBezTo>
                    <a:pt x="1945421" y="194733"/>
                    <a:pt x="1931940" y="187335"/>
                    <a:pt x="1920021" y="177800"/>
                  </a:cubicBezTo>
                  <a:cubicBezTo>
                    <a:pt x="1898854" y="160867"/>
                    <a:pt x="1880216" y="140164"/>
                    <a:pt x="1856521" y="127000"/>
                  </a:cubicBezTo>
                  <a:cubicBezTo>
                    <a:pt x="1841263" y="118523"/>
                    <a:pt x="1822504" y="119095"/>
                    <a:pt x="1805721" y="114300"/>
                  </a:cubicBezTo>
                  <a:cubicBezTo>
                    <a:pt x="1780074" y="106972"/>
                    <a:pt x="1722014" y="85147"/>
                    <a:pt x="1704121" y="76200"/>
                  </a:cubicBezTo>
                  <a:cubicBezTo>
                    <a:pt x="1570189" y="9234"/>
                    <a:pt x="1773809" y="90963"/>
                    <a:pt x="1615221" y="38100"/>
                  </a:cubicBezTo>
                  <a:cubicBezTo>
                    <a:pt x="1593594" y="30891"/>
                    <a:pt x="1574457" y="14364"/>
                    <a:pt x="1551721" y="12700"/>
                  </a:cubicBezTo>
                  <a:cubicBezTo>
                    <a:pt x="1399669" y="1574"/>
                    <a:pt x="1246921" y="4233"/>
                    <a:pt x="1094521" y="0"/>
                  </a:cubicBezTo>
                  <a:cubicBezTo>
                    <a:pt x="1016515" y="2889"/>
                    <a:pt x="682971" y="11861"/>
                    <a:pt x="561121" y="25400"/>
                  </a:cubicBezTo>
                  <a:cubicBezTo>
                    <a:pt x="109016" y="75634"/>
                    <a:pt x="804621" y="29963"/>
                    <a:pt x="167421" y="63500"/>
                  </a:cubicBezTo>
                  <a:cubicBezTo>
                    <a:pt x="44706" y="77135"/>
                    <a:pt x="91455" y="76200"/>
                    <a:pt x="27721" y="76200"/>
                  </a:cubicBez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  <p:pic>
          <p:nvPicPr>
            <p:cNvPr id="23" name="Picture 4" descr="C:\Documents and Settings\赵长海\Local Settings\Temporary Internet Files\Content.IE5\TXE31RC3\MC900416124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896" y="1556792"/>
              <a:ext cx="1685925" cy="1654175"/>
            </a:xfrm>
            <a:prstGeom prst="rect">
              <a:avLst/>
            </a:prstGeom>
            <a:noFill/>
          </p:spPr>
        </p:pic>
        <p:grpSp>
          <p:nvGrpSpPr>
            <p:cNvPr id="24" name="Group 6"/>
            <p:cNvGrpSpPr>
              <a:grpSpLocks/>
            </p:cNvGrpSpPr>
            <p:nvPr/>
          </p:nvGrpSpPr>
          <p:grpSpPr bwMode="auto">
            <a:xfrm>
              <a:off x="467544" y="2132856"/>
              <a:ext cx="1981200" cy="609600"/>
              <a:chOff x="576" y="1584"/>
              <a:chExt cx="1248" cy="384"/>
            </a:xfrm>
          </p:grpSpPr>
          <p:sp>
            <p:nvSpPr>
              <p:cNvPr id="27" name="Oval 7"/>
              <p:cNvSpPr>
                <a:spLocks noChangeArrowheads="1"/>
              </p:cNvSpPr>
              <p:nvPr/>
            </p:nvSpPr>
            <p:spPr bwMode="auto">
              <a:xfrm>
                <a:off x="576" y="1584"/>
                <a:ext cx="1248" cy="384"/>
              </a:xfrm>
              <a:prstGeom prst="ellipse">
                <a:avLst/>
              </a:prstGeom>
              <a:gradFill rotWithShape="0">
                <a:gsLst>
                  <a:gs pos="0">
                    <a:srgbClr val="66FF33">
                      <a:gamma/>
                      <a:shade val="46275"/>
                      <a:invGamma/>
                    </a:srgbClr>
                  </a:gs>
                  <a:gs pos="50000">
                    <a:srgbClr val="66FF33"/>
                  </a:gs>
                  <a:gs pos="100000">
                    <a:srgbClr val="66FF33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12700" cap="sq">
                <a:noFill/>
                <a:round/>
                <a:headEnd type="none" w="sm" len="sm"/>
                <a:tailEnd type="none" w="sm" len="sm"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803" y="1629"/>
                <a:ext cx="970" cy="25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fontAlgn="base" hangingPunct="1"/>
                <a:r>
                  <a:rPr lang="en-US" altLang="zh-CN" sz="2000" dirty="0" smtClean="0">
                    <a:solidFill>
                      <a:schemeClr val="accent2"/>
                    </a:solidFill>
                    <a:effectLst/>
                    <a:ea typeface="楷体_GB2312" pitchFamily="49" charset="-122"/>
                  </a:rPr>
                  <a:t>Big Money</a:t>
                </a:r>
                <a:endParaRPr lang="zh-CN" altLang="en-US" sz="2000" dirty="0">
                  <a:solidFill>
                    <a:schemeClr val="accent2"/>
                  </a:solidFill>
                  <a:effectLst/>
                  <a:ea typeface="楷体_GB2312" pitchFamily="49" charset="-122"/>
                </a:endParaRPr>
              </a:p>
            </p:txBody>
          </p:sp>
        </p:grpSp>
        <p:sp>
          <p:nvSpPr>
            <p:cNvPr id="25" name="Text Box 1059"/>
            <p:cNvSpPr txBox="1">
              <a:spLocks noChangeArrowheads="1"/>
            </p:cNvSpPr>
            <p:nvPr/>
          </p:nvSpPr>
          <p:spPr bwMode="auto">
            <a:xfrm>
              <a:off x="2699792" y="1916832"/>
              <a:ext cx="1008112" cy="4616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高薪</a:t>
              </a:r>
              <a:endParaRPr lang="zh-CN" altLang="en-US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26" name="左右箭头 25"/>
            <p:cNvSpPr/>
            <p:nvPr/>
          </p:nvSpPr>
          <p:spPr bwMode="auto">
            <a:xfrm>
              <a:off x="2555776" y="2276872"/>
              <a:ext cx="1080120" cy="432048"/>
            </a:xfrm>
            <a:prstGeom prst="leftRight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23528" y="3501008"/>
            <a:ext cx="5850136" cy="1784350"/>
            <a:chOff x="323528" y="3501008"/>
            <a:chExt cx="5850136" cy="1784350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323528" y="4005064"/>
              <a:ext cx="1981200" cy="609600"/>
              <a:chOff x="576" y="1584"/>
              <a:chExt cx="1248" cy="384"/>
            </a:xfrm>
          </p:grpSpPr>
          <p:sp>
            <p:nvSpPr>
              <p:cNvPr id="19" name="Oval 7"/>
              <p:cNvSpPr>
                <a:spLocks noChangeArrowheads="1"/>
              </p:cNvSpPr>
              <p:nvPr/>
            </p:nvSpPr>
            <p:spPr bwMode="auto">
              <a:xfrm>
                <a:off x="576" y="1584"/>
                <a:ext cx="1248" cy="384"/>
              </a:xfrm>
              <a:prstGeom prst="ellipse">
                <a:avLst/>
              </a:prstGeom>
              <a:gradFill rotWithShape="0">
                <a:gsLst>
                  <a:gs pos="0">
                    <a:srgbClr val="66FF33">
                      <a:gamma/>
                      <a:shade val="46275"/>
                      <a:invGamma/>
                    </a:srgbClr>
                  </a:gs>
                  <a:gs pos="50000">
                    <a:srgbClr val="66FF33"/>
                  </a:gs>
                  <a:gs pos="100000">
                    <a:srgbClr val="66FF33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12700" cap="sq">
                <a:noFill/>
                <a:round/>
                <a:headEnd type="none" w="sm" len="sm"/>
                <a:tailEnd type="none" w="sm" len="sm"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803" y="1629"/>
                <a:ext cx="970" cy="25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fontAlgn="base" hangingPunct="1"/>
                <a:r>
                  <a:rPr lang="zh-CN" altLang="en-US" sz="2000" dirty="0" smtClean="0">
                    <a:solidFill>
                      <a:schemeClr val="accent2"/>
                    </a:solidFill>
                    <a:effectLst/>
                    <a:ea typeface="楷体_GB2312" pitchFamily="49" charset="-122"/>
                  </a:rPr>
                  <a:t>科学研究</a:t>
                </a:r>
                <a:endParaRPr lang="zh-CN" altLang="en-US" sz="2000" dirty="0">
                  <a:solidFill>
                    <a:schemeClr val="accent2"/>
                  </a:solidFill>
                  <a:effectLst/>
                  <a:ea typeface="楷体_GB2312" pitchFamily="49" charset="-122"/>
                </a:endParaRPr>
              </a:p>
            </p:txBody>
          </p:sp>
        </p:grpSp>
        <p:pic>
          <p:nvPicPr>
            <p:cNvPr id="17" name="Picture 2" descr="C:\Documents and Settings\赵长海\Local Settings\Temporary Internet Files\Content.IE5\RFARICBN\MC900429299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5976" y="3501008"/>
              <a:ext cx="1817688" cy="1784350"/>
            </a:xfrm>
            <a:prstGeom prst="rect">
              <a:avLst/>
            </a:prstGeom>
            <a:noFill/>
          </p:spPr>
        </p:pic>
        <p:sp>
          <p:nvSpPr>
            <p:cNvPr id="29" name="左右箭头 28"/>
            <p:cNvSpPr/>
            <p:nvPr/>
          </p:nvSpPr>
          <p:spPr bwMode="auto">
            <a:xfrm>
              <a:off x="2411760" y="4149080"/>
              <a:ext cx="1656184" cy="432048"/>
            </a:xfrm>
            <a:prstGeom prst="leftRight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  <p:sp>
          <p:nvSpPr>
            <p:cNvPr id="30" name="Text Box 1059"/>
            <p:cNvSpPr txBox="1">
              <a:spLocks noChangeArrowheads="1"/>
            </p:cNvSpPr>
            <p:nvPr/>
          </p:nvSpPr>
          <p:spPr bwMode="auto">
            <a:xfrm>
              <a:off x="2411760" y="3717032"/>
              <a:ext cx="2160240" cy="4001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复杂的数值计算</a:t>
              </a:r>
              <a:endParaRPr lang="zh-CN" altLang="en-US" sz="2000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31" name="Text Box 1059"/>
            <p:cNvSpPr txBox="1">
              <a:spLocks noChangeArrowheads="1"/>
            </p:cNvSpPr>
            <p:nvPr/>
          </p:nvSpPr>
          <p:spPr bwMode="auto">
            <a:xfrm>
              <a:off x="2339752" y="4509120"/>
              <a:ext cx="2160240" cy="4001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海量的数据分析</a:t>
              </a:r>
              <a:endParaRPr lang="zh-CN" altLang="en-US" sz="2000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68"/>
          <p:cNvSpPr>
            <a:spLocks noChangeArrowheads="1"/>
          </p:cNvSpPr>
          <p:nvPr/>
        </p:nvSpPr>
        <p:spPr bwMode="auto">
          <a:xfrm>
            <a:off x="398463" y="381000"/>
            <a:ext cx="4029521" cy="7620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>
            <a:outerShdw dist="135003" dir="2928844" algn="ctr" rotWithShape="0">
              <a:srgbClr val="B2B2B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1069"/>
          <p:cNvSpPr>
            <a:spLocks noChangeArrowheads="1"/>
          </p:cNvSpPr>
          <p:nvPr/>
        </p:nvSpPr>
        <p:spPr bwMode="auto">
          <a:xfrm>
            <a:off x="415925" y="490538"/>
            <a:ext cx="386804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kumimoji="1" lang="zh-CN" altLang="en-US" sz="3400" dirty="0">
                <a:solidFill>
                  <a:srgbClr val="FFFFFF"/>
                </a:solidFill>
                <a:effectLst/>
                <a:ea typeface="楷体_GB2312" pitchFamily="49" charset="-122"/>
              </a:rPr>
              <a:t> 1</a:t>
            </a:r>
            <a:r>
              <a:rPr kumimoji="1" lang="zh-CN" altLang="en-US" sz="3400" dirty="0" smtClean="0">
                <a:solidFill>
                  <a:srgbClr val="FFFFFF"/>
                </a:solidFill>
                <a:effectLst/>
                <a:ea typeface="楷体_GB2312" pitchFamily="49" charset="-122"/>
              </a:rPr>
              <a:t>.</a:t>
            </a:r>
            <a:r>
              <a:rPr kumimoji="1" lang="en-US" altLang="zh-CN" sz="3400" dirty="0" smtClean="0">
                <a:solidFill>
                  <a:srgbClr val="FFFFFF"/>
                </a:solidFill>
                <a:effectLst/>
                <a:ea typeface="楷体_GB2312" pitchFamily="49" charset="-122"/>
              </a:rPr>
              <a:t>3</a:t>
            </a:r>
            <a:r>
              <a:rPr kumimoji="1" lang="zh-CN" altLang="en-US" sz="3400" dirty="0" smtClean="0">
                <a:solidFill>
                  <a:srgbClr val="FFFFFF"/>
                </a:solidFill>
                <a:effectLst/>
                <a:ea typeface="楷体_GB2312" pitchFamily="49" charset="-122"/>
              </a:rPr>
              <a:t>  并发</a:t>
            </a:r>
            <a:r>
              <a:rPr kumimoji="1" lang="en-US" altLang="zh-CN" sz="3400" dirty="0" smtClean="0">
                <a:solidFill>
                  <a:srgbClr val="FFFFFF"/>
                </a:solidFill>
                <a:effectLst/>
                <a:ea typeface="楷体_GB2312" pitchFamily="49" charset="-122"/>
              </a:rPr>
              <a:t> vs. </a:t>
            </a:r>
            <a:r>
              <a:rPr kumimoji="1" lang="zh-CN" altLang="en-US" sz="3400" dirty="0" smtClean="0">
                <a:solidFill>
                  <a:srgbClr val="FFFFFF"/>
                </a:solidFill>
                <a:effectLst/>
                <a:ea typeface="楷体_GB2312" pitchFamily="49" charset="-122"/>
              </a:rPr>
              <a:t>并行</a:t>
            </a:r>
          </a:p>
        </p:txBody>
      </p:sp>
      <p:grpSp>
        <p:nvGrpSpPr>
          <p:cNvPr id="8" name="Group 765"/>
          <p:cNvGrpSpPr>
            <a:grpSpLocks/>
          </p:cNvGrpSpPr>
          <p:nvPr/>
        </p:nvGrpSpPr>
        <p:grpSpPr bwMode="auto">
          <a:xfrm>
            <a:off x="609600" y="4607768"/>
            <a:ext cx="7848600" cy="837456"/>
            <a:chOff x="384" y="2064"/>
            <a:chExt cx="4944" cy="1344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384" y="2064"/>
              <a:ext cx="4944" cy="1344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97566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1247" y="2188"/>
              <a:ext cx="3855" cy="65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85000"/>
                </a:lnSpc>
                <a:spcBef>
                  <a:spcPct val="0"/>
                </a:spcBef>
              </a:pP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两个逻辑流在任意时刻同时执行</a:t>
              </a:r>
              <a:endParaRPr lang="zh-CN" altLang="en-US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1" name="Rectangle 490"/>
            <p:cNvSpPr>
              <a:spLocks noChangeArrowheads="1"/>
            </p:cNvSpPr>
            <p:nvPr/>
          </p:nvSpPr>
          <p:spPr bwMode="auto">
            <a:xfrm>
              <a:off x="476" y="2093"/>
              <a:ext cx="86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36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并行</a:t>
              </a:r>
              <a:endParaRPr lang="zh-CN" altLang="en-US" sz="36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27063" y="1484784"/>
            <a:ext cx="7848600" cy="1584176"/>
            <a:chOff x="627063" y="1556792"/>
            <a:chExt cx="7848600" cy="1368425"/>
          </a:xfrm>
        </p:grpSpPr>
        <p:grpSp>
          <p:nvGrpSpPr>
            <p:cNvPr id="12" name="Group 766"/>
            <p:cNvGrpSpPr>
              <a:grpSpLocks/>
            </p:cNvGrpSpPr>
            <p:nvPr/>
          </p:nvGrpSpPr>
          <p:grpSpPr bwMode="auto">
            <a:xfrm>
              <a:off x="627063" y="1556792"/>
              <a:ext cx="7848600" cy="1368425"/>
              <a:chOff x="395" y="960"/>
              <a:chExt cx="4944" cy="862"/>
            </a:xfrm>
          </p:grpSpPr>
          <p:sp>
            <p:nvSpPr>
              <p:cNvPr id="13" name="Rectangle 754"/>
              <p:cNvSpPr>
                <a:spLocks noChangeArrowheads="1"/>
              </p:cNvSpPr>
              <p:nvPr/>
            </p:nvSpPr>
            <p:spPr bwMode="auto">
              <a:xfrm>
                <a:off x="395" y="960"/>
                <a:ext cx="4944" cy="862"/>
              </a:xfrm>
              <a:prstGeom prst="rect">
                <a:avLst/>
              </a:prstGeom>
              <a:solidFill>
                <a:srgbClr val="CCFFCC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79605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Text Box 755"/>
              <p:cNvSpPr txBox="1">
                <a:spLocks noChangeArrowheads="1"/>
              </p:cNvSpPr>
              <p:nvPr/>
            </p:nvSpPr>
            <p:spPr bwMode="auto">
              <a:xfrm>
                <a:off x="1247" y="1060"/>
                <a:ext cx="4044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 fontAlgn="base">
                  <a:spcBef>
                    <a:spcPct val="0"/>
                  </a:spcBef>
                </a:pPr>
                <a:r>
                  <a:rPr lang="zh-CN" altLang="en-US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一个逻辑流的执行在时间上与另一个流重叠，在某时间段内可能是</a:t>
                </a:r>
                <a:r>
                  <a:rPr lang="zh-CN" altLang="en-US" dirty="0" smtClean="0">
                    <a:solidFill>
                      <a:schemeClr val="accent6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交替执行</a:t>
                </a:r>
                <a:r>
                  <a:rPr lang="zh-CN" altLang="en-US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，也可能是</a:t>
                </a:r>
                <a:r>
                  <a:rPr lang="zh-CN" altLang="en-US" dirty="0" smtClean="0">
                    <a:solidFill>
                      <a:schemeClr val="accent6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同时执行</a:t>
                </a:r>
                <a:r>
                  <a:rPr lang="zh-CN" altLang="en-US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。</a:t>
                </a:r>
                <a:endParaRPr lang="zh-CN" altLang="en-US" dirty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endParaRPr>
              </a:p>
            </p:txBody>
          </p:sp>
        </p:grpSp>
        <p:sp>
          <p:nvSpPr>
            <p:cNvPr id="18" name="Rectangle 490"/>
            <p:cNvSpPr>
              <a:spLocks noChangeArrowheads="1"/>
            </p:cNvSpPr>
            <p:nvPr/>
          </p:nvSpPr>
          <p:spPr bwMode="auto">
            <a:xfrm>
              <a:off x="899592" y="1626568"/>
              <a:ext cx="1368151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36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并发</a:t>
              </a:r>
              <a:endParaRPr lang="zh-CN" altLang="en-US" sz="36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2279650" y="3395464"/>
            <a:ext cx="6172200" cy="609600"/>
            <a:chOff x="1584" y="1776"/>
            <a:chExt cx="3888" cy="384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1584" y="1824"/>
              <a:ext cx="3888" cy="0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584" y="2112"/>
              <a:ext cx="3888" cy="0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1776" y="1776"/>
              <a:ext cx="672" cy="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zh-CN" altLang="zh-CN" sz="1600">
                <a:solidFill>
                  <a:schemeClr val="accent6"/>
                </a:solidFill>
                <a:latin typeface="Arial" pitchFamily="34" charset="0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2448" y="2064"/>
              <a:ext cx="720" cy="9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3168" y="1776"/>
              <a:ext cx="144" cy="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zh-CN" altLang="zh-CN" sz="1600">
                <a:solidFill>
                  <a:schemeClr val="accent6"/>
                </a:solidFill>
                <a:latin typeface="Arial" pitchFamily="34" charset="0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3312" y="2064"/>
              <a:ext cx="1200" cy="9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4512" y="1776"/>
              <a:ext cx="720" cy="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2279650" y="3636764"/>
            <a:ext cx="6172200" cy="152400"/>
            <a:chOff x="1584" y="2112"/>
            <a:chExt cx="3888" cy="96"/>
          </a:xfrm>
        </p:grpSpPr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1584" y="2160"/>
              <a:ext cx="3888" cy="0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1776" y="2112"/>
              <a:ext cx="672" cy="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zh-CN" altLang="zh-CN" sz="1600">
                <a:solidFill>
                  <a:schemeClr val="accent6"/>
                </a:solidFill>
                <a:latin typeface="Arial" pitchFamily="34" charset="0"/>
              </a:endParaRPr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2448" y="2112"/>
              <a:ext cx="720" cy="9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3168" y="2112"/>
              <a:ext cx="144" cy="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zh-CN" altLang="zh-CN" sz="1600">
                <a:solidFill>
                  <a:schemeClr val="accent6"/>
                </a:solidFill>
                <a:latin typeface="Arial" pitchFamily="34" charset="0"/>
              </a:endParaRPr>
            </a:p>
          </p:txBody>
        </p:sp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>
              <a:off x="3312" y="2112"/>
              <a:ext cx="1200" cy="9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Rectangle 18"/>
            <p:cNvSpPr>
              <a:spLocks noChangeArrowheads="1"/>
            </p:cNvSpPr>
            <p:nvPr/>
          </p:nvSpPr>
          <p:spPr bwMode="auto">
            <a:xfrm>
              <a:off x="4512" y="2112"/>
              <a:ext cx="720" cy="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Group 19"/>
          <p:cNvGrpSpPr>
            <a:grpSpLocks/>
          </p:cNvGrpSpPr>
          <p:nvPr/>
        </p:nvGrpSpPr>
        <p:grpSpPr bwMode="auto">
          <a:xfrm>
            <a:off x="755650" y="3150989"/>
            <a:ext cx="1524000" cy="854075"/>
            <a:chOff x="624" y="1728"/>
            <a:chExt cx="960" cy="538"/>
          </a:xfrm>
        </p:grpSpPr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624" y="1728"/>
              <a:ext cx="96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Thread 1</a:t>
              </a: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624" y="2016"/>
              <a:ext cx="96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Thread 2</a:t>
              </a:r>
            </a:p>
          </p:txBody>
        </p:sp>
      </p:grpSp>
      <p:grpSp>
        <p:nvGrpSpPr>
          <p:cNvPr id="37" name="Group 22"/>
          <p:cNvGrpSpPr>
            <a:grpSpLocks/>
          </p:cNvGrpSpPr>
          <p:nvPr/>
        </p:nvGrpSpPr>
        <p:grpSpPr bwMode="auto">
          <a:xfrm>
            <a:off x="2351088" y="5994672"/>
            <a:ext cx="3581400" cy="609600"/>
            <a:chOff x="1584" y="3024"/>
            <a:chExt cx="2256" cy="384"/>
          </a:xfrm>
        </p:grpSpPr>
        <p:sp>
          <p:nvSpPr>
            <p:cNvPr id="38" name="Line 23"/>
            <p:cNvSpPr>
              <a:spLocks noChangeShapeType="1"/>
            </p:cNvSpPr>
            <p:nvPr/>
          </p:nvSpPr>
          <p:spPr bwMode="auto">
            <a:xfrm>
              <a:off x="1584" y="3360"/>
              <a:ext cx="2256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1584" y="3072"/>
              <a:ext cx="2256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1776" y="3024"/>
              <a:ext cx="672" cy="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zh-CN" altLang="zh-CN" sz="1600">
                <a:solidFill>
                  <a:schemeClr val="accent6"/>
                </a:solidFill>
                <a:latin typeface="Arial" pitchFamily="34" charset="0"/>
              </a:endParaRPr>
            </a:p>
          </p:txBody>
        </p:sp>
        <p:sp>
          <p:nvSpPr>
            <p:cNvPr id="41" name="Rectangle 26"/>
            <p:cNvSpPr>
              <a:spLocks noChangeArrowheads="1"/>
            </p:cNvSpPr>
            <p:nvPr/>
          </p:nvSpPr>
          <p:spPr bwMode="auto">
            <a:xfrm>
              <a:off x="1776" y="3312"/>
              <a:ext cx="720" cy="9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2448" y="3024"/>
              <a:ext cx="144" cy="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zh-CN" altLang="zh-CN" sz="1600">
                <a:solidFill>
                  <a:schemeClr val="accent6"/>
                </a:solidFill>
                <a:latin typeface="Arial" pitchFamily="34" charset="0"/>
              </a:endParaRPr>
            </a:p>
          </p:txBody>
        </p:sp>
        <p:sp>
          <p:nvSpPr>
            <p:cNvPr id="43" name="Rectangle 28"/>
            <p:cNvSpPr>
              <a:spLocks noChangeArrowheads="1"/>
            </p:cNvSpPr>
            <p:nvPr/>
          </p:nvSpPr>
          <p:spPr bwMode="auto">
            <a:xfrm>
              <a:off x="2496" y="3312"/>
              <a:ext cx="1200" cy="9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Rectangle 29"/>
            <p:cNvSpPr>
              <a:spLocks noChangeArrowheads="1"/>
            </p:cNvSpPr>
            <p:nvPr/>
          </p:nvSpPr>
          <p:spPr bwMode="auto">
            <a:xfrm>
              <a:off x="2592" y="3024"/>
              <a:ext cx="720" cy="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827088" y="5815285"/>
            <a:ext cx="1524000" cy="854075"/>
            <a:chOff x="624" y="3024"/>
            <a:chExt cx="960" cy="538"/>
          </a:xfrm>
        </p:grpSpPr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624" y="3024"/>
              <a:ext cx="96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accent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Thread 1</a:t>
              </a:r>
            </a:p>
          </p:txBody>
        </p:sp>
        <p:sp>
          <p:nvSpPr>
            <p:cNvPr id="47" name="Text Box 32"/>
            <p:cNvSpPr txBox="1">
              <a:spLocks noChangeArrowheads="1"/>
            </p:cNvSpPr>
            <p:nvPr/>
          </p:nvSpPr>
          <p:spPr bwMode="auto">
            <a:xfrm>
              <a:off x="624" y="3312"/>
              <a:ext cx="96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accent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Thread 2</a:t>
              </a:r>
            </a:p>
          </p:txBody>
        </p:sp>
      </p:grpSp>
      <p:sp>
        <p:nvSpPr>
          <p:cNvPr id="49" name="云形标注 48"/>
          <p:cNvSpPr/>
          <p:nvPr/>
        </p:nvSpPr>
        <p:spPr bwMode="auto">
          <a:xfrm>
            <a:off x="5724128" y="260648"/>
            <a:ext cx="2592288" cy="1368152"/>
          </a:xfrm>
          <a:prstGeom prst="cloudCallout">
            <a:avLst>
              <a:gd name="adj1" fmla="val -54194"/>
              <a:gd name="adj2" fmla="val 161760"/>
            </a:avLst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0" dirty="0"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</a:rPr>
              <a:t>单核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</a:rPr>
              <a:t>CPU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</a:rPr>
              <a:t>上的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ea"/>
                <a:ea typeface="+mj-ea"/>
              </a:rPr>
              <a:t>并发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</a:rPr>
              <a:t>执行</a:t>
            </a:r>
          </a:p>
        </p:txBody>
      </p:sp>
      <p:sp>
        <p:nvSpPr>
          <p:cNvPr id="50" name="云形标注 49"/>
          <p:cNvSpPr/>
          <p:nvPr/>
        </p:nvSpPr>
        <p:spPr bwMode="auto">
          <a:xfrm>
            <a:off x="6444208" y="4725144"/>
            <a:ext cx="2520280" cy="1512168"/>
          </a:xfrm>
          <a:prstGeom prst="cloudCallout">
            <a:avLst>
              <a:gd name="adj1" fmla="val -72833"/>
              <a:gd name="adj2" fmla="val 51872"/>
            </a:avLst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</a:rPr>
              <a:t>多个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</a:rPr>
              <a:t>CPU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</a:rPr>
              <a:t>核上的</a:t>
            </a:r>
            <a:r>
              <a:rPr lang="zh-CN" altLang="en-US" dirty="0" smtClean="0">
                <a:solidFill>
                  <a:srgbClr val="C00000"/>
                </a:solidFill>
                <a:effectLst/>
                <a:latin typeface="+mj-ea"/>
                <a:ea typeface="+mj-ea"/>
              </a:rPr>
              <a:t>并行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</a:rPr>
              <a:t>执行</a:t>
            </a:r>
          </a:p>
        </p:txBody>
      </p:sp>
      <p:cxnSp>
        <p:nvCxnSpPr>
          <p:cNvPr id="54" name="直接连接符 53"/>
          <p:cNvCxnSpPr/>
          <p:nvPr/>
        </p:nvCxnSpPr>
        <p:spPr bwMode="auto">
          <a:xfrm>
            <a:off x="4932040" y="2564904"/>
            <a:ext cx="1152128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8" name="组合 57"/>
          <p:cNvGrpSpPr/>
          <p:nvPr/>
        </p:nvGrpSpPr>
        <p:grpSpPr>
          <a:xfrm>
            <a:off x="2123728" y="2564904"/>
            <a:ext cx="6048672" cy="360040"/>
            <a:chOff x="2123728" y="2564904"/>
            <a:chExt cx="6048672" cy="360040"/>
          </a:xfrm>
        </p:grpSpPr>
        <p:cxnSp>
          <p:nvCxnSpPr>
            <p:cNvPr id="55" name="直接连接符 54"/>
            <p:cNvCxnSpPr/>
            <p:nvPr/>
          </p:nvCxnSpPr>
          <p:spPr bwMode="auto">
            <a:xfrm>
              <a:off x="7740352" y="2564904"/>
              <a:ext cx="432048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直接连接符 56"/>
            <p:cNvCxnSpPr/>
            <p:nvPr/>
          </p:nvCxnSpPr>
          <p:spPr bwMode="auto">
            <a:xfrm>
              <a:off x="2123728" y="2924944"/>
              <a:ext cx="432048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55576" y="3284984"/>
            <a:ext cx="3312368" cy="2952328"/>
            <a:chOff x="755576" y="3284984"/>
            <a:chExt cx="3312368" cy="2952328"/>
          </a:xfrm>
        </p:grpSpPr>
        <p:sp>
          <p:nvSpPr>
            <p:cNvPr id="52" name="流程图: 联系 51"/>
            <p:cNvSpPr/>
            <p:nvPr/>
          </p:nvSpPr>
          <p:spPr bwMode="auto">
            <a:xfrm>
              <a:off x="755576" y="3284984"/>
              <a:ext cx="3312368" cy="2952328"/>
            </a:xfrm>
            <a:prstGeom prst="flowChartConnector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文琥珀" pitchFamily="2" charset="-122"/>
                </a:rPr>
                <a:t>并发</a:t>
              </a:r>
            </a:p>
          </p:txBody>
        </p:sp>
        <p:sp>
          <p:nvSpPr>
            <p:cNvPr id="53" name="流程图: 联系 52"/>
            <p:cNvSpPr/>
            <p:nvPr/>
          </p:nvSpPr>
          <p:spPr bwMode="auto">
            <a:xfrm>
              <a:off x="2420144" y="4572744"/>
              <a:ext cx="1503784" cy="1304528"/>
            </a:xfrm>
            <a:prstGeom prst="flowChartConnector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zh-CN" altLang="en-US" dirty="0" smtClean="0">
                  <a:solidFill>
                    <a:srgbClr val="C00000"/>
                  </a:solidFill>
                  <a:effectLst/>
                </a:rPr>
                <a:t>并行</a:t>
              </a:r>
            </a:p>
          </p:txBody>
        </p:sp>
      </p:grpSp>
      <p:grpSp>
        <p:nvGrpSpPr>
          <p:cNvPr id="54" name="Group 8"/>
          <p:cNvGrpSpPr>
            <a:grpSpLocks/>
          </p:cNvGrpSpPr>
          <p:nvPr/>
        </p:nvGrpSpPr>
        <p:grpSpPr bwMode="auto">
          <a:xfrm>
            <a:off x="611560" y="620688"/>
            <a:ext cx="6804248" cy="2016224"/>
            <a:chOff x="672" y="2448"/>
            <a:chExt cx="4656" cy="1536"/>
          </a:xfrm>
        </p:grpSpPr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672" y="2448"/>
              <a:ext cx="4656" cy="1536"/>
            </a:xfrm>
            <a:prstGeom prst="rect">
              <a:avLst/>
            </a:prstGeom>
            <a:solidFill>
              <a:srgbClr val="E1FFE1"/>
            </a:solidFill>
            <a:ln w="9525">
              <a:noFill/>
              <a:miter lim="800000"/>
              <a:headEnd/>
              <a:tailEnd/>
            </a:ln>
            <a:effectLst>
              <a:outerShdw dist="179605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Text Box 10"/>
            <p:cNvSpPr txBox="1">
              <a:spLocks noChangeArrowheads="1"/>
            </p:cNvSpPr>
            <p:nvPr/>
          </p:nvSpPr>
          <p:spPr bwMode="auto">
            <a:xfrm>
              <a:off x="924" y="2516"/>
              <a:ext cx="4330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28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并行与并发的关系</a:t>
              </a:r>
              <a:endParaRPr lang="zh-CN" altLang="en-US" sz="28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  <a:p>
              <a:pPr algn="l">
                <a:lnSpc>
                  <a:spcPct val="95000"/>
                </a:lnSpc>
                <a:spcBef>
                  <a:spcPct val="0"/>
                </a:spcBef>
              </a:pPr>
              <a:r>
                <a:rPr lang="zh-CN" altLang="en-US" sz="2300" dirty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    </a:t>
              </a:r>
              <a:r>
                <a:rPr lang="zh-CN" altLang="en-US" sz="23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从并行计算的角度，并行是并发的</a:t>
              </a:r>
              <a:r>
                <a:rPr lang="zh-CN" altLang="en-US" dirty="0" smtClean="0">
                  <a:solidFill>
                    <a:schemeClr val="accent6"/>
                  </a:solidFill>
                  <a:effectLst/>
                  <a:latin typeface="幼圆" pitchFamily="49" charset="-122"/>
                  <a:ea typeface="幼圆" pitchFamily="49" charset="-122"/>
                </a:rPr>
                <a:t>真子集</a:t>
              </a:r>
              <a:r>
                <a:rPr lang="zh-CN" altLang="en-US" sz="23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。注意：某些情况下，并发特指交替执行。</a:t>
              </a:r>
              <a:endParaRPr lang="zh-CN" altLang="en-US" sz="2300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7" name="Group 765"/>
          <p:cNvGrpSpPr>
            <a:grpSpLocks/>
          </p:cNvGrpSpPr>
          <p:nvPr/>
        </p:nvGrpSpPr>
        <p:grpSpPr bwMode="auto">
          <a:xfrm>
            <a:off x="4499991" y="3284985"/>
            <a:ext cx="4466457" cy="2602556"/>
            <a:chOff x="384" y="2064"/>
            <a:chExt cx="5036" cy="1344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84" y="2064"/>
              <a:ext cx="4944" cy="1344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97566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610" y="2221"/>
              <a:ext cx="4810" cy="88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 fontAlgn="base">
                <a:lnSpc>
                  <a:spcPct val="85000"/>
                </a:lnSpc>
                <a:spcBef>
                  <a:spcPct val="0"/>
                </a:spcBef>
              </a:pPr>
              <a:r>
                <a:rPr lang="zh-CN" altLang="en-US" sz="2800" dirty="0">
                  <a:solidFill>
                    <a:srgbClr val="000099"/>
                  </a:solidFill>
                  <a:effectLst/>
                  <a:ea typeface="幼圆" pitchFamily="49" charset="-122"/>
                </a:rPr>
                <a:t>   </a:t>
              </a:r>
              <a:r>
                <a:rPr lang="zh-CN" altLang="en-US" sz="28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       </a:t>
              </a: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并行与并发共存。操作系统内存在很多</a:t>
              </a:r>
              <a:r>
                <a:rPr lang="zh-CN" altLang="en-US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幼圆" pitchFamily="49" charset="-122"/>
                  <a:ea typeface="幼圆" pitchFamily="49" charset="-122"/>
                </a:rPr>
                <a:t>守护进程</a:t>
              </a:r>
              <a:r>
                <a:rPr kumimoji="1" lang="zh-CN" altLang="en-US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，这些守护进程可认为是并发执行</a:t>
              </a: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。</a:t>
              </a:r>
              <a:endParaRPr lang="en-US" altLang="zh-CN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  <a:p>
              <a:pPr algn="l" fontAlgn="base">
                <a:lnSpc>
                  <a:spcPct val="85000"/>
                </a:lnSpc>
                <a:spcBef>
                  <a:spcPct val="0"/>
                </a:spcBef>
              </a:pPr>
              <a:endParaRPr lang="en-US" altLang="zh-CN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0" name="Rectangle 490"/>
            <p:cNvSpPr>
              <a:spLocks noChangeArrowheads="1"/>
            </p:cNvSpPr>
            <p:nvPr/>
          </p:nvSpPr>
          <p:spPr bwMode="auto">
            <a:xfrm>
              <a:off x="384" y="2176"/>
              <a:ext cx="19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8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多核系统</a:t>
              </a:r>
              <a:endParaRPr lang="zh-CN" altLang="en-US" sz="28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Group 1067"/>
          <p:cNvGrpSpPr>
            <a:grpSpLocks/>
          </p:cNvGrpSpPr>
          <p:nvPr/>
        </p:nvGrpSpPr>
        <p:grpSpPr bwMode="auto">
          <a:xfrm>
            <a:off x="398463" y="381000"/>
            <a:ext cx="4402137" cy="762000"/>
            <a:chOff x="251" y="240"/>
            <a:chExt cx="2773" cy="480"/>
          </a:xfrm>
        </p:grpSpPr>
        <p:sp>
          <p:nvSpPr>
            <p:cNvPr id="5" name="Rectangle 1068"/>
            <p:cNvSpPr>
              <a:spLocks noChangeArrowheads="1"/>
            </p:cNvSpPr>
            <p:nvPr/>
          </p:nvSpPr>
          <p:spPr bwMode="auto">
            <a:xfrm>
              <a:off x="251" y="240"/>
              <a:ext cx="2725" cy="48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1069"/>
            <p:cNvSpPr>
              <a:spLocks noChangeArrowheads="1"/>
            </p:cNvSpPr>
            <p:nvPr/>
          </p:nvSpPr>
          <p:spPr bwMode="auto">
            <a:xfrm>
              <a:off x="262" y="309"/>
              <a:ext cx="276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如何考核？</a:t>
              </a:r>
              <a:endParaRPr kumimoji="1" lang="zh-CN" altLang="en-US" sz="3400" dirty="0">
                <a:solidFill>
                  <a:srgbClr val="FFFFFF"/>
                </a:solidFill>
                <a:effectLst/>
                <a:ea typeface="楷体_GB2312" pitchFamily="49" charset="-122"/>
              </a:endParaRPr>
            </a:p>
          </p:txBody>
        </p:sp>
      </p:grpSp>
      <p:grpSp>
        <p:nvGrpSpPr>
          <p:cNvPr id="7" name="组合 15"/>
          <p:cNvGrpSpPr/>
          <p:nvPr/>
        </p:nvGrpSpPr>
        <p:grpSpPr>
          <a:xfrm>
            <a:off x="467544" y="2204864"/>
            <a:ext cx="8280920" cy="2880320"/>
            <a:chOff x="467544" y="2204864"/>
            <a:chExt cx="8280920" cy="2880320"/>
          </a:xfrm>
        </p:grpSpPr>
        <p:grpSp>
          <p:nvGrpSpPr>
            <p:cNvPr id="11" name="Group 765"/>
            <p:cNvGrpSpPr>
              <a:grpSpLocks/>
            </p:cNvGrpSpPr>
            <p:nvPr/>
          </p:nvGrpSpPr>
          <p:grpSpPr bwMode="auto">
            <a:xfrm>
              <a:off x="467544" y="2348880"/>
              <a:ext cx="8280920" cy="2736304"/>
              <a:chOff x="384" y="2064"/>
              <a:chExt cx="5036" cy="1344"/>
            </a:xfrm>
          </p:grpSpPr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4944" cy="1344"/>
              </a:xfrm>
              <a:prstGeom prst="rect">
                <a:avLst/>
              </a:prstGeom>
              <a:solidFill>
                <a:srgbClr val="CCFF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97566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610" y="2221"/>
                <a:ext cx="4810" cy="92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fontAlgn="base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zh-CN" altLang="en-US" sz="2800" dirty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   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            </a:t>
                </a:r>
                <a:endParaRPr lang="zh-CN" altLang="en-US" sz="2800" dirty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endParaRPr>
              </a:p>
              <a:p>
                <a:pPr marL="514350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  <a:buAutoNum type="arabicPeriod"/>
                </a:pP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考勤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（</a:t>
                </a:r>
                <a:r>
                  <a:rPr lang="en-US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40</a:t>
                </a:r>
                <a:r>
                  <a:rPr lang="en-US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%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）</a:t>
                </a:r>
                <a:endParaRPr lang="en-US" altLang="zh-CN" sz="28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  <a:p>
                <a:pPr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</a:pPr>
                <a:r>
                  <a:rPr lang="en-US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2</a:t>
                </a:r>
                <a:r>
                  <a:rPr lang="en-US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. </a:t>
                </a:r>
                <a:r>
                  <a:rPr lang="en-US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 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作业 （</a:t>
                </a:r>
                <a:r>
                  <a:rPr lang="en-US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60</a:t>
                </a:r>
                <a:r>
                  <a:rPr lang="en-US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%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）</a:t>
                </a:r>
                <a:endParaRPr lang="en-US" altLang="zh-CN" sz="28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  <a:p>
                <a:pPr marL="971550" lvl="1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三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次作业，机器自动评判提交的并行程序</a:t>
                </a:r>
                <a:endParaRPr lang="en-US" altLang="zh-CN" sz="28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</p:txBody>
          </p:sp>
          <p:sp>
            <p:nvSpPr>
              <p:cNvPr id="10" name="Rectangle 490"/>
              <p:cNvSpPr>
                <a:spLocks noChangeArrowheads="1"/>
              </p:cNvSpPr>
              <p:nvPr/>
            </p:nvSpPr>
            <p:spPr bwMode="auto">
              <a:xfrm>
                <a:off x="1609" y="2064"/>
                <a:ext cx="1779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 algn="l"/>
                <a:r>
                  <a:rPr lang="zh-CN" altLang="en-US" sz="3600" dirty="0" smtClean="0">
                    <a:solidFill>
                      <a:srgbClr val="FF3300"/>
                    </a:solidFill>
                    <a:effectLst/>
                    <a:latin typeface="黑体" pitchFamily="2" charset="-122"/>
                    <a:ea typeface="黑体" pitchFamily="2" charset="-122"/>
                  </a:rPr>
                  <a:t>没有考试！</a:t>
                </a:r>
                <a:endParaRPr lang="zh-CN" altLang="en-US" sz="3600" dirty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endParaRPr>
              </a:p>
            </p:txBody>
          </p:sp>
        </p:grpSp>
        <p:pic>
          <p:nvPicPr>
            <p:cNvPr id="310277" name="Picture 5" descr="C:\Documents and Settings\赵长海\Local Settings\Temporary Internet Files\Content.IE5\5206UJN6\MC900423171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2204864"/>
              <a:ext cx="1827886" cy="18278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98463" y="381000"/>
            <a:ext cx="4173537" cy="762000"/>
            <a:chOff x="398463" y="381000"/>
            <a:chExt cx="4173537" cy="762000"/>
          </a:xfrm>
        </p:grpSpPr>
        <p:sp>
          <p:nvSpPr>
            <p:cNvPr id="4" name="Rectangle 1068"/>
            <p:cNvSpPr>
              <a:spLocks noChangeArrowheads="1"/>
            </p:cNvSpPr>
            <p:nvPr/>
          </p:nvSpPr>
          <p:spPr bwMode="auto">
            <a:xfrm>
              <a:off x="398463" y="381000"/>
              <a:ext cx="4029521" cy="76200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Rectangle 1069"/>
            <p:cNvSpPr>
              <a:spLocks noChangeArrowheads="1"/>
            </p:cNvSpPr>
            <p:nvPr/>
          </p:nvSpPr>
          <p:spPr bwMode="auto">
            <a:xfrm>
              <a:off x="415925" y="490538"/>
              <a:ext cx="4156075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kumimoji="1" lang="zh-CN" altLang="en-US" sz="3400" dirty="0">
                  <a:solidFill>
                    <a:srgbClr val="FFFFFF"/>
                  </a:solidFill>
                  <a:effectLst/>
                  <a:ea typeface="楷体_GB2312" pitchFamily="49" charset="-122"/>
                </a:rPr>
                <a:t> 1</a:t>
              </a:r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.</a:t>
              </a:r>
              <a:r>
                <a:rPr kumimoji="1" lang="en-US" altLang="zh-CN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4</a:t>
              </a:r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  并行</a:t>
              </a:r>
              <a:r>
                <a:rPr kumimoji="1" lang="en-US" altLang="zh-CN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 vs. </a:t>
              </a:r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分布式</a:t>
              </a:r>
            </a:p>
          </p:txBody>
        </p:sp>
      </p:grpSp>
      <p:sp>
        <p:nvSpPr>
          <p:cNvPr id="7" name="流程图: 联系 6"/>
          <p:cNvSpPr/>
          <p:nvPr/>
        </p:nvSpPr>
        <p:spPr bwMode="auto">
          <a:xfrm>
            <a:off x="395536" y="1628800"/>
            <a:ext cx="1806746" cy="1771396"/>
          </a:xfrm>
          <a:prstGeom prst="flowChartConnector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rPr>
              <a:t>并行</a:t>
            </a:r>
          </a:p>
        </p:txBody>
      </p:sp>
      <p:sp>
        <p:nvSpPr>
          <p:cNvPr id="8" name="流程图: 联系 7"/>
          <p:cNvSpPr/>
          <p:nvPr/>
        </p:nvSpPr>
        <p:spPr bwMode="auto">
          <a:xfrm>
            <a:off x="1691680" y="1700808"/>
            <a:ext cx="1728192" cy="1728192"/>
          </a:xfrm>
          <a:prstGeom prst="flowChartConnector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</a:rPr>
              <a:t>分布式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563888" y="1412776"/>
            <a:ext cx="5328592" cy="3029264"/>
            <a:chOff x="987" y="2558"/>
            <a:chExt cx="4656" cy="1536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987" y="2558"/>
              <a:ext cx="4656" cy="1536"/>
            </a:xfrm>
            <a:prstGeom prst="rect">
              <a:avLst/>
            </a:prstGeom>
            <a:solidFill>
              <a:srgbClr val="E1FFE1"/>
            </a:solidFill>
            <a:ln w="9525">
              <a:noFill/>
              <a:miter lim="800000"/>
              <a:headEnd/>
              <a:tailEnd/>
            </a:ln>
            <a:effectLst>
              <a:outerShdw dist="179605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987" y="2560"/>
              <a:ext cx="4330" cy="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28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并行与分布式的涵义不同，但没有非常明显的界限</a:t>
              </a:r>
              <a:endParaRPr lang="zh-CN" altLang="en-US" sz="28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  <a:p>
              <a:pPr algn="l">
                <a:lnSpc>
                  <a:spcPct val="95000"/>
                </a:lnSpc>
                <a:spcBef>
                  <a:spcPct val="0"/>
                </a:spcBef>
              </a:pPr>
              <a:r>
                <a:rPr lang="zh-CN" altLang="en-US" sz="2300" dirty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    </a:t>
              </a:r>
              <a:r>
                <a:rPr lang="zh-CN" altLang="en-US" sz="23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并行计算中，线程（或者进程）间通信往往通过共享</a:t>
              </a:r>
              <a:r>
                <a:rPr lang="zh-CN" altLang="en-US" sz="2300" dirty="0" smtClean="0">
                  <a:solidFill>
                    <a:schemeClr val="accent2"/>
                  </a:solidFill>
                  <a:effectLst/>
                  <a:latin typeface="幼圆" pitchFamily="49" charset="-122"/>
                  <a:ea typeface="幼圆" pitchFamily="49" charset="-122"/>
                </a:rPr>
                <a:t>内存</a:t>
              </a:r>
              <a:r>
                <a:rPr lang="zh-CN" altLang="en-US" sz="23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，处理器间的交互一般很频繁。</a:t>
              </a:r>
              <a:endParaRPr lang="en-US" altLang="zh-CN" sz="2300" dirty="0" smtClean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  <a:p>
              <a:pPr algn="l">
                <a:lnSpc>
                  <a:spcPct val="95000"/>
                </a:lnSpc>
                <a:spcBef>
                  <a:spcPct val="0"/>
                </a:spcBef>
              </a:pPr>
              <a:r>
                <a:rPr lang="en-US" altLang="zh-CN" sz="23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    </a:t>
              </a:r>
              <a:r>
                <a:rPr lang="zh-CN" altLang="en-US" sz="23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分布式计算，进程间的通信依赖</a:t>
              </a:r>
              <a:r>
                <a:rPr lang="zh-CN" altLang="en-US" sz="2300" dirty="0" smtClean="0">
                  <a:solidFill>
                    <a:schemeClr val="accent2"/>
                  </a:solidFill>
                  <a:effectLst/>
                  <a:latin typeface="幼圆" pitchFamily="49" charset="-122"/>
                  <a:ea typeface="幼圆" pitchFamily="49" charset="-122"/>
                </a:rPr>
                <a:t>网络</a:t>
              </a:r>
              <a:r>
                <a:rPr lang="zh-CN" altLang="en-US" sz="23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，例如，利用多台机器或者处于不同地理位置的机器进行计算。</a:t>
              </a:r>
              <a:endParaRPr lang="zh-CN" altLang="en-US" sz="2300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715000" cy="61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5795962" y="1773239"/>
            <a:ext cx="2376437" cy="995363"/>
            <a:chOff x="3632" y="1423"/>
            <a:chExt cx="1259" cy="627"/>
          </a:xfrm>
        </p:grpSpPr>
        <p:sp>
          <p:nvSpPr>
            <p:cNvPr id="21" name="AutoShape 91"/>
            <p:cNvSpPr>
              <a:spLocks noChangeArrowheads="1"/>
            </p:cNvSpPr>
            <p:nvPr/>
          </p:nvSpPr>
          <p:spPr bwMode="auto">
            <a:xfrm>
              <a:off x="3632" y="1423"/>
              <a:ext cx="1259" cy="432"/>
            </a:xfrm>
            <a:prstGeom prst="cloudCallout">
              <a:avLst>
                <a:gd name="adj1" fmla="val -60644"/>
                <a:gd name="adj2" fmla="val 68981"/>
              </a:avLst>
            </a:prstGeom>
            <a:noFill/>
            <a:ln w="57150">
              <a:solidFill>
                <a:srgbClr val="33CC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effectLst/>
                <a:ea typeface="宋体" pitchFamily="2" charset="-122"/>
              </a:endParaRPr>
            </a:p>
          </p:txBody>
        </p:sp>
        <p:sp>
          <p:nvSpPr>
            <p:cNvPr id="22" name="Text Box 92"/>
            <p:cNvSpPr txBox="1">
              <a:spLocks noChangeArrowheads="1"/>
            </p:cNvSpPr>
            <p:nvPr/>
          </p:nvSpPr>
          <p:spPr bwMode="auto">
            <a:xfrm>
              <a:off x="3723" y="1468"/>
              <a:ext cx="107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zh-CN" altLang="en-US" sz="2700" i="1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分布式计算</a:t>
              </a:r>
              <a:endParaRPr lang="zh-CN" altLang="en-US" sz="2700" i="1" dirty="0">
                <a:solidFill>
                  <a:srgbClr val="FF3300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19" name="AutoShape 93"/>
          <p:cNvSpPr>
            <a:spLocks noChangeArrowheads="1"/>
          </p:cNvSpPr>
          <p:nvPr/>
        </p:nvSpPr>
        <p:spPr bwMode="auto">
          <a:xfrm>
            <a:off x="6877050" y="4724400"/>
            <a:ext cx="1799406" cy="864840"/>
          </a:xfrm>
          <a:prstGeom prst="cloudCallout">
            <a:avLst>
              <a:gd name="adj1" fmla="val -88023"/>
              <a:gd name="adj2" fmla="val 35648"/>
            </a:avLst>
          </a:prstGeom>
          <a:noFill/>
          <a:ln w="5715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20" name="Text Box 94"/>
          <p:cNvSpPr txBox="1">
            <a:spLocks noChangeArrowheads="1"/>
          </p:cNvSpPr>
          <p:nvPr/>
        </p:nvSpPr>
        <p:spPr bwMode="auto">
          <a:xfrm>
            <a:off x="7020272" y="4869160"/>
            <a:ext cx="1898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zh-CN" altLang="en-US" sz="2800" i="1" dirty="0" smtClean="0">
                <a:solidFill>
                  <a:srgbClr val="FF3300"/>
                </a:solidFill>
                <a:effectLst/>
                <a:ea typeface="黑体" pitchFamily="2" charset="-122"/>
              </a:rPr>
              <a:t>并行计算</a:t>
            </a:r>
            <a:endParaRPr lang="zh-CN" altLang="en-US" sz="2800" i="1" dirty="0">
              <a:solidFill>
                <a:srgbClr val="FF3300"/>
              </a:solidFill>
              <a:effectLst/>
              <a:ea typeface="黑体" pitchFamily="2" charset="-122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 rot="18873">
            <a:off x="325943" y="264789"/>
            <a:ext cx="1511300" cy="884238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zh-CN" altLang="en-US" sz="5200" baseline="0" dirty="0">
                <a:solidFill>
                  <a:schemeClr val="folHlink"/>
                </a:solidFill>
                <a:ea typeface="方正舒体" pitchFamily="2" charset="-122"/>
              </a:rPr>
              <a:t>例：</a:t>
            </a:r>
          </a:p>
        </p:txBody>
      </p:sp>
      <p:sp>
        <p:nvSpPr>
          <p:cNvPr id="24" name="矩形 23"/>
          <p:cNvSpPr/>
          <p:nvPr/>
        </p:nvSpPr>
        <p:spPr bwMode="auto">
          <a:xfrm>
            <a:off x="179512" y="4941168"/>
            <a:ext cx="576064" cy="5760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文琥珀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39552" y="1916832"/>
            <a:ext cx="7993311" cy="4104456"/>
            <a:chOff x="0" y="3740963"/>
            <a:chExt cx="7561263" cy="2901013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4293041"/>
              <a:ext cx="7561263" cy="2348935"/>
              <a:chOff x="288" y="697"/>
              <a:chExt cx="4763" cy="1770"/>
            </a:xfrm>
          </p:grpSpPr>
          <p:sp>
            <p:nvSpPr>
              <p:cNvPr id="9" name="Freeform 3"/>
              <p:cNvSpPr>
                <a:spLocks/>
              </p:cNvSpPr>
              <p:nvPr/>
            </p:nvSpPr>
            <p:spPr bwMode="auto">
              <a:xfrm>
                <a:off x="288" y="697"/>
                <a:ext cx="4763" cy="1770"/>
              </a:xfrm>
              <a:custGeom>
                <a:avLst/>
                <a:gdLst/>
                <a:ahLst/>
                <a:cxnLst>
                  <a:cxn ang="0">
                    <a:pos x="332" y="88"/>
                  </a:cxn>
                  <a:cxn ang="0">
                    <a:pos x="2536" y="66"/>
                  </a:cxn>
                  <a:cxn ang="0">
                    <a:pos x="3092" y="33"/>
                  </a:cxn>
                  <a:cxn ang="0">
                    <a:pos x="3387" y="11"/>
                  </a:cxn>
                  <a:cxn ang="0">
                    <a:pos x="4587" y="22"/>
                  </a:cxn>
                  <a:cxn ang="0">
                    <a:pos x="4936" y="33"/>
                  </a:cxn>
                  <a:cxn ang="0">
                    <a:pos x="5110" y="77"/>
                  </a:cxn>
                  <a:cxn ang="0">
                    <a:pos x="5154" y="644"/>
                  </a:cxn>
                  <a:cxn ang="0">
                    <a:pos x="5165" y="2171"/>
                  </a:cxn>
                  <a:cxn ang="0">
                    <a:pos x="5143" y="2302"/>
                  </a:cxn>
                  <a:cxn ang="0">
                    <a:pos x="5034" y="2313"/>
                  </a:cxn>
                  <a:cxn ang="0">
                    <a:pos x="4598" y="2357"/>
                  </a:cxn>
                  <a:cxn ang="0">
                    <a:pos x="4205" y="2400"/>
                  </a:cxn>
                  <a:cxn ang="0">
                    <a:pos x="3212" y="2389"/>
                  </a:cxn>
                  <a:cxn ang="0">
                    <a:pos x="2743" y="2346"/>
                  </a:cxn>
                  <a:cxn ang="0">
                    <a:pos x="2438" y="2302"/>
                  </a:cxn>
                  <a:cxn ang="0">
                    <a:pos x="1128" y="2291"/>
                  </a:cxn>
                  <a:cxn ang="0">
                    <a:pos x="648" y="2357"/>
                  </a:cxn>
                  <a:cxn ang="0">
                    <a:pos x="343" y="2411"/>
                  </a:cxn>
                  <a:cxn ang="0">
                    <a:pos x="256" y="2433"/>
                  </a:cxn>
                  <a:cxn ang="0">
                    <a:pos x="212" y="2444"/>
                  </a:cxn>
                  <a:cxn ang="0">
                    <a:pos x="125" y="2237"/>
                  </a:cxn>
                  <a:cxn ang="0">
                    <a:pos x="158" y="1451"/>
                  </a:cxn>
                  <a:cxn ang="0">
                    <a:pos x="168" y="851"/>
                  </a:cxn>
                  <a:cxn ang="0">
                    <a:pos x="267" y="0"/>
                  </a:cxn>
                  <a:cxn ang="0">
                    <a:pos x="485" y="77"/>
                  </a:cxn>
                  <a:cxn ang="0">
                    <a:pos x="681" y="77"/>
                  </a:cxn>
                </a:cxnLst>
                <a:rect l="0" t="0" r="r" b="b"/>
                <a:pathLst>
                  <a:path w="5208" h="2444">
                    <a:moveTo>
                      <a:pt x="332" y="88"/>
                    </a:moveTo>
                    <a:cubicBezTo>
                      <a:pt x="1067" y="103"/>
                      <a:pt x="1801" y="77"/>
                      <a:pt x="2536" y="66"/>
                    </a:cubicBezTo>
                    <a:cubicBezTo>
                      <a:pt x="2721" y="43"/>
                      <a:pt x="2905" y="43"/>
                      <a:pt x="3092" y="33"/>
                    </a:cubicBezTo>
                    <a:cubicBezTo>
                      <a:pt x="3190" y="28"/>
                      <a:pt x="3387" y="11"/>
                      <a:pt x="3387" y="11"/>
                    </a:cubicBezTo>
                    <a:cubicBezTo>
                      <a:pt x="3787" y="15"/>
                      <a:pt x="4187" y="16"/>
                      <a:pt x="4587" y="22"/>
                    </a:cubicBezTo>
                    <a:cubicBezTo>
                      <a:pt x="4703" y="24"/>
                      <a:pt x="4820" y="21"/>
                      <a:pt x="4936" y="33"/>
                    </a:cubicBezTo>
                    <a:cubicBezTo>
                      <a:pt x="4995" y="39"/>
                      <a:pt x="5110" y="77"/>
                      <a:pt x="5110" y="77"/>
                    </a:cubicBezTo>
                    <a:cubicBezTo>
                      <a:pt x="5148" y="263"/>
                      <a:pt x="5122" y="456"/>
                      <a:pt x="5154" y="644"/>
                    </a:cubicBezTo>
                    <a:cubicBezTo>
                      <a:pt x="5208" y="1287"/>
                      <a:pt x="5193" y="1006"/>
                      <a:pt x="5165" y="2171"/>
                    </a:cubicBezTo>
                    <a:cubicBezTo>
                      <a:pt x="5164" y="2215"/>
                      <a:pt x="5173" y="2269"/>
                      <a:pt x="5143" y="2302"/>
                    </a:cubicBezTo>
                    <a:cubicBezTo>
                      <a:pt x="5118" y="2329"/>
                      <a:pt x="5070" y="2310"/>
                      <a:pt x="5034" y="2313"/>
                    </a:cubicBezTo>
                    <a:cubicBezTo>
                      <a:pt x="4887" y="2326"/>
                      <a:pt x="4745" y="2348"/>
                      <a:pt x="4598" y="2357"/>
                    </a:cubicBezTo>
                    <a:cubicBezTo>
                      <a:pt x="4463" y="2391"/>
                      <a:pt x="4346" y="2393"/>
                      <a:pt x="4205" y="2400"/>
                    </a:cubicBezTo>
                    <a:cubicBezTo>
                      <a:pt x="3875" y="2437"/>
                      <a:pt x="3542" y="2415"/>
                      <a:pt x="3212" y="2389"/>
                    </a:cubicBezTo>
                    <a:cubicBezTo>
                      <a:pt x="3059" y="2361"/>
                      <a:pt x="2898" y="2360"/>
                      <a:pt x="2743" y="2346"/>
                    </a:cubicBezTo>
                    <a:cubicBezTo>
                      <a:pt x="2639" y="2337"/>
                      <a:pt x="2543" y="2311"/>
                      <a:pt x="2438" y="2302"/>
                    </a:cubicBezTo>
                    <a:cubicBezTo>
                      <a:pt x="2056" y="2226"/>
                      <a:pt x="1308" y="2289"/>
                      <a:pt x="1128" y="2291"/>
                    </a:cubicBezTo>
                    <a:cubicBezTo>
                      <a:pt x="975" y="2330"/>
                      <a:pt x="805" y="2337"/>
                      <a:pt x="648" y="2357"/>
                    </a:cubicBezTo>
                    <a:cubicBezTo>
                      <a:pt x="545" y="2383"/>
                      <a:pt x="446" y="2390"/>
                      <a:pt x="343" y="2411"/>
                    </a:cubicBezTo>
                    <a:cubicBezTo>
                      <a:pt x="314" y="2417"/>
                      <a:pt x="285" y="2426"/>
                      <a:pt x="256" y="2433"/>
                    </a:cubicBezTo>
                    <a:cubicBezTo>
                      <a:pt x="241" y="2437"/>
                      <a:pt x="212" y="2444"/>
                      <a:pt x="212" y="2444"/>
                    </a:cubicBezTo>
                    <a:cubicBezTo>
                      <a:pt x="179" y="2378"/>
                      <a:pt x="166" y="2297"/>
                      <a:pt x="125" y="2237"/>
                    </a:cubicBezTo>
                    <a:cubicBezTo>
                      <a:pt x="130" y="1953"/>
                      <a:pt x="114" y="1715"/>
                      <a:pt x="158" y="1451"/>
                    </a:cubicBezTo>
                    <a:cubicBezTo>
                      <a:pt x="175" y="1228"/>
                      <a:pt x="175" y="1111"/>
                      <a:pt x="168" y="851"/>
                    </a:cubicBezTo>
                    <a:cubicBezTo>
                      <a:pt x="169" y="781"/>
                      <a:pt x="0" y="133"/>
                      <a:pt x="267" y="0"/>
                    </a:cubicBezTo>
                    <a:cubicBezTo>
                      <a:pt x="343" y="20"/>
                      <a:pt x="407" y="57"/>
                      <a:pt x="485" y="77"/>
                    </a:cubicBezTo>
                    <a:cubicBezTo>
                      <a:pt x="548" y="93"/>
                      <a:pt x="616" y="77"/>
                      <a:pt x="681" y="77"/>
                    </a:cubicBezTo>
                  </a:path>
                </a:pathLst>
              </a:custGeom>
              <a:solidFill>
                <a:srgbClr val="FFFFCC"/>
              </a:solidFill>
              <a:ln w="12700" cap="sq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dist="215526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594" y="810"/>
                <a:ext cx="4321" cy="130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l" fontAlgn="base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altLang="zh-CN" dirty="0" smtClean="0">
                    <a:solidFill>
                      <a:srgbClr val="00008C"/>
                    </a:solidFill>
                    <a:effectLst/>
                    <a:ea typeface="宋体" pitchFamily="2" charset="-122"/>
                  </a:rPr>
                  <a:t>Journal of </a:t>
                </a:r>
                <a:r>
                  <a:rPr lang="en-US" altLang="zh-CN" i="1" dirty="0" smtClean="0">
                    <a:solidFill>
                      <a:schemeClr val="accent5">
                        <a:lumMod val="50000"/>
                      </a:schemeClr>
                    </a:solidFill>
                    <a:effectLst/>
                    <a:ea typeface="宋体" pitchFamily="2" charset="-122"/>
                  </a:rPr>
                  <a:t>Parallel</a:t>
                </a:r>
                <a:r>
                  <a:rPr lang="en-US" altLang="zh-CN" dirty="0" smtClean="0">
                    <a:solidFill>
                      <a:schemeClr val="accent5">
                        <a:lumMod val="50000"/>
                      </a:schemeClr>
                    </a:solidFill>
                    <a:effectLst/>
                    <a:ea typeface="宋体" pitchFamily="2" charset="-122"/>
                  </a:rPr>
                  <a:t> and </a:t>
                </a:r>
                <a:r>
                  <a:rPr lang="en-US" altLang="zh-CN" i="1" dirty="0" smtClean="0">
                    <a:solidFill>
                      <a:schemeClr val="accent5">
                        <a:lumMod val="50000"/>
                      </a:schemeClr>
                    </a:solidFill>
                    <a:effectLst/>
                    <a:ea typeface="宋体" pitchFamily="2" charset="-122"/>
                  </a:rPr>
                  <a:t>Distributed</a:t>
                </a:r>
                <a:r>
                  <a:rPr lang="en-US" altLang="zh-CN" dirty="0" smtClean="0">
                    <a:solidFill>
                      <a:schemeClr val="accent5">
                        <a:lumMod val="50000"/>
                      </a:schemeClr>
                    </a:solidFill>
                    <a:effectLst/>
                    <a:ea typeface="宋体" pitchFamily="2" charset="-122"/>
                  </a:rPr>
                  <a:t> </a:t>
                </a:r>
                <a:r>
                  <a:rPr lang="en-US" altLang="zh-CN" dirty="0" smtClean="0">
                    <a:solidFill>
                      <a:srgbClr val="00008C"/>
                    </a:solidFill>
                    <a:effectLst/>
                    <a:ea typeface="宋体" pitchFamily="2" charset="-122"/>
                  </a:rPr>
                  <a:t>Computing</a:t>
                </a:r>
              </a:p>
              <a:p>
                <a:pPr algn="l" fontAlgn="base">
                  <a:lnSpc>
                    <a:spcPct val="80000"/>
                  </a:lnSpc>
                  <a:spcBef>
                    <a:spcPct val="0"/>
                  </a:spcBef>
                </a:pPr>
                <a:endParaRPr lang="en-US" altLang="zh-CN" dirty="0" smtClean="0">
                  <a:solidFill>
                    <a:srgbClr val="00008C"/>
                  </a:solidFill>
                  <a:effectLst/>
                  <a:ea typeface="宋体" pitchFamily="2" charset="-122"/>
                </a:endParaRPr>
              </a:p>
              <a:p>
                <a:pPr algn="l" fontAlgn="base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altLang="zh-CN" dirty="0" smtClean="0">
                    <a:solidFill>
                      <a:srgbClr val="00008C"/>
                    </a:solidFill>
                    <a:effectLst/>
                    <a:ea typeface="宋体" pitchFamily="2" charset="-122"/>
                  </a:rPr>
                  <a:t>The International ACM Symposium on High Performance  </a:t>
                </a:r>
                <a:r>
                  <a:rPr lang="en-US" altLang="zh-CN" i="1" dirty="0" smtClean="0">
                    <a:solidFill>
                      <a:schemeClr val="accent5">
                        <a:lumMod val="50000"/>
                      </a:schemeClr>
                    </a:solidFill>
                    <a:effectLst/>
                    <a:ea typeface="宋体" pitchFamily="2" charset="-122"/>
                  </a:rPr>
                  <a:t>Parallel</a:t>
                </a:r>
                <a:r>
                  <a:rPr lang="en-US" altLang="zh-CN" dirty="0" smtClean="0">
                    <a:solidFill>
                      <a:schemeClr val="accent5">
                        <a:lumMod val="50000"/>
                      </a:schemeClr>
                    </a:solidFill>
                    <a:effectLst/>
                    <a:ea typeface="宋体" pitchFamily="2" charset="-122"/>
                  </a:rPr>
                  <a:t> and </a:t>
                </a:r>
                <a:r>
                  <a:rPr lang="en-US" altLang="zh-CN" i="1" dirty="0" smtClean="0">
                    <a:solidFill>
                      <a:schemeClr val="accent5">
                        <a:lumMod val="50000"/>
                      </a:schemeClr>
                    </a:solidFill>
                    <a:effectLst/>
                    <a:ea typeface="宋体" pitchFamily="2" charset="-122"/>
                  </a:rPr>
                  <a:t>Distributed</a:t>
                </a:r>
                <a:r>
                  <a:rPr lang="en-US" altLang="zh-CN" dirty="0" smtClean="0">
                    <a:solidFill>
                      <a:schemeClr val="accent5">
                        <a:lumMod val="50000"/>
                      </a:schemeClr>
                    </a:solidFill>
                    <a:effectLst/>
                    <a:ea typeface="宋体" pitchFamily="2" charset="-122"/>
                  </a:rPr>
                  <a:t> </a:t>
                </a:r>
                <a:r>
                  <a:rPr lang="en-US" altLang="zh-CN" dirty="0" smtClean="0">
                    <a:solidFill>
                      <a:srgbClr val="00008C"/>
                    </a:solidFill>
                    <a:effectLst/>
                    <a:ea typeface="宋体" pitchFamily="2" charset="-122"/>
                  </a:rPr>
                  <a:t>Computing</a:t>
                </a:r>
              </a:p>
              <a:p>
                <a:pPr algn="l" fontAlgn="base">
                  <a:lnSpc>
                    <a:spcPct val="80000"/>
                  </a:lnSpc>
                  <a:spcBef>
                    <a:spcPct val="0"/>
                  </a:spcBef>
                </a:pPr>
                <a:endParaRPr lang="en-US" altLang="zh-CN" dirty="0" smtClean="0">
                  <a:solidFill>
                    <a:srgbClr val="00008C"/>
                  </a:solidFill>
                  <a:effectLst/>
                  <a:ea typeface="宋体" pitchFamily="2" charset="-122"/>
                  <a:hlinkClick r:id="rId3"/>
                </a:endParaRPr>
              </a:p>
              <a:p>
                <a:pPr algn="l" fontAlgn="base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altLang="zh-CN" dirty="0" smtClean="0">
                    <a:solidFill>
                      <a:srgbClr val="00008C"/>
                    </a:solidFill>
                    <a:effectLst/>
                    <a:ea typeface="宋体" pitchFamily="2" charset="-122"/>
                  </a:rPr>
                  <a:t>The </a:t>
                </a:r>
                <a:r>
                  <a:rPr lang="en-US" altLang="zh-CN" i="1" dirty="0" smtClean="0">
                    <a:solidFill>
                      <a:schemeClr val="accent5">
                        <a:lumMod val="50000"/>
                      </a:schemeClr>
                    </a:solidFill>
                    <a:effectLst/>
                    <a:ea typeface="宋体" pitchFamily="2" charset="-122"/>
                  </a:rPr>
                  <a:t>Parallel</a:t>
                </a:r>
                <a:r>
                  <a:rPr lang="en-US" altLang="zh-CN" dirty="0" smtClean="0">
                    <a:solidFill>
                      <a:schemeClr val="accent5">
                        <a:lumMod val="50000"/>
                      </a:schemeClr>
                    </a:solidFill>
                    <a:effectLst/>
                    <a:ea typeface="宋体" pitchFamily="2" charset="-122"/>
                  </a:rPr>
                  <a:t> and </a:t>
                </a:r>
                <a:r>
                  <a:rPr lang="en-US" altLang="zh-CN" i="1" dirty="0" smtClean="0">
                    <a:solidFill>
                      <a:schemeClr val="accent5">
                        <a:lumMod val="50000"/>
                      </a:schemeClr>
                    </a:solidFill>
                    <a:effectLst/>
                    <a:ea typeface="宋体" pitchFamily="2" charset="-122"/>
                  </a:rPr>
                  <a:t>Distributed</a:t>
                </a:r>
                <a:r>
                  <a:rPr lang="en-US" altLang="zh-CN" dirty="0" smtClean="0">
                    <a:solidFill>
                      <a:schemeClr val="accent5">
                        <a:lumMod val="50000"/>
                      </a:schemeClr>
                    </a:solidFill>
                    <a:effectLst/>
                    <a:ea typeface="宋体" pitchFamily="2" charset="-122"/>
                  </a:rPr>
                  <a:t> </a:t>
                </a:r>
                <a:r>
                  <a:rPr lang="en-US" altLang="zh-CN" dirty="0" smtClean="0">
                    <a:solidFill>
                      <a:srgbClr val="00008C"/>
                    </a:solidFill>
                    <a:effectLst/>
                    <a:ea typeface="宋体" pitchFamily="2" charset="-122"/>
                  </a:rPr>
                  <a:t>Systems Research Group</a:t>
                </a:r>
              </a:p>
              <a:p>
                <a:pPr algn="l" fontAlgn="base">
                  <a:lnSpc>
                    <a:spcPct val="80000"/>
                  </a:lnSpc>
                  <a:spcBef>
                    <a:spcPct val="0"/>
                  </a:spcBef>
                </a:pPr>
                <a:endParaRPr lang="en-US" altLang="zh-CN" dirty="0" smtClean="0">
                  <a:solidFill>
                    <a:srgbClr val="00008C"/>
                  </a:solidFill>
                  <a:effectLst/>
                  <a:ea typeface="宋体" pitchFamily="2" charset="-122"/>
                </a:endParaRPr>
              </a:p>
              <a:p>
                <a:pPr algn="l" fontAlgn="base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altLang="zh-CN" dirty="0" smtClean="0">
                    <a:solidFill>
                      <a:srgbClr val="00008C"/>
                    </a:solidFill>
                    <a:effectLst/>
                    <a:ea typeface="宋体" pitchFamily="2" charset="-122"/>
                  </a:rPr>
                  <a:t>Laboratory for </a:t>
                </a:r>
                <a:r>
                  <a:rPr lang="en-US" altLang="zh-CN" i="1" dirty="0" smtClean="0">
                    <a:solidFill>
                      <a:schemeClr val="accent5">
                        <a:lumMod val="50000"/>
                      </a:schemeClr>
                    </a:solidFill>
                    <a:effectLst/>
                    <a:ea typeface="宋体" pitchFamily="2" charset="-122"/>
                  </a:rPr>
                  <a:t>Parallel</a:t>
                </a:r>
                <a:r>
                  <a:rPr lang="en-US" altLang="zh-CN" dirty="0" smtClean="0">
                    <a:solidFill>
                      <a:schemeClr val="accent5">
                        <a:lumMod val="50000"/>
                      </a:schemeClr>
                    </a:solidFill>
                    <a:effectLst/>
                    <a:ea typeface="宋体" pitchFamily="2" charset="-122"/>
                  </a:rPr>
                  <a:t> and </a:t>
                </a:r>
                <a:r>
                  <a:rPr lang="en-US" altLang="zh-CN" i="1" dirty="0" smtClean="0">
                    <a:solidFill>
                      <a:schemeClr val="accent5">
                        <a:lumMod val="50000"/>
                      </a:schemeClr>
                    </a:solidFill>
                    <a:effectLst/>
                    <a:ea typeface="宋体" pitchFamily="2" charset="-122"/>
                  </a:rPr>
                  <a:t>Distributed</a:t>
                </a:r>
                <a:r>
                  <a:rPr lang="en-US" altLang="zh-CN" dirty="0" smtClean="0">
                    <a:solidFill>
                      <a:schemeClr val="accent5">
                        <a:lumMod val="50000"/>
                      </a:schemeClr>
                    </a:solidFill>
                    <a:effectLst/>
                    <a:ea typeface="宋体" pitchFamily="2" charset="-122"/>
                  </a:rPr>
                  <a:t> </a:t>
                </a:r>
                <a:r>
                  <a:rPr lang="en-US" altLang="zh-CN" dirty="0" smtClean="0">
                    <a:solidFill>
                      <a:srgbClr val="00008C"/>
                    </a:solidFill>
                    <a:effectLst/>
                    <a:ea typeface="宋体" pitchFamily="2" charset="-122"/>
                  </a:rPr>
                  <a:t>Computing</a:t>
                </a:r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 rot="50949">
              <a:off x="4339" y="3740963"/>
              <a:ext cx="3234172" cy="609600"/>
              <a:chOff x="2208" y="240"/>
              <a:chExt cx="3168" cy="384"/>
            </a:xfrm>
          </p:grpSpPr>
          <p:sp>
            <p:nvSpPr>
              <p:cNvPr id="7" name="AutoShape 18"/>
              <p:cNvSpPr>
                <a:spLocks noChangeArrowheads="1"/>
              </p:cNvSpPr>
              <p:nvPr/>
            </p:nvSpPr>
            <p:spPr bwMode="auto">
              <a:xfrm rot="21502187">
                <a:off x="2208" y="240"/>
                <a:ext cx="3168" cy="384"/>
              </a:xfrm>
              <a:prstGeom prst="cloudCallout">
                <a:avLst>
                  <a:gd name="adj1" fmla="val 37144"/>
                  <a:gd name="adj2" fmla="val 67202"/>
                </a:avLst>
              </a:prstGeom>
              <a:solidFill>
                <a:srgbClr val="E1F0FF"/>
              </a:solidFill>
              <a:ln w="9525">
                <a:noFill/>
                <a:round/>
                <a:headEnd/>
                <a:tailEnd/>
              </a:ln>
              <a:effectLst>
                <a:outerShdw dist="120483" dir="1106097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ffectLst/>
                  <a:ea typeface="宋体" pitchFamily="2" charset="-122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/>
            </p:nvSpPr>
            <p:spPr bwMode="auto">
              <a:xfrm rot="21502187">
                <a:off x="2614" y="274"/>
                <a:ext cx="2424" cy="33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1" fontAlgn="base" hangingPunct="1"/>
                <a:r>
                  <a:rPr lang="zh-CN" altLang="en-US" sz="2800" dirty="0" smtClean="0">
                    <a:solidFill>
                      <a:srgbClr val="B2005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并行与分布式</a:t>
                </a:r>
                <a:endParaRPr lang="zh-CN" altLang="en-US" sz="2800" dirty="0">
                  <a:solidFill>
                    <a:srgbClr val="B20059"/>
                  </a:solidFill>
                  <a:effectLst/>
                  <a:latin typeface="幼圆" pitchFamily="49" charset="-122"/>
                  <a:ea typeface="幼圆" pitchFamily="49" charset="-122"/>
                </a:endParaRPr>
              </a:p>
            </p:txBody>
          </p:sp>
        </p:grp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323528" y="692696"/>
            <a:ext cx="6290094" cy="609600"/>
            <a:chOff x="2672" y="720"/>
            <a:chExt cx="3735" cy="384"/>
          </a:xfrm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2688" y="720"/>
              <a:ext cx="3583" cy="384"/>
            </a:xfrm>
            <a:prstGeom prst="rect">
              <a:avLst/>
            </a:prstGeom>
            <a:solidFill>
              <a:srgbClr val="E1FFE1"/>
            </a:solidFill>
            <a:ln w="12700" cap="sq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2672" y="720"/>
              <a:ext cx="3735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</a:pPr>
              <a:r>
                <a:rPr lang="zh-CN" altLang="en-US" sz="3200" baseline="0" dirty="0" smtClean="0">
                  <a:solidFill>
                    <a:srgbClr val="002C84"/>
                  </a:solidFill>
                  <a:effectLst/>
                  <a:latin typeface="幼圆" pitchFamily="49" charset="-122"/>
                  <a:ea typeface="幼圆" pitchFamily="49" charset="-122"/>
                </a:rPr>
                <a:t>并行与分布式计算作为研究方向 </a:t>
              </a:r>
              <a:endParaRPr lang="zh-CN" altLang="en-US" sz="3200" baseline="0" dirty="0">
                <a:solidFill>
                  <a:srgbClr val="002C84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39552" y="1916832"/>
            <a:ext cx="7920880" cy="4191000"/>
          </a:xfrm>
          <a:prstGeom prst="rect">
            <a:avLst/>
          </a:prstGeom>
          <a:solidFill>
            <a:srgbClr val="FFFFBD"/>
          </a:solidFill>
          <a:ln w="9525">
            <a:noFill/>
            <a:miter lim="800000"/>
            <a:headEnd/>
            <a:tailEnd/>
          </a:ln>
          <a:effectLst>
            <a:outerShdw dist="269408" dir="2700000" algn="ctr" rotWithShape="0">
              <a:srgbClr val="B2B2B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5"/>
          <p:cNvGrpSpPr/>
          <p:nvPr/>
        </p:nvGrpSpPr>
        <p:grpSpPr>
          <a:xfrm>
            <a:off x="398463" y="381000"/>
            <a:ext cx="4533577" cy="762000"/>
            <a:chOff x="398463" y="381000"/>
            <a:chExt cx="4173537" cy="762000"/>
          </a:xfrm>
        </p:grpSpPr>
        <p:sp>
          <p:nvSpPr>
            <p:cNvPr id="4" name="Rectangle 1068"/>
            <p:cNvSpPr>
              <a:spLocks noChangeArrowheads="1"/>
            </p:cNvSpPr>
            <p:nvPr/>
          </p:nvSpPr>
          <p:spPr bwMode="auto">
            <a:xfrm>
              <a:off x="398463" y="381000"/>
              <a:ext cx="4029521" cy="76200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Rectangle 1069"/>
            <p:cNvSpPr>
              <a:spLocks noChangeArrowheads="1"/>
            </p:cNvSpPr>
            <p:nvPr/>
          </p:nvSpPr>
          <p:spPr bwMode="auto">
            <a:xfrm>
              <a:off x="415925" y="490538"/>
              <a:ext cx="4156075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kumimoji="1" lang="zh-CN" altLang="en-US" sz="3400" dirty="0">
                  <a:solidFill>
                    <a:srgbClr val="FFFFFF"/>
                  </a:solidFill>
                  <a:effectLst/>
                  <a:ea typeface="楷体_GB2312" pitchFamily="49" charset="-122"/>
                </a:rPr>
                <a:t> 1</a:t>
              </a:r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.</a:t>
              </a:r>
              <a:r>
                <a:rPr kumimoji="1" lang="en-US" altLang="zh-CN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5</a:t>
              </a:r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  并行计算的应用</a:t>
              </a:r>
            </a:p>
          </p:txBody>
        </p:sp>
      </p:grp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827584" y="2060848"/>
            <a:ext cx="7272808" cy="40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algn="just" eaLnBrk="1" fontAlgn="base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1" lang="en-GB" altLang="zh-CN" b="0" kern="0" dirty="0" smtClean="0">
                <a:solidFill>
                  <a:srgbClr val="002060"/>
                </a:solidFill>
                <a:effectLst/>
              </a:rPr>
              <a:t>640K [of memory] ought to be enough for anybody.”</a:t>
            </a:r>
          </a:p>
          <a:p>
            <a:pPr marL="1143000" lvl="2" indent="-228600" algn="just" eaLnBrk="1" fontAlgn="base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1" lang="en-GB" altLang="zh-CN" sz="1800" b="0" kern="0" dirty="0" smtClean="0">
                <a:solidFill>
                  <a:srgbClr val="002060"/>
                </a:solidFill>
                <a:effectLst/>
              </a:rPr>
              <a:t>Bill Gates, chairman of Microsoft,1981.</a:t>
            </a:r>
          </a:p>
          <a:p>
            <a:pPr marL="342900" lvl="0" indent="-342900" algn="just" eaLnBrk="1" fontAlgn="base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1" lang="en-GB" altLang="zh-CN" b="0" kern="0" dirty="0" smtClean="0">
                <a:solidFill>
                  <a:srgbClr val="002060"/>
                </a:solidFill>
                <a:effectLst/>
              </a:rPr>
              <a:t>“There is no reason for any individual to have a computer in their home”</a:t>
            </a:r>
          </a:p>
          <a:p>
            <a:pPr marL="1143000" lvl="2" indent="-228600" algn="just" eaLnBrk="1" fontAlgn="base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1" lang="en-GB" altLang="zh-CN" sz="1800" b="0" kern="0" dirty="0" smtClean="0">
                <a:solidFill>
                  <a:srgbClr val="002060"/>
                </a:solidFill>
                <a:effectLst/>
              </a:rPr>
              <a:t>Ken Olson, president and founder of Digital Equipment Corporation, 1977.</a:t>
            </a:r>
          </a:p>
          <a:p>
            <a:pPr marL="342900" lvl="0" indent="-342900" algn="just" eaLnBrk="1" fontAlgn="base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1" lang="en-GB" altLang="zh-CN" b="0" kern="0" dirty="0" smtClean="0">
                <a:solidFill>
                  <a:srgbClr val="002060"/>
                </a:solidFill>
                <a:effectLst/>
              </a:rPr>
              <a:t>“I think there is a world market for maybe five computers.”</a:t>
            </a:r>
          </a:p>
          <a:p>
            <a:pPr marL="1143000" lvl="2" indent="-228600" algn="just" eaLnBrk="1" fontAlgn="base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1" lang="en-GB" altLang="zh-CN" sz="1800" b="0" kern="0" dirty="0" smtClean="0">
                <a:solidFill>
                  <a:srgbClr val="002060"/>
                </a:solidFill>
                <a:effectLst/>
              </a:rPr>
              <a:t>Thomas Watson, chairman of IBM, 1943.</a:t>
            </a:r>
          </a:p>
          <a:p>
            <a:pPr algn="just"/>
            <a:endParaRPr lang="zh-CN" altLang="en-US" sz="3100" dirty="0">
              <a:solidFill>
                <a:srgbClr val="000099"/>
              </a:solidFill>
              <a:effectLst/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25" name="Group 67"/>
          <p:cNvGrpSpPr>
            <a:grpSpLocks/>
          </p:cNvGrpSpPr>
          <p:nvPr/>
        </p:nvGrpSpPr>
        <p:grpSpPr bwMode="auto">
          <a:xfrm rot="-699391">
            <a:off x="3664274" y="1221434"/>
            <a:ext cx="4011847" cy="685800"/>
            <a:chOff x="206" y="3528"/>
            <a:chExt cx="1166" cy="432"/>
          </a:xfrm>
        </p:grpSpPr>
        <p:sp>
          <p:nvSpPr>
            <p:cNvPr id="26" name="Oval 68"/>
            <p:cNvSpPr>
              <a:spLocks noChangeArrowheads="1"/>
            </p:cNvSpPr>
            <p:nvPr/>
          </p:nvSpPr>
          <p:spPr bwMode="auto">
            <a:xfrm>
              <a:off x="360" y="3540"/>
              <a:ext cx="912" cy="420"/>
            </a:xfrm>
            <a:prstGeom prst="ellipse">
              <a:avLst/>
            </a:prstGeom>
            <a:solidFill>
              <a:srgbClr val="CCFFFF"/>
            </a:solidFill>
            <a:ln w="12700" cap="sq">
              <a:noFill/>
              <a:round/>
              <a:headEnd/>
              <a:tailEnd/>
            </a:ln>
            <a:effectLst>
              <a:outerShdw dist="45791" dir="2021404" algn="ctr" rotWithShape="0">
                <a:srgbClr val="B0B0B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Text Box 69"/>
            <p:cNvSpPr txBox="1">
              <a:spLocks noChangeArrowheads="1"/>
            </p:cNvSpPr>
            <p:nvPr/>
          </p:nvSpPr>
          <p:spPr bwMode="auto">
            <a:xfrm rot="21559688">
              <a:off x="206" y="3528"/>
              <a:ext cx="1166" cy="3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</a:pPr>
              <a:r>
                <a:rPr lang="zh-CN" altLang="en-US" sz="3200" dirty="0" smtClean="0">
                  <a:solidFill>
                    <a:srgbClr val="FF3300"/>
                  </a:solidFill>
                  <a:ea typeface="华文新魏" pitchFamily="2" charset="-122"/>
                </a:rPr>
                <a:t>专家预测</a:t>
              </a:r>
              <a:endParaRPr lang="zh-CN" altLang="en-US" sz="3200" baseline="0" dirty="0">
                <a:solidFill>
                  <a:srgbClr val="FF3300"/>
                </a:solidFill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027736" y="2780928"/>
            <a:ext cx="4105774" cy="1905000"/>
            <a:chOff x="1657" y="2688"/>
            <a:chExt cx="2497" cy="1326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 rot="841390">
              <a:off x="2304" y="2688"/>
              <a:ext cx="1248" cy="1326"/>
              <a:chOff x="2304" y="2688"/>
              <a:chExt cx="1248" cy="1326"/>
            </a:xfrm>
          </p:grpSpPr>
          <p:sp>
            <p:nvSpPr>
              <p:cNvPr id="8" name="AutoShape 13"/>
              <p:cNvSpPr>
                <a:spLocks noChangeArrowheads="1"/>
              </p:cNvSpPr>
              <p:nvPr/>
            </p:nvSpPr>
            <p:spPr bwMode="auto">
              <a:xfrm flipH="1">
                <a:off x="2304" y="3552"/>
                <a:ext cx="1152" cy="462"/>
              </a:xfrm>
              <a:prstGeom prst="curvedUpArrow">
                <a:avLst>
                  <a:gd name="adj1" fmla="val 49870"/>
                  <a:gd name="adj2" fmla="val 99740"/>
                  <a:gd name="adj3" fmla="val 33333"/>
                </a:avLst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AutoShape 14"/>
              <p:cNvSpPr>
                <a:spLocks noChangeArrowheads="1"/>
              </p:cNvSpPr>
              <p:nvPr/>
            </p:nvSpPr>
            <p:spPr bwMode="auto">
              <a:xfrm>
                <a:off x="2352" y="2688"/>
                <a:ext cx="1200" cy="462"/>
              </a:xfrm>
              <a:prstGeom prst="curvedDownArrow">
                <a:avLst>
                  <a:gd name="adj1" fmla="val 51948"/>
                  <a:gd name="adj2" fmla="val 103896"/>
                  <a:gd name="adj3" fmla="val 33333"/>
                </a:avLst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1657" y="3120"/>
              <a:ext cx="1125" cy="2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i="1" dirty="0">
                  <a:solidFill>
                    <a:srgbClr val="0332B7"/>
                  </a:solidFill>
                  <a:effectLst/>
                  <a:ea typeface="宋体" pitchFamily="2" charset="-122"/>
                </a:rPr>
                <a:t>New Applications</a:t>
              </a: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2938" y="3360"/>
              <a:ext cx="1216" cy="2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i="1" dirty="0">
                  <a:solidFill>
                    <a:schemeClr val="accent5">
                      <a:lumMod val="10000"/>
                    </a:schemeClr>
                  </a:solidFill>
                  <a:effectLst/>
                  <a:ea typeface="宋体" pitchFamily="2" charset="-122"/>
                </a:rPr>
                <a:t>More Performance</a:t>
              </a:r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683568" y="548680"/>
            <a:ext cx="5976664" cy="685800"/>
            <a:chOff x="288" y="336"/>
            <a:chExt cx="3793" cy="432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288" y="336"/>
              <a:ext cx="3648" cy="432"/>
            </a:xfrm>
            <a:prstGeom prst="rect">
              <a:avLst/>
            </a:prstGeom>
            <a:solidFill>
              <a:srgbClr val="E1F0FF"/>
            </a:solidFill>
            <a:ln w="9525">
              <a:noFill/>
              <a:miter lim="800000"/>
              <a:headEnd/>
              <a:tailEnd/>
            </a:ln>
            <a:effectLst>
              <a:outerShdw dist="117088" dir="2436078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417" y="399"/>
              <a:ext cx="366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zh-CN" altLang="en-US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应用推动计算机的发展</a:t>
              </a:r>
              <a:endParaRPr lang="zh-CN" altLang="en-US" sz="30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395536" y="764704"/>
            <a:ext cx="504671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 eaLnBrk="1" fontAlgn="base" hangingPunct="1"/>
            <a:r>
              <a:rPr lang="zh-CN" altLang="en-US" sz="33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一.并行计算的传统应用</a:t>
            </a:r>
            <a:endParaRPr lang="zh-CN" altLang="en-US" sz="3300" dirty="0">
              <a:solidFill>
                <a:srgbClr val="FF330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32849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dirty="0"/>
          </a:p>
        </p:txBody>
      </p:sp>
      <p:grpSp>
        <p:nvGrpSpPr>
          <p:cNvPr id="9" name="Group 765"/>
          <p:cNvGrpSpPr>
            <a:grpSpLocks/>
          </p:cNvGrpSpPr>
          <p:nvPr/>
        </p:nvGrpSpPr>
        <p:grpSpPr bwMode="auto">
          <a:xfrm>
            <a:off x="395536" y="1484784"/>
            <a:ext cx="8135938" cy="1224136"/>
            <a:chOff x="384" y="2064"/>
            <a:chExt cx="5125" cy="1344"/>
          </a:xfrm>
        </p:grpSpPr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384" y="2064"/>
              <a:ext cx="5080" cy="1344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97566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29" y="2221"/>
              <a:ext cx="5080" cy="104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rgbClr val="000099"/>
                  </a:solidFill>
                  <a:effectLst/>
                  <a:ea typeface="幼圆" pitchFamily="49" charset="-122"/>
                </a:rPr>
                <a:t>   </a:t>
              </a:r>
              <a:r>
                <a:rPr lang="zh-CN" altLang="en-US" sz="28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      并行计算被认为是“高端计算”，并用于为复杂的科学计算和真实世界的工程问题建模。</a:t>
              </a:r>
              <a:endParaRPr kumimoji="1" lang="zh-CN" altLang="en-US" sz="2800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2" name="Rectangle 490"/>
            <p:cNvSpPr>
              <a:spLocks noChangeArrowheads="1"/>
            </p:cNvSpPr>
            <p:nvPr/>
          </p:nvSpPr>
          <p:spPr bwMode="auto">
            <a:xfrm>
              <a:off x="520" y="2109"/>
              <a:ext cx="907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32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历史上</a:t>
              </a:r>
              <a:endParaRPr lang="zh-CN" altLang="en-US" sz="32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683568" y="2780929"/>
            <a:ext cx="5638800" cy="461963"/>
            <a:chOff x="816" y="620"/>
            <a:chExt cx="3552" cy="291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33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大气层、地球、环境</a:t>
              </a:r>
              <a:endParaRPr lang="zh-CN" altLang="en-US" b="0" i="1" dirty="0">
                <a:solidFill>
                  <a:schemeClr val="accent5">
                    <a:lumMod val="10000"/>
                  </a:schemeClr>
                </a:solidFill>
                <a:effectLst/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683568" y="3183061"/>
            <a:ext cx="7632362" cy="461963"/>
            <a:chOff x="816" y="620"/>
            <a:chExt cx="4648" cy="291"/>
          </a:xfrm>
        </p:grpSpPr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44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物理学：</a:t>
              </a:r>
              <a:r>
                <a:rPr lang="zh-CN" altLang="en-US" sz="2000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应用、核能、原子能、凝聚态、高压、溶解、光电子</a:t>
              </a:r>
              <a:endParaRPr lang="zh-CN" altLang="en-US" sz="2000" b="0" dirty="0">
                <a:solidFill>
                  <a:schemeClr val="accent5">
                    <a:lumMod val="10000"/>
                  </a:schemeClr>
                </a:solidFill>
                <a:effectLst/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683568" y="3543101"/>
            <a:ext cx="5638800" cy="461963"/>
            <a:chOff x="816" y="620"/>
            <a:chExt cx="3552" cy="291"/>
          </a:xfrm>
        </p:grpSpPr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33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生物科学、生物工程、基因学</a:t>
              </a:r>
              <a:endParaRPr lang="zh-CN" altLang="en-US" b="0" dirty="0">
                <a:solidFill>
                  <a:schemeClr val="accent5">
                    <a:lumMod val="10000"/>
                  </a:schemeClr>
                </a:solidFill>
                <a:effectLst/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25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" name="Group 12"/>
          <p:cNvGrpSpPr>
            <a:grpSpLocks/>
          </p:cNvGrpSpPr>
          <p:nvPr/>
        </p:nvGrpSpPr>
        <p:grpSpPr bwMode="auto">
          <a:xfrm>
            <a:off x="683568" y="3933056"/>
            <a:ext cx="5638800" cy="461963"/>
            <a:chOff x="816" y="620"/>
            <a:chExt cx="3552" cy="291"/>
          </a:xfrm>
        </p:grpSpPr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33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化学、分子科学</a:t>
              </a: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9" name="Group 12"/>
          <p:cNvGrpSpPr>
            <a:grpSpLocks/>
          </p:cNvGrpSpPr>
          <p:nvPr/>
        </p:nvGrpSpPr>
        <p:grpSpPr bwMode="auto">
          <a:xfrm>
            <a:off x="683568" y="4335189"/>
            <a:ext cx="5638800" cy="461963"/>
            <a:chOff x="816" y="620"/>
            <a:chExt cx="3552" cy="291"/>
          </a:xfrm>
        </p:grpSpPr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33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地理和地震学</a:t>
              </a:r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2" name="Group 12"/>
          <p:cNvGrpSpPr>
            <a:grpSpLocks/>
          </p:cNvGrpSpPr>
          <p:nvPr/>
        </p:nvGrpSpPr>
        <p:grpSpPr bwMode="auto">
          <a:xfrm>
            <a:off x="683568" y="4695229"/>
            <a:ext cx="5638800" cy="461963"/>
            <a:chOff x="816" y="620"/>
            <a:chExt cx="3552" cy="291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33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机械工程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5" name="Group 12"/>
          <p:cNvGrpSpPr>
            <a:grpSpLocks/>
          </p:cNvGrpSpPr>
          <p:nvPr/>
        </p:nvGrpSpPr>
        <p:grpSpPr bwMode="auto">
          <a:xfrm>
            <a:off x="683568" y="5055269"/>
            <a:ext cx="5638800" cy="461963"/>
            <a:chOff x="816" y="620"/>
            <a:chExt cx="3552" cy="291"/>
          </a:xfrm>
        </p:grpSpPr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33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天气预报</a:t>
              </a:r>
            </a:p>
          </p:txBody>
        </p:sp>
        <p:sp>
          <p:nvSpPr>
            <p:cNvPr id="37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8" name="Group 12"/>
          <p:cNvGrpSpPr>
            <a:grpSpLocks/>
          </p:cNvGrpSpPr>
          <p:nvPr/>
        </p:nvGrpSpPr>
        <p:grpSpPr bwMode="auto">
          <a:xfrm>
            <a:off x="683568" y="5415309"/>
            <a:ext cx="5638800" cy="461963"/>
            <a:chOff x="816" y="620"/>
            <a:chExt cx="3552" cy="291"/>
          </a:xfrm>
        </p:grpSpPr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33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……</a:t>
              </a:r>
              <a:endParaRPr lang="zh-CN" altLang="en-US" b="0" dirty="0" smtClean="0">
                <a:solidFill>
                  <a:schemeClr val="accent5">
                    <a:lumMod val="10000"/>
                  </a:schemeClr>
                </a:solidFill>
                <a:effectLst/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40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454657" name="Picture 1" descr="C:\Documents and Settings\赵长海\桌面\simulation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128703"/>
            <a:ext cx="5400600" cy="2468649"/>
          </a:xfrm>
          <a:prstGeom prst="rect">
            <a:avLst/>
          </a:prstGeom>
          <a:noFill/>
        </p:spPr>
      </p:pic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144016" y="122729"/>
            <a:ext cx="8316416" cy="3539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lvl="1" algn="l" fontAlgn="base">
              <a:lnSpc>
                <a:spcPct val="85000"/>
              </a:lnSpc>
              <a:spcBef>
                <a:spcPct val="0"/>
              </a:spcBef>
            </a:pPr>
            <a:r>
              <a:rPr lang="zh-CN" altLang="en-US" sz="1800" b="0" dirty="0" smtClean="0">
                <a:solidFill>
                  <a:srgbClr val="000099"/>
                </a:solidFill>
                <a:effectLst/>
              </a:rPr>
              <a:t>当代科学研究的三种主要方法：</a:t>
            </a:r>
            <a:r>
              <a:rPr lang="zh-CN" altLang="en-US" sz="2000" b="0" dirty="0" smtClean="0">
                <a:solidFill>
                  <a:srgbClr val="000099"/>
                </a:solidFill>
                <a:effectLst/>
              </a:rPr>
              <a:t>理论研究、科学实验、</a:t>
            </a:r>
            <a:r>
              <a:rPr lang="zh-CN" altLang="en-US" sz="2000" b="0" dirty="0" smtClean="0">
                <a:solidFill>
                  <a:srgbClr val="FF0000"/>
                </a:solidFill>
                <a:effectLst/>
              </a:rPr>
              <a:t>科学计算</a:t>
            </a:r>
            <a:endParaRPr kumimoji="1" lang="zh-CN" altLang="en-US" sz="2800" dirty="0">
              <a:solidFill>
                <a:srgbClr val="FF0000"/>
              </a:solidFill>
              <a:effectLst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4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395536" y="764704"/>
            <a:ext cx="504671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 eaLnBrk="1" fontAlgn="base" hangingPunct="1"/>
            <a:r>
              <a:rPr lang="zh-CN" altLang="en-US" sz="33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二.并行计算的商业应用</a:t>
            </a:r>
            <a:endParaRPr lang="zh-CN" altLang="en-US" sz="3300" dirty="0">
              <a:solidFill>
                <a:srgbClr val="FF330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32849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dirty="0"/>
          </a:p>
        </p:txBody>
      </p:sp>
      <p:grpSp>
        <p:nvGrpSpPr>
          <p:cNvPr id="2" name="Group 765"/>
          <p:cNvGrpSpPr>
            <a:grpSpLocks/>
          </p:cNvGrpSpPr>
          <p:nvPr/>
        </p:nvGrpSpPr>
        <p:grpSpPr bwMode="auto">
          <a:xfrm>
            <a:off x="395536" y="1484784"/>
            <a:ext cx="8748464" cy="1224136"/>
            <a:chOff x="384" y="2064"/>
            <a:chExt cx="5036" cy="1344"/>
          </a:xfrm>
        </p:grpSpPr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384" y="2064"/>
              <a:ext cx="4944" cy="1344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97566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70" y="2221"/>
              <a:ext cx="4950" cy="104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	  </a:t>
              </a:r>
              <a:r>
                <a:rPr lang="zh-CN" altLang="en-US" sz="28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商业应用是推动并行计算机发展的更大的推动力，这些应用需要用复杂的方法处理大量数据。</a:t>
              </a:r>
              <a:endParaRPr kumimoji="1" lang="zh-CN" altLang="en-US" sz="2800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2" name="Rectangle 490"/>
            <p:cNvSpPr>
              <a:spLocks noChangeArrowheads="1"/>
            </p:cNvSpPr>
            <p:nvPr/>
          </p:nvSpPr>
          <p:spPr bwMode="auto">
            <a:xfrm>
              <a:off x="656" y="2109"/>
              <a:ext cx="632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32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今天</a:t>
              </a:r>
              <a:endParaRPr lang="zh-CN" altLang="en-US" sz="32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83568" y="2895029"/>
            <a:ext cx="5638800" cy="461963"/>
            <a:chOff x="816" y="620"/>
            <a:chExt cx="3552" cy="291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33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b="0" dirty="0" err="1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数据库、数据挖掘</a:t>
              </a:r>
              <a:endParaRPr lang="zh-CN" altLang="en-US" b="0" i="1" dirty="0">
                <a:solidFill>
                  <a:schemeClr val="accent5">
                    <a:lumMod val="10000"/>
                  </a:schemeClr>
                </a:solidFill>
                <a:effectLst/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3568" y="3327077"/>
            <a:ext cx="7632362" cy="461963"/>
            <a:chOff x="816" y="620"/>
            <a:chExt cx="4648" cy="291"/>
          </a:xfrm>
        </p:grpSpPr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44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b="0" dirty="0" smtClean="0">
                  <a:solidFill>
                    <a:srgbClr val="F60000"/>
                  </a:solidFill>
                  <a:effectLst/>
                  <a:latin typeface="华文中宋" pitchFamily="2" charset="-122"/>
                  <a:ea typeface="华文中宋" pitchFamily="2" charset="-122"/>
                </a:rPr>
                <a:t>石油勘探</a:t>
              </a:r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83568" y="3759125"/>
            <a:ext cx="5832648" cy="461963"/>
            <a:chOff x="816" y="620"/>
            <a:chExt cx="3552" cy="291"/>
          </a:xfrm>
        </p:grpSpPr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33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b="0" dirty="0" smtClean="0">
                  <a:solidFill>
                    <a:srgbClr val="F60000"/>
                  </a:solidFill>
                  <a:effectLst/>
                  <a:latin typeface="华文中宋" pitchFamily="2" charset="-122"/>
                  <a:ea typeface="华文中宋" pitchFamily="2" charset="-122"/>
                </a:rPr>
                <a:t>Web</a:t>
              </a:r>
              <a:r>
                <a:rPr lang="zh-CN" altLang="en-US" b="0" dirty="0" smtClean="0">
                  <a:solidFill>
                    <a:srgbClr val="F60000"/>
                  </a:solidFill>
                  <a:effectLst/>
                  <a:latin typeface="华文中宋" pitchFamily="2" charset="-122"/>
                  <a:ea typeface="华文中宋" pitchFamily="2" charset="-122"/>
                </a:rPr>
                <a:t>搜索引擎</a:t>
              </a:r>
              <a:endParaRPr lang="zh-CN" altLang="en-US" b="0" dirty="0">
                <a:solidFill>
                  <a:schemeClr val="accent5">
                    <a:lumMod val="10000"/>
                  </a:schemeClr>
                </a:solidFill>
                <a:effectLst/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25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683568" y="4191173"/>
            <a:ext cx="5638800" cy="461963"/>
            <a:chOff x="816" y="620"/>
            <a:chExt cx="3552" cy="291"/>
          </a:xfrm>
        </p:grpSpPr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33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医学成像和诊断</a:t>
              </a: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683568" y="4551213"/>
            <a:ext cx="5638800" cy="461963"/>
            <a:chOff x="816" y="620"/>
            <a:chExt cx="3552" cy="291"/>
          </a:xfrm>
        </p:grpSpPr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33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制药设计</a:t>
              </a:r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83568" y="4983261"/>
            <a:ext cx="5638800" cy="461963"/>
            <a:chOff x="816" y="620"/>
            <a:chExt cx="3552" cy="291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33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金融与经济建模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683568" y="5415309"/>
            <a:ext cx="7057210" cy="461963"/>
            <a:chOff x="816" y="620"/>
            <a:chExt cx="4521" cy="291"/>
          </a:xfrm>
        </p:grpSpPr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43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电影特效</a:t>
              </a:r>
            </a:p>
          </p:txBody>
        </p:sp>
        <p:sp>
          <p:nvSpPr>
            <p:cNvPr id="37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683568" y="5775349"/>
            <a:ext cx="5638800" cy="461963"/>
            <a:chOff x="816" y="620"/>
            <a:chExt cx="3552" cy="291"/>
          </a:xfrm>
        </p:grpSpPr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33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……</a:t>
              </a:r>
              <a:endParaRPr lang="zh-CN" altLang="en-US" b="0" dirty="0" smtClean="0">
                <a:solidFill>
                  <a:schemeClr val="accent5">
                    <a:lumMod val="10000"/>
                  </a:schemeClr>
                </a:solidFill>
                <a:effectLst/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40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452609" name="Picture 1" descr="C:\Documents and Settings\赵长海\桌面\simulations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221088"/>
            <a:ext cx="5256584" cy="24230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95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3469"/>
            <a:ext cx="5606976" cy="423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241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323528" y="3861048"/>
            <a:ext cx="8505825" cy="2786062"/>
            <a:chOff x="285750" y="3500438"/>
            <a:chExt cx="8505825" cy="278606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0375" y="4856163"/>
              <a:ext cx="1654175" cy="135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50" y="3500438"/>
              <a:ext cx="2628900" cy="278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97200" y="3500438"/>
              <a:ext cx="1676400" cy="127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6313" y="3500438"/>
              <a:ext cx="4005262" cy="274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矩形 8"/>
          <p:cNvSpPr/>
          <p:nvPr/>
        </p:nvSpPr>
        <p:spPr>
          <a:xfrm>
            <a:off x="2339752" y="188640"/>
            <a:ext cx="3775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rgbClr val="000099"/>
                </a:solidFill>
                <a:effectLst/>
                <a:latin typeface="华文新魏" pitchFamily="2" charset="-122"/>
                <a:ea typeface="华文新魏" pitchFamily="2" charset="-122"/>
              </a:rPr>
              <a:t>石油天然气物探</a:t>
            </a:r>
            <a:endParaRPr lang="zh-CN" altLang="en-US" sz="4000" dirty="0">
              <a:solidFill>
                <a:srgbClr val="000099"/>
              </a:solidFill>
              <a:effectLst/>
            </a:endParaRPr>
          </a:p>
        </p:txBody>
      </p:sp>
      <p:pic>
        <p:nvPicPr>
          <p:cNvPr id="869379" name="Picture 3" descr="F:\My Documents\我的研究与教学\插图\伊拉克地震勘探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764704"/>
            <a:ext cx="4534832" cy="2960439"/>
          </a:xfrm>
          <a:prstGeom prst="rect">
            <a:avLst/>
          </a:prstGeom>
          <a:noFill/>
        </p:spPr>
      </p:pic>
      <p:pic>
        <p:nvPicPr>
          <p:cNvPr id="869380" name="Picture 4" descr="F:\My Documents\我的研究与教学\插图\伊拉克地震勘探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764704"/>
            <a:ext cx="4577333" cy="30047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395536" y="764704"/>
            <a:ext cx="504671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 eaLnBrk="1" fontAlgn="base" hangingPunct="1"/>
            <a:r>
              <a:rPr lang="zh-CN" altLang="en-US" sz="33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三.你身边的并行计算应用</a:t>
            </a:r>
            <a:endParaRPr lang="zh-CN" altLang="en-US" sz="3300" dirty="0">
              <a:solidFill>
                <a:srgbClr val="FF330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32849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dirty="0"/>
          </a:p>
        </p:txBody>
      </p:sp>
      <p:grpSp>
        <p:nvGrpSpPr>
          <p:cNvPr id="2" name="Group 765"/>
          <p:cNvGrpSpPr>
            <a:grpSpLocks/>
          </p:cNvGrpSpPr>
          <p:nvPr/>
        </p:nvGrpSpPr>
        <p:grpSpPr bwMode="auto">
          <a:xfrm>
            <a:off x="395536" y="1484784"/>
            <a:ext cx="8271025" cy="1224136"/>
            <a:chOff x="384" y="2064"/>
            <a:chExt cx="4944" cy="1344"/>
          </a:xfrm>
        </p:grpSpPr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384" y="2064"/>
              <a:ext cx="4944" cy="1344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97566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70" y="2221"/>
              <a:ext cx="4735" cy="104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	  </a:t>
              </a:r>
              <a:r>
                <a:rPr lang="zh-CN" altLang="en-US" sz="280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普通用户正在</a:t>
              </a:r>
              <a:r>
                <a:rPr lang="zh-CN" altLang="en-US" sz="28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享受并行计算带来的良好体验。</a:t>
              </a:r>
              <a:endParaRPr kumimoji="1" lang="zh-CN" altLang="en-US" sz="2800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2" name="Rectangle 490"/>
            <p:cNvSpPr>
              <a:spLocks noChangeArrowheads="1"/>
            </p:cNvSpPr>
            <p:nvPr/>
          </p:nvSpPr>
          <p:spPr bwMode="auto">
            <a:xfrm>
              <a:off x="656" y="2109"/>
              <a:ext cx="632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32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今天</a:t>
              </a:r>
              <a:endParaRPr lang="zh-CN" altLang="en-US" sz="32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83568" y="2895029"/>
            <a:ext cx="7056438" cy="461963"/>
            <a:chOff x="816" y="620"/>
            <a:chExt cx="4445" cy="291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425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Office Word</a:t>
              </a:r>
              <a:r>
                <a:rPr lang="zh-CN" altLang="en-US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、</a:t>
              </a:r>
              <a:r>
                <a:rPr lang="en-US" altLang="zh-CN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PowerPoint</a:t>
              </a:r>
              <a:r>
                <a:rPr lang="zh-CN" altLang="en-US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等</a:t>
              </a:r>
              <a:r>
                <a:rPr lang="en-US" altLang="zh-CN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: </a:t>
              </a:r>
              <a:r>
                <a:rPr lang="zh-CN" altLang="en-US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后台的定时保存</a:t>
              </a:r>
              <a:endParaRPr lang="zh-CN" altLang="en-US" b="0" i="1" dirty="0">
                <a:solidFill>
                  <a:schemeClr val="accent5">
                    <a:lumMod val="10000"/>
                  </a:schemeClr>
                </a:solidFill>
                <a:effectLst/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3568" y="3399085"/>
            <a:ext cx="7632362" cy="461963"/>
            <a:chOff x="816" y="620"/>
            <a:chExt cx="4648" cy="291"/>
          </a:xfrm>
        </p:grpSpPr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44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浏览器</a:t>
              </a:r>
              <a:r>
                <a:rPr lang="en-US" altLang="zh-CN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(IE</a:t>
              </a:r>
              <a:r>
                <a:rPr lang="zh-CN" altLang="en-US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、</a:t>
              </a:r>
              <a:r>
                <a:rPr lang="en-US" altLang="zh-CN" dirty="0" err="1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FireFox</a:t>
              </a:r>
              <a:r>
                <a:rPr lang="en-US" altLang="zh-CN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)</a:t>
              </a:r>
              <a:r>
                <a:rPr lang="zh-CN" altLang="en-US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：标签页、网页的异步加载</a:t>
              </a:r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83568" y="3933056"/>
            <a:ext cx="5832648" cy="461963"/>
            <a:chOff x="816" y="620"/>
            <a:chExt cx="3552" cy="291"/>
          </a:xfrm>
        </p:grpSpPr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33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暴风影音</a:t>
              </a:r>
              <a:r>
                <a:rPr lang="zh-CN" altLang="en-US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：自动更新</a:t>
              </a:r>
              <a:endParaRPr lang="zh-CN" altLang="en-US" b="0" dirty="0">
                <a:solidFill>
                  <a:schemeClr val="accent5">
                    <a:lumMod val="10000"/>
                  </a:schemeClr>
                </a:solidFill>
                <a:effectLst/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25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683568" y="4407197"/>
            <a:ext cx="7704977" cy="830263"/>
            <a:chOff x="816" y="620"/>
            <a:chExt cx="4635" cy="523"/>
          </a:xfrm>
        </p:grpSpPr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1008" y="620"/>
              <a:ext cx="444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QQ</a:t>
              </a:r>
              <a:r>
                <a:rPr lang="zh-CN" altLang="en-US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客户端</a:t>
              </a:r>
              <a:r>
                <a:rPr lang="zh-CN" altLang="en-US" b="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华文中宋" pitchFamily="2" charset="-122"/>
                  <a:ea typeface="华文中宋" pitchFamily="2" charset="-122"/>
                </a:rPr>
                <a:t>：自动保存聊天记录、自动更新、边视频边聊天、资讯窗口</a:t>
              </a: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>
              <a:off x="816" y="720"/>
              <a:ext cx="147" cy="14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22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95536" y="5373216"/>
            <a:ext cx="7992888" cy="1374431"/>
            <a:chOff x="395536" y="5510953"/>
            <a:chExt cx="7992888" cy="1374431"/>
          </a:xfrm>
        </p:grpSpPr>
        <p:pic>
          <p:nvPicPr>
            <p:cNvPr id="450561" name="Picture 1" descr="C:\Documents and Settings\赵长海\桌面\imag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5561856"/>
              <a:ext cx="1296144" cy="1296144"/>
            </a:xfrm>
            <a:prstGeom prst="rect">
              <a:avLst/>
            </a:prstGeom>
            <a:noFill/>
          </p:spPr>
        </p:pic>
        <p:pic>
          <p:nvPicPr>
            <p:cNvPr id="450562" name="Picture 2" descr="C:\Documents and Settings\赵长海\桌面\imag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5589240"/>
              <a:ext cx="1598639" cy="1268760"/>
            </a:xfrm>
            <a:prstGeom prst="rect">
              <a:avLst/>
            </a:prstGeom>
            <a:noFill/>
          </p:spPr>
        </p:pic>
        <p:pic>
          <p:nvPicPr>
            <p:cNvPr id="450563" name="Picture 3" descr="C:\Documents and Settings\赵长海\桌面\image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5517232"/>
              <a:ext cx="1411487" cy="1368152"/>
            </a:xfrm>
            <a:prstGeom prst="rect">
              <a:avLst/>
            </a:prstGeom>
            <a:noFill/>
          </p:spPr>
        </p:pic>
        <p:pic>
          <p:nvPicPr>
            <p:cNvPr id="450564" name="Picture 4" descr="C:\Documents and Settings\赵长海\桌面\image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8024" y="5510953"/>
              <a:ext cx="1440160" cy="134704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Group 1067"/>
          <p:cNvGrpSpPr>
            <a:grpSpLocks/>
          </p:cNvGrpSpPr>
          <p:nvPr/>
        </p:nvGrpSpPr>
        <p:grpSpPr bwMode="auto">
          <a:xfrm>
            <a:off x="398463" y="381000"/>
            <a:ext cx="4402137" cy="762000"/>
            <a:chOff x="251" y="240"/>
            <a:chExt cx="2773" cy="480"/>
          </a:xfrm>
        </p:grpSpPr>
        <p:sp>
          <p:nvSpPr>
            <p:cNvPr id="5" name="Rectangle 1068"/>
            <p:cNvSpPr>
              <a:spLocks noChangeArrowheads="1"/>
            </p:cNvSpPr>
            <p:nvPr/>
          </p:nvSpPr>
          <p:spPr bwMode="auto">
            <a:xfrm>
              <a:off x="251" y="240"/>
              <a:ext cx="2725" cy="48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1069"/>
            <p:cNvSpPr>
              <a:spLocks noChangeArrowheads="1"/>
            </p:cNvSpPr>
            <p:nvPr/>
          </p:nvSpPr>
          <p:spPr bwMode="auto">
            <a:xfrm>
              <a:off x="262" y="309"/>
              <a:ext cx="276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课程目标</a:t>
              </a:r>
              <a:endParaRPr kumimoji="1" lang="zh-CN" altLang="en-US" sz="3400" dirty="0">
                <a:solidFill>
                  <a:srgbClr val="FFFFFF"/>
                </a:solidFill>
                <a:effectLst/>
                <a:ea typeface="楷体_GB2312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0" y="2220914"/>
            <a:ext cx="8816711" cy="2576238"/>
            <a:chOff x="68505" y="1669389"/>
            <a:chExt cx="8816711" cy="2955625"/>
          </a:xfrm>
        </p:grpSpPr>
        <p:grpSp>
          <p:nvGrpSpPr>
            <p:cNvPr id="8" name="Group 765"/>
            <p:cNvGrpSpPr>
              <a:grpSpLocks/>
            </p:cNvGrpSpPr>
            <p:nvPr/>
          </p:nvGrpSpPr>
          <p:grpSpPr bwMode="auto">
            <a:xfrm>
              <a:off x="755576" y="2060849"/>
              <a:ext cx="8129640" cy="2564165"/>
              <a:chOff x="384" y="2064"/>
              <a:chExt cx="4944" cy="1240"/>
            </a:xfrm>
          </p:grpSpPr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4944" cy="1220"/>
              </a:xfrm>
              <a:prstGeom prst="rect">
                <a:avLst/>
              </a:prstGeom>
              <a:solidFill>
                <a:srgbClr val="CCFF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97566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476" y="2221"/>
                <a:ext cx="4810" cy="108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fontAlgn="base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zh-CN" altLang="en-US" sz="2800" dirty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   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            </a:t>
                </a:r>
                <a:endParaRPr lang="zh-CN" altLang="en-US" sz="2800" dirty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endParaRPr>
              </a:p>
              <a:p>
                <a:pPr marL="514350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</a:pPr>
                <a:r>
                  <a:rPr lang="en-US" altLang="zh-CN" sz="3200" dirty="0" smtClean="0">
                    <a:solidFill>
                      <a:srgbClr val="FF0000"/>
                    </a:solidFill>
                    <a:effectLst/>
                    <a:ea typeface="幼圆" pitchFamily="49" charset="-122"/>
                  </a:rPr>
                  <a:t>1</a:t>
                </a:r>
                <a:r>
                  <a:rPr lang="zh-CN" altLang="en-US" sz="3200" dirty="0">
                    <a:solidFill>
                      <a:schemeClr val="accent6">
                        <a:lumMod val="75000"/>
                      </a:schemeClr>
                    </a:solidFill>
                    <a:effectLst/>
                    <a:ea typeface="幼圆" pitchFamily="49" charset="-122"/>
                  </a:rPr>
                  <a:t> </a:t>
                </a:r>
                <a:r>
                  <a:rPr lang="zh-CN" altLang="en-US" sz="2800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ea typeface="幼圆" pitchFamily="49" charset="-122"/>
                  </a:rPr>
                  <a:t>理解并行程序在计算机系统中的运行机制</a:t>
                </a:r>
                <a:endParaRPr lang="en-US" altLang="zh-CN" sz="2800" dirty="0" smtClean="0">
                  <a:solidFill>
                    <a:schemeClr val="accent6">
                      <a:lumMod val="75000"/>
                    </a:schemeClr>
                  </a:solidFill>
                  <a:effectLst/>
                  <a:ea typeface="幼圆" pitchFamily="49" charset="-122"/>
                </a:endParaRPr>
              </a:p>
              <a:p>
                <a:pPr marL="971550" lvl="2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从程序员角度：代码</a:t>
                </a:r>
                <a:r>
                  <a:rPr lang="en-US" altLang="zh-CN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--&gt;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系统</a:t>
                </a:r>
                <a:endParaRPr lang="en-US" altLang="zh-CN" sz="28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  <a:p>
                <a:pPr marL="971550" lvl="2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看透所谓的“新技术”和“新概念”</a:t>
                </a:r>
                <a:endParaRPr lang="en-US" altLang="zh-CN" sz="28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</p:txBody>
          </p:sp>
        </p:grpSp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68505" y="1669389"/>
              <a:ext cx="2242062" cy="792088"/>
              <a:chOff x="762" y="767"/>
              <a:chExt cx="1920" cy="479"/>
            </a:xfrm>
          </p:grpSpPr>
          <p:sp>
            <p:nvSpPr>
              <p:cNvPr id="10" name="Oval 4"/>
              <p:cNvSpPr>
                <a:spLocks noChangeArrowheads="1"/>
              </p:cNvSpPr>
              <p:nvPr/>
            </p:nvSpPr>
            <p:spPr bwMode="auto">
              <a:xfrm rot="20946302">
                <a:off x="762" y="767"/>
                <a:ext cx="1920" cy="479"/>
              </a:xfrm>
              <a:prstGeom prst="ellipse">
                <a:avLst/>
              </a:prstGeom>
              <a:solidFill>
                <a:srgbClr val="FF0000"/>
              </a:solidFill>
              <a:ln w="12700" cap="sq">
                <a:noFill/>
                <a:round/>
                <a:headEnd/>
                <a:tailEnd/>
              </a:ln>
              <a:effectLst>
                <a:outerShdw dist="125724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 rot="20946302">
                <a:off x="891" y="806"/>
                <a:ext cx="1746" cy="40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chemeClr val="bg1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l"/>
                <a:r>
                  <a:rPr kumimoji="1" lang="zh-CN" altLang="en-US" sz="3200" i="1" dirty="0" smtClean="0">
                    <a:solidFill>
                      <a:srgbClr val="FFFF00"/>
                    </a:solidFill>
                    <a:effectLst/>
                    <a:ea typeface="黑体" pitchFamily="2" charset="-122"/>
                  </a:rPr>
                  <a:t>理解并行</a:t>
                </a:r>
                <a:endParaRPr kumimoji="1" lang="zh-CN" altLang="en-US" sz="3200" i="1" dirty="0">
                  <a:solidFill>
                    <a:srgbClr val="FFFF00"/>
                  </a:solidFill>
                  <a:effectLst/>
                  <a:ea typeface="黑体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471541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5"/>
          <p:cNvGrpSpPr/>
          <p:nvPr/>
        </p:nvGrpSpPr>
        <p:grpSpPr>
          <a:xfrm>
            <a:off x="398463" y="381000"/>
            <a:ext cx="4533577" cy="762000"/>
            <a:chOff x="398463" y="381000"/>
            <a:chExt cx="4173537" cy="762000"/>
          </a:xfrm>
        </p:grpSpPr>
        <p:sp>
          <p:nvSpPr>
            <p:cNvPr id="35" name="Rectangle 1068"/>
            <p:cNvSpPr>
              <a:spLocks noChangeArrowheads="1"/>
            </p:cNvSpPr>
            <p:nvPr/>
          </p:nvSpPr>
          <p:spPr bwMode="auto">
            <a:xfrm>
              <a:off x="398463" y="381000"/>
              <a:ext cx="4029521" cy="76200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Rectangle 1069"/>
            <p:cNvSpPr>
              <a:spLocks noChangeArrowheads="1"/>
            </p:cNvSpPr>
            <p:nvPr/>
          </p:nvSpPr>
          <p:spPr bwMode="auto">
            <a:xfrm>
              <a:off x="415925" y="490538"/>
              <a:ext cx="4156075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kumimoji="1" lang="zh-CN" altLang="en-US" sz="3400" dirty="0">
                  <a:solidFill>
                    <a:srgbClr val="FFFFFF"/>
                  </a:solidFill>
                  <a:effectLst/>
                  <a:ea typeface="楷体_GB2312" pitchFamily="49" charset="-122"/>
                </a:rPr>
                <a:t> 1</a:t>
              </a:r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.</a:t>
              </a:r>
              <a:r>
                <a:rPr kumimoji="1" lang="en-US" altLang="zh-CN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6</a:t>
              </a:r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  并行的层次</a:t>
              </a:r>
            </a:p>
          </p:txBody>
        </p:sp>
      </p:grpSp>
      <p:sp>
        <p:nvSpPr>
          <p:cNvPr id="46" name="圆角矩形 45"/>
          <p:cNvSpPr/>
          <p:nvPr/>
        </p:nvSpPr>
        <p:spPr bwMode="auto">
          <a:xfrm>
            <a:off x="467544" y="5661248"/>
            <a:ext cx="4320480" cy="864096"/>
          </a:xfrm>
          <a:prstGeom prst="roundRect">
            <a:avLst/>
          </a:prstGeom>
          <a:solidFill>
            <a:srgbClr val="969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00003A"/>
                </a:solidFill>
                <a:effectLst/>
                <a:latin typeface="Times New Roman" pitchFamily="18" charset="0"/>
                <a:ea typeface="华文琥珀" pitchFamily="2" charset="-122"/>
              </a:rPr>
              <a:t>BLP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3A"/>
                </a:solidFill>
                <a:effectLst/>
                <a:latin typeface="Times New Roman" pitchFamily="18" charset="0"/>
                <a:ea typeface="华文琥珀" pitchFamily="2" charset="-122"/>
              </a:rPr>
              <a:t/>
            </a:r>
            <a:b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3A"/>
                </a:solidFill>
                <a:effectLst/>
                <a:latin typeface="Times New Roman" pitchFamily="18" charset="0"/>
                <a:ea typeface="华文琥珀" pitchFamily="2" charset="-122"/>
              </a:rPr>
            </a:b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00003A"/>
                </a:solidFill>
                <a:effectLst/>
                <a:latin typeface="Times New Roman" pitchFamily="18" charset="0"/>
                <a:ea typeface="华文琥珀" pitchFamily="2" charset="-122"/>
              </a:rPr>
              <a:t>Bit</a:t>
            </a:r>
            <a:r>
              <a:rPr kumimoji="0" lang="en-US" altLang="zh-CN" sz="1400" b="1" i="0" u="none" strike="noStrike" cap="none" normalizeH="0" dirty="0" smtClean="0">
                <a:ln>
                  <a:noFill/>
                </a:ln>
                <a:solidFill>
                  <a:srgbClr val="00003A"/>
                </a:solidFill>
                <a:effectLst/>
                <a:latin typeface="Times New Roman" pitchFamily="18" charset="0"/>
                <a:ea typeface="华文琥珀" pitchFamily="2" charset="-122"/>
              </a:rPr>
              <a:t>-level Parallelism</a:t>
            </a: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rgbClr val="00003A"/>
              </a:solidFill>
              <a:effectLst/>
              <a:latin typeface="Times New Roman" pitchFamily="18" charset="0"/>
              <a:ea typeface="华文琥珀" pitchFamily="2" charset="-122"/>
            </a:endParaRPr>
          </a:p>
        </p:txBody>
      </p:sp>
      <p:sp>
        <p:nvSpPr>
          <p:cNvPr id="49" name="圆角矩形 48"/>
          <p:cNvSpPr/>
          <p:nvPr/>
        </p:nvSpPr>
        <p:spPr bwMode="auto">
          <a:xfrm>
            <a:off x="467544" y="4725144"/>
            <a:ext cx="4320480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800" dirty="0" smtClean="0">
                <a:solidFill>
                  <a:srgbClr val="00003A"/>
                </a:solidFill>
                <a:effectLst/>
              </a:rPr>
              <a:t>I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00003A"/>
                </a:solidFill>
                <a:effectLst/>
                <a:latin typeface="Times New Roman" pitchFamily="18" charset="0"/>
                <a:ea typeface="华文琥珀" pitchFamily="2" charset="-122"/>
              </a:rPr>
              <a:t>LP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3A"/>
                </a:solidFill>
                <a:effectLst/>
                <a:latin typeface="Times New Roman" pitchFamily="18" charset="0"/>
                <a:ea typeface="华文琥珀" pitchFamily="2" charset="-122"/>
              </a:rPr>
              <a:t/>
            </a:r>
            <a:b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3A"/>
                </a:solidFill>
                <a:effectLst/>
                <a:latin typeface="Times New Roman" pitchFamily="18" charset="0"/>
                <a:ea typeface="华文琥珀" pitchFamily="2" charset="-122"/>
              </a:rPr>
            </a:b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00003A"/>
                </a:solidFill>
                <a:effectLst/>
                <a:latin typeface="Times New Roman" pitchFamily="18" charset="0"/>
                <a:ea typeface="华文琥珀" pitchFamily="2" charset="-122"/>
              </a:rPr>
              <a:t>Instruction</a:t>
            </a:r>
            <a:r>
              <a:rPr kumimoji="0" lang="en-US" altLang="zh-CN" sz="1400" b="1" i="0" u="none" strike="noStrike" cap="none" normalizeH="0" dirty="0" smtClean="0">
                <a:ln>
                  <a:noFill/>
                </a:ln>
                <a:solidFill>
                  <a:srgbClr val="00003A"/>
                </a:solidFill>
                <a:effectLst/>
                <a:latin typeface="Times New Roman" pitchFamily="18" charset="0"/>
                <a:ea typeface="华文琥珀" pitchFamily="2" charset="-122"/>
              </a:rPr>
              <a:t>-level Parallelism</a:t>
            </a: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rgbClr val="00003A"/>
              </a:solidFill>
              <a:effectLst/>
              <a:latin typeface="Times New Roman" pitchFamily="18" charset="0"/>
              <a:ea typeface="华文琥珀" pitchFamily="2" charset="-122"/>
            </a:endParaRPr>
          </a:p>
        </p:txBody>
      </p:sp>
      <p:sp>
        <p:nvSpPr>
          <p:cNvPr id="51" name="圆角矩形 50"/>
          <p:cNvSpPr/>
          <p:nvPr/>
        </p:nvSpPr>
        <p:spPr bwMode="auto">
          <a:xfrm>
            <a:off x="467544" y="3717032"/>
            <a:ext cx="2016224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D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琥珀" pitchFamily="2" charset="-122"/>
              </a:rPr>
              <a:t>LP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琥珀" pitchFamily="2" charset="-122"/>
              </a:rPr>
              <a:t/>
            </a:r>
            <a:b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琥珀" pitchFamily="2" charset="-122"/>
              </a:rPr>
            </a:b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琥珀" pitchFamily="2" charset="-122"/>
              </a:rPr>
              <a:t>Data</a:t>
            </a:r>
            <a:r>
              <a:rPr kumimoji="0" lang="en-US" altLang="zh-CN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琥珀" pitchFamily="2" charset="-122"/>
              </a:rPr>
              <a:t>-level Parallelism</a:t>
            </a: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华文琥珀" pitchFamily="2" charset="-122"/>
            </a:endParaRPr>
          </a:p>
        </p:txBody>
      </p:sp>
      <p:sp>
        <p:nvSpPr>
          <p:cNvPr id="52" name="圆角矩形 51"/>
          <p:cNvSpPr/>
          <p:nvPr/>
        </p:nvSpPr>
        <p:spPr bwMode="auto">
          <a:xfrm>
            <a:off x="2555776" y="3717032"/>
            <a:ext cx="2232248" cy="86409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T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琥珀" pitchFamily="2" charset="-122"/>
              </a:rPr>
              <a:t>LP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琥珀" pitchFamily="2" charset="-122"/>
              </a:rPr>
              <a:t/>
            </a:r>
            <a:b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琥珀" pitchFamily="2" charset="-122"/>
              </a:rPr>
            </a:br>
            <a:r>
              <a:rPr lang="en-US" altLang="zh-CN" sz="1400" dirty="0" smtClean="0">
                <a:solidFill>
                  <a:schemeClr val="tx1"/>
                </a:solidFill>
                <a:effectLst/>
              </a:rPr>
              <a:t>Thread</a:t>
            </a:r>
            <a:r>
              <a:rPr kumimoji="0" lang="en-US" altLang="zh-CN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琥珀" pitchFamily="2" charset="-122"/>
              </a:rPr>
              <a:t>-level Parallelism</a:t>
            </a: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华文琥珀" pitchFamily="2" charset="-122"/>
            </a:endParaRPr>
          </a:p>
        </p:txBody>
      </p:sp>
      <p:sp>
        <p:nvSpPr>
          <p:cNvPr id="53" name="圆角矩形 52"/>
          <p:cNvSpPr/>
          <p:nvPr/>
        </p:nvSpPr>
        <p:spPr bwMode="auto">
          <a:xfrm>
            <a:off x="467544" y="2780928"/>
            <a:ext cx="4320480" cy="864096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800" dirty="0" smtClean="0">
                <a:solidFill>
                  <a:srgbClr val="00003A"/>
                </a:solidFill>
                <a:effectLst/>
              </a:rPr>
              <a:t>N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00003A"/>
                </a:solidFill>
                <a:effectLst/>
                <a:latin typeface="Times New Roman" pitchFamily="18" charset="0"/>
                <a:ea typeface="华文琥珀" pitchFamily="2" charset="-122"/>
              </a:rPr>
              <a:t>LP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3A"/>
                </a:solidFill>
                <a:effectLst/>
                <a:latin typeface="Times New Roman" pitchFamily="18" charset="0"/>
                <a:ea typeface="华文琥珀" pitchFamily="2" charset="-122"/>
              </a:rPr>
              <a:t/>
            </a:r>
            <a:b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3A"/>
                </a:solidFill>
                <a:effectLst/>
                <a:latin typeface="Times New Roman" pitchFamily="18" charset="0"/>
                <a:ea typeface="华文琥珀" pitchFamily="2" charset="-122"/>
              </a:rPr>
            </a:b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00003A"/>
                </a:solidFill>
                <a:effectLst/>
                <a:latin typeface="Times New Roman" pitchFamily="18" charset="0"/>
                <a:ea typeface="华文琥珀" pitchFamily="2" charset="-122"/>
              </a:rPr>
              <a:t>Node</a:t>
            </a:r>
            <a:r>
              <a:rPr kumimoji="0" lang="en-US" altLang="zh-CN" sz="1400" b="1" i="0" u="none" strike="noStrike" cap="none" normalizeH="0" dirty="0" smtClean="0">
                <a:ln>
                  <a:noFill/>
                </a:ln>
                <a:solidFill>
                  <a:srgbClr val="00003A"/>
                </a:solidFill>
                <a:effectLst/>
                <a:latin typeface="Times New Roman" pitchFamily="18" charset="0"/>
                <a:ea typeface="华文琥珀" pitchFamily="2" charset="-122"/>
              </a:rPr>
              <a:t>-level Parallelism</a:t>
            </a: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rgbClr val="00003A"/>
              </a:solidFill>
              <a:effectLst/>
              <a:latin typeface="Times New Roman" pitchFamily="18" charset="0"/>
              <a:ea typeface="华文琥珀" pitchFamily="2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788024" y="3933056"/>
            <a:ext cx="1656184" cy="2520280"/>
            <a:chOff x="5580112" y="3933056"/>
            <a:chExt cx="1656184" cy="2520280"/>
          </a:xfrm>
        </p:grpSpPr>
        <p:sp>
          <p:nvSpPr>
            <p:cNvPr id="56" name="右大括号 55"/>
            <p:cNvSpPr/>
            <p:nvPr/>
          </p:nvSpPr>
          <p:spPr bwMode="auto">
            <a:xfrm>
              <a:off x="5580112" y="3933056"/>
              <a:ext cx="504056" cy="2520280"/>
            </a:xfrm>
            <a:prstGeom prst="rightBrac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  <p:sp>
          <p:nvSpPr>
            <p:cNvPr id="58" name="Text Box 254"/>
            <p:cNvSpPr txBox="1">
              <a:spLocks noChangeArrowheads="1"/>
            </p:cNvSpPr>
            <p:nvPr/>
          </p:nvSpPr>
          <p:spPr bwMode="auto">
            <a:xfrm>
              <a:off x="6078488" y="4797152"/>
              <a:ext cx="1157808" cy="83099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16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单个物理或者虚拟计算机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854352" y="2780928"/>
            <a:ext cx="1661864" cy="864096"/>
            <a:chOff x="5652120" y="2852936"/>
            <a:chExt cx="1661864" cy="864096"/>
          </a:xfrm>
        </p:grpSpPr>
        <p:sp>
          <p:nvSpPr>
            <p:cNvPr id="59" name="右大括号 58"/>
            <p:cNvSpPr/>
            <p:nvPr/>
          </p:nvSpPr>
          <p:spPr bwMode="auto">
            <a:xfrm>
              <a:off x="5652120" y="2924944"/>
              <a:ext cx="504056" cy="792088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  <p:sp>
          <p:nvSpPr>
            <p:cNvPr id="60" name="Text Box 254"/>
            <p:cNvSpPr txBox="1">
              <a:spLocks noChangeArrowheads="1"/>
            </p:cNvSpPr>
            <p:nvPr/>
          </p:nvSpPr>
          <p:spPr bwMode="auto">
            <a:xfrm>
              <a:off x="6156176" y="2852936"/>
              <a:ext cx="1157808" cy="83099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1600" dirty="0" smtClean="0">
                  <a:solidFill>
                    <a:schemeClr val="accent2"/>
                  </a:solidFill>
                  <a:effectLst/>
                  <a:ea typeface="黑体" pitchFamily="2" charset="-122"/>
                </a:rPr>
                <a:t>通过网络互连的多台计算机</a:t>
              </a:r>
            </a:p>
          </p:txBody>
        </p:sp>
      </p:grpSp>
      <p:cxnSp>
        <p:nvCxnSpPr>
          <p:cNvPr id="64" name="直接连接符 63"/>
          <p:cNvCxnSpPr/>
          <p:nvPr/>
        </p:nvCxnSpPr>
        <p:spPr bwMode="auto">
          <a:xfrm>
            <a:off x="395536" y="4653136"/>
            <a:ext cx="8496944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3" name="组合 82"/>
          <p:cNvGrpSpPr/>
          <p:nvPr/>
        </p:nvGrpSpPr>
        <p:grpSpPr>
          <a:xfrm>
            <a:off x="6444208" y="3933056"/>
            <a:ext cx="1080120" cy="648072"/>
            <a:chOff x="6444208" y="3933056"/>
            <a:chExt cx="1080120" cy="648072"/>
          </a:xfrm>
        </p:grpSpPr>
        <p:sp>
          <p:nvSpPr>
            <p:cNvPr id="66" name="右箭头 65"/>
            <p:cNvSpPr/>
            <p:nvPr/>
          </p:nvSpPr>
          <p:spPr bwMode="auto">
            <a:xfrm rot="16200000">
              <a:off x="6300192" y="4149080"/>
              <a:ext cx="576064" cy="28803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  <p:sp>
          <p:nvSpPr>
            <p:cNvPr id="69" name="Text Box 254"/>
            <p:cNvSpPr txBox="1">
              <a:spLocks noChangeArrowheads="1"/>
            </p:cNvSpPr>
            <p:nvPr/>
          </p:nvSpPr>
          <p:spPr bwMode="auto">
            <a:xfrm>
              <a:off x="6732240" y="3933056"/>
              <a:ext cx="792088" cy="5847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1600" dirty="0" smtClean="0">
                  <a:solidFill>
                    <a:srgbClr val="002060"/>
                  </a:solidFill>
                  <a:effectLst/>
                  <a:latin typeface="方正姚体" pitchFamily="2" charset="-122"/>
                  <a:ea typeface="方正姚体" pitchFamily="2" charset="-122"/>
                </a:rPr>
                <a:t>显式</a:t>
              </a:r>
              <a:endParaRPr lang="en-US" altLang="zh-CN" sz="1600" dirty="0" smtClean="0">
                <a:solidFill>
                  <a:srgbClr val="002060"/>
                </a:solidFill>
                <a:effectLst/>
                <a:latin typeface="方正姚体" pitchFamily="2" charset="-122"/>
                <a:ea typeface="方正姚体" pitchFamily="2" charset="-122"/>
              </a:endParaRPr>
            </a:p>
            <a:p>
              <a:pPr algn="l" fontAlgn="base">
                <a:spcBef>
                  <a:spcPct val="0"/>
                </a:spcBef>
              </a:pPr>
              <a:r>
                <a:rPr lang="zh-CN" altLang="en-US" sz="1600" dirty="0" smtClean="0">
                  <a:solidFill>
                    <a:srgbClr val="002060"/>
                  </a:solidFill>
                  <a:effectLst/>
                  <a:latin typeface="方正姚体" pitchFamily="2" charset="-122"/>
                  <a:ea typeface="方正姚体" pitchFamily="2" charset="-122"/>
                </a:rPr>
                <a:t>并行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444208" y="4725144"/>
            <a:ext cx="1080120" cy="584775"/>
            <a:chOff x="6444208" y="4725144"/>
            <a:chExt cx="1080120" cy="584775"/>
          </a:xfrm>
        </p:grpSpPr>
        <p:sp>
          <p:nvSpPr>
            <p:cNvPr id="67" name="右箭头 66"/>
            <p:cNvSpPr/>
            <p:nvPr/>
          </p:nvSpPr>
          <p:spPr bwMode="auto">
            <a:xfrm rot="5400000">
              <a:off x="6300192" y="4869160"/>
              <a:ext cx="576064" cy="28803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  <p:sp>
          <p:nvSpPr>
            <p:cNvPr id="70" name="Text Box 254"/>
            <p:cNvSpPr txBox="1">
              <a:spLocks noChangeArrowheads="1"/>
            </p:cNvSpPr>
            <p:nvPr/>
          </p:nvSpPr>
          <p:spPr bwMode="auto">
            <a:xfrm>
              <a:off x="6732240" y="4725144"/>
              <a:ext cx="792088" cy="5847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1600" dirty="0" smtClean="0">
                  <a:solidFill>
                    <a:srgbClr val="002060"/>
                  </a:solidFill>
                  <a:effectLst/>
                  <a:latin typeface="方正姚体" pitchFamily="2" charset="-122"/>
                  <a:ea typeface="方正姚体" pitchFamily="2" charset="-122"/>
                </a:rPr>
                <a:t>隐式</a:t>
              </a:r>
              <a:endParaRPr lang="en-US" altLang="zh-CN" sz="1600" dirty="0" smtClean="0">
                <a:solidFill>
                  <a:srgbClr val="002060"/>
                </a:solidFill>
                <a:effectLst/>
                <a:latin typeface="方正姚体" pitchFamily="2" charset="-122"/>
                <a:ea typeface="方正姚体" pitchFamily="2" charset="-122"/>
              </a:endParaRPr>
            </a:p>
            <a:p>
              <a:pPr algn="l" fontAlgn="base">
                <a:spcBef>
                  <a:spcPct val="0"/>
                </a:spcBef>
              </a:pPr>
              <a:r>
                <a:rPr lang="zh-CN" altLang="en-US" sz="1600" dirty="0" smtClean="0">
                  <a:solidFill>
                    <a:srgbClr val="002060"/>
                  </a:solidFill>
                  <a:effectLst/>
                  <a:latin typeface="方正姚体" pitchFamily="2" charset="-122"/>
                  <a:ea typeface="方正姚体" pitchFamily="2" charset="-122"/>
                </a:rPr>
                <a:t>并行</a:t>
              </a:r>
            </a:p>
          </p:txBody>
        </p:sp>
      </p:grpSp>
      <p:cxnSp>
        <p:nvCxnSpPr>
          <p:cNvPr id="71" name="直接连接符 70"/>
          <p:cNvCxnSpPr/>
          <p:nvPr/>
        </p:nvCxnSpPr>
        <p:spPr bwMode="auto">
          <a:xfrm>
            <a:off x="395536" y="3717032"/>
            <a:ext cx="8496944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4" name="组合 83"/>
          <p:cNvGrpSpPr/>
          <p:nvPr/>
        </p:nvGrpSpPr>
        <p:grpSpPr>
          <a:xfrm>
            <a:off x="7811565" y="3717826"/>
            <a:ext cx="864891" cy="935310"/>
            <a:chOff x="7811565" y="3717826"/>
            <a:chExt cx="864891" cy="935310"/>
          </a:xfrm>
        </p:grpSpPr>
        <p:cxnSp>
          <p:nvCxnSpPr>
            <p:cNvPr id="73" name="直接箭头连接符 72"/>
            <p:cNvCxnSpPr/>
            <p:nvPr/>
          </p:nvCxnSpPr>
          <p:spPr bwMode="auto">
            <a:xfrm rot="5400000">
              <a:off x="7344307" y="4185084"/>
              <a:ext cx="935310" cy="794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77" name="Text Box 254"/>
            <p:cNvSpPr txBox="1">
              <a:spLocks noChangeArrowheads="1"/>
            </p:cNvSpPr>
            <p:nvPr/>
          </p:nvSpPr>
          <p:spPr bwMode="auto">
            <a:xfrm>
              <a:off x="7884368" y="3933056"/>
              <a:ext cx="792088" cy="5847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1600" dirty="0" smtClean="0">
                  <a:solidFill>
                    <a:srgbClr val="002060"/>
                  </a:solidFill>
                  <a:effectLst/>
                  <a:latin typeface="方正姚体" pitchFamily="2" charset="-122"/>
                  <a:ea typeface="方正姚体" pitchFamily="2" charset="-122"/>
                </a:rPr>
                <a:t>并行计算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810771" y="2924944"/>
            <a:ext cx="937693" cy="656783"/>
            <a:chOff x="7810771" y="2924944"/>
            <a:chExt cx="937693" cy="656783"/>
          </a:xfrm>
        </p:grpSpPr>
        <p:cxnSp>
          <p:nvCxnSpPr>
            <p:cNvPr id="79" name="直接箭头连接符 78"/>
            <p:cNvCxnSpPr/>
            <p:nvPr/>
          </p:nvCxnSpPr>
          <p:spPr bwMode="auto">
            <a:xfrm rot="5400000" flipH="1" flipV="1">
              <a:off x="7487529" y="3248186"/>
              <a:ext cx="648072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1" name="Text Box 254"/>
            <p:cNvSpPr txBox="1">
              <a:spLocks noChangeArrowheads="1"/>
            </p:cNvSpPr>
            <p:nvPr/>
          </p:nvSpPr>
          <p:spPr bwMode="auto">
            <a:xfrm>
              <a:off x="7884368" y="2996952"/>
              <a:ext cx="864096" cy="5847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1600" dirty="0" smtClean="0">
                  <a:solidFill>
                    <a:srgbClr val="002060"/>
                  </a:solidFill>
                  <a:effectLst/>
                  <a:latin typeface="方正姚体" pitchFamily="2" charset="-122"/>
                  <a:ea typeface="方正姚体" pitchFamily="2" charset="-122"/>
                </a:rPr>
                <a:t>分布式计算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9552" y="1340768"/>
            <a:ext cx="7848600" cy="1295400"/>
            <a:chOff x="539552" y="1340768"/>
            <a:chExt cx="7848600" cy="1295400"/>
          </a:xfrm>
        </p:grpSpPr>
        <p:grpSp>
          <p:nvGrpSpPr>
            <p:cNvPr id="30" name="Group 766"/>
            <p:cNvGrpSpPr>
              <a:grpSpLocks/>
            </p:cNvGrpSpPr>
            <p:nvPr/>
          </p:nvGrpSpPr>
          <p:grpSpPr bwMode="auto">
            <a:xfrm>
              <a:off x="539552" y="1340768"/>
              <a:ext cx="7848600" cy="1295400"/>
              <a:chOff x="395" y="960"/>
              <a:chExt cx="4944" cy="816"/>
            </a:xfrm>
          </p:grpSpPr>
          <p:sp>
            <p:nvSpPr>
              <p:cNvPr id="31" name="Rectangle 754"/>
              <p:cNvSpPr>
                <a:spLocks noChangeArrowheads="1"/>
              </p:cNvSpPr>
              <p:nvPr/>
            </p:nvSpPr>
            <p:spPr bwMode="auto">
              <a:xfrm>
                <a:off x="395" y="960"/>
                <a:ext cx="4944" cy="816"/>
              </a:xfrm>
              <a:prstGeom prst="rect">
                <a:avLst/>
              </a:prstGeom>
              <a:solidFill>
                <a:srgbClr val="CCFFCC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79605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" name="Text Box 755"/>
              <p:cNvSpPr txBox="1">
                <a:spLocks noChangeArrowheads="1"/>
              </p:cNvSpPr>
              <p:nvPr/>
            </p:nvSpPr>
            <p:spPr bwMode="auto">
              <a:xfrm>
                <a:off x="443" y="960"/>
                <a:ext cx="4848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0"/>
                  </a:spcBef>
                </a:pPr>
                <a:r>
                  <a:rPr lang="en-US" altLang="zh-CN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      is a form of parallel computing based on increasing processor word size</a:t>
                </a:r>
                <a:r>
                  <a:rPr lang="en-US" altLang="zh-CN" sz="1200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(CPU</a:t>
                </a:r>
                <a:r>
                  <a:rPr lang="zh-CN" altLang="en-US" sz="1400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能一次处理的二进制位数</a:t>
                </a:r>
                <a:r>
                  <a:rPr lang="en-US" altLang="zh-CN" sz="1200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)</a:t>
                </a:r>
                <a:r>
                  <a:rPr lang="en-US" altLang="zh-CN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.</a:t>
                </a:r>
                <a:r>
                  <a:rPr lang="zh-CN" altLang="en-US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 </a:t>
                </a:r>
                <a:endParaRPr lang="zh-CN" altLang="en-US" dirty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endParaRPr>
              </a:p>
            </p:txBody>
          </p:sp>
          <p:sp>
            <p:nvSpPr>
              <p:cNvPr id="36" name="Rectangle 757"/>
              <p:cNvSpPr>
                <a:spLocks noChangeArrowheads="1"/>
              </p:cNvSpPr>
              <p:nvPr/>
            </p:nvSpPr>
            <p:spPr bwMode="auto">
              <a:xfrm>
                <a:off x="531" y="960"/>
                <a:ext cx="59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800" dirty="0" smtClean="0">
                    <a:solidFill>
                      <a:srgbClr val="FF3300"/>
                    </a:solidFill>
                    <a:effectLst/>
                    <a:ea typeface="黑体" pitchFamily="2" charset="-122"/>
                  </a:rPr>
                  <a:t>BLP</a:t>
                </a:r>
                <a:endParaRPr lang="zh-CN" altLang="en-US" sz="2800" dirty="0">
                  <a:solidFill>
                    <a:srgbClr val="FF3300"/>
                  </a:solidFill>
                  <a:effectLst/>
                  <a:ea typeface="黑体" pitchFamily="2" charset="-122"/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1259632" y="2132856"/>
              <a:ext cx="51988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chemeClr val="accent5">
                      <a:lumMod val="25000"/>
                    </a:schemeClr>
                  </a:solidFill>
                  <a:effectLst/>
                </a:rPr>
                <a:t>4-bit</a:t>
              </a:r>
              <a:r>
                <a:rPr lang="en-US" altLang="zh-CN" dirty="0" smtClean="0">
                  <a:solidFill>
                    <a:schemeClr val="accent5">
                      <a:lumMod val="10000"/>
                    </a:schemeClr>
                  </a:solidFill>
                </a:rPr>
                <a:t>=&gt;</a:t>
              </a:r>
              <a:r>
                <a:rPr lang="en-US" altLang="zh-CN" dirty="0" smtClean="0">
                  <a:solidFill>
                    <a:schemeClr val="accent5">
                      <a:lumMod val="25000"/>
                    </a:schemeClr>
                  </a:solidFill>
                  <a:effectLst/>
                </a:rPr>
                <a:t>8-bit</a:t>
              </a:r>
              <a:r>
                <a:rPr lang="en-US" altLang="zh-CN" dirty="0" smtClean="0"/>
                <a:t> </a:t>
              </a:r>
              <a:r>
                <a:rPr lang="en-US" altLang="zh-CN" dirty="0" smtClean="0">
                  <a:solidFill>
                    <a:schemeClr val="accent5">
                      <a:lumMod val="10000"/>
                    </a:schemeClr>
                  </a:solidFill>
                </a:rPr>
                <a:t>=&gt;</a:t>
              </a:r>
              <a:r>
                <a:rPr lang="en-US" altLang="zh-CN" dirty="0" smtClean="0">
                  <a:solidFill>
                    <a:schemeClr val="accent5">
                      <a:lumMod val="25000"/>
                    </a:schemeClr>
                  </a:solidFill>
                  <a:effectLst/>
                </a:rPr>
                <a:t>16-bit</a:t>
              </a:r>
              <a:r>
                <a:rPr lang="en-US" altLang="zh-CN" dirty="0" smtClean="0">
                  <a:solidFill>
                    <a:schemeClr val="accent5">
                      <a:lumMod val="10000"/>
                    </a:schemeClr>
                  </a:solidFill>
                </a:rPr>
                <a:t>=&gt;</a:t>
              </a:r>
              <a:r>
                <a:rPr lang="en-US" altLang="zh-CN" dirty="0" smtClean="0">
                  <a:solidFill>
                    <a:schemeClr val="accent5">
                      <a:lumMod val="25000"/>
                    </a:schemeClr>
                  </a:solidFill>
                  <a:effectLst/>
                </a:rPr>
                <a:t>32-bit</a:t>
              </a:r>
              <a:r>
                <a:rPr lang="en-US" altLang="zh-CN" dirty="0" smtClean="0">
                  <a:solidFill>
                    <a:schemeClr val="accent5">
                      <a:lumMod val="10000"/>
                    </a:schemeClr>
                  </a:solidFill>
                </a:rPr>
                <a:t>=&gt;</a:t>
              </a:r>
              <a:r>
                <a:rPr lang="en-US" altLang="zh-CN" dirty="0" smtClean="0">
                  <a:solidFill>
                    <a:schemeClr val="accent5">
                      <a:lumMod val="25000"/>
                    </a:schemeClr>
                  </a:solidFill>
                  <a:effectLst/>
                </a:rPr>
                <a:t>64-bit</a:t>
              </a:r>
              <a:endParaRPr lang="zh-CN" altLang="en-US" dirty="0">
                <a:solidFill>
                  <a:schemeClr val="accent5">
                    <a:lumMod val="25000"/>
                  </a:schemeClr>
                </a:solidFill>
                <a:effectLst/>
              </a:endParaRPr>
            </a:p>
          </p:txBody>
        </p:sp>
      </p:grpSp>
      <p:grpSp>
        <p:nvGrpSpPr>
          <p:cNvPr id="41" name="Group 766"/>
          <p:cNvGrpSpPr>
            <a:grpSpLocks/>
          </p:cNvGrpSpPr>
          <p:nvPr/>
        </p:nvGrpSpPr>
        <p:grpSpPr bwMode="auto">
          <a:xfrm>
            <a:off x="539552" y="1340768"/>
            <a:ext cx="7848600" cy="1295400"/>
            <a:chOff x="395" y="960"/>
            <a:chExt cx="4944" cy="816"/>
          </a:xfrm>
        </p:grpSpPr>
        <p:sp>
          <p:nvSpPr>
            <p:cNvPr id="43" name="Rectangle 754"/>
            <p:cNvSpPr>
              <a:spLocks noChangeArrowheads="1"/>
            </p:cNvSpPr>
            <p:nvPr/>
          </p:nvSpPr>
          <p:spPr bwMode="auto">
            <a:xfrm>
              <a:off x="395" y="960"/>
              <a:ext cx="4944" cy="816"/>
            </a:xfrm>
            <a:prstGeom prst="rect">
              <a:avLst/>
            </a:prstGeom>
            <a:solidFill>
              <a:srgbClr val="CCFFCC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05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Text Box 755"/>
            <p:cNvSpPr txBox="1">
              <a:spLocks noChangeArrowheads="1"/>
            </p:cNvSpPr>
            <p:nvPr/>
          </p:nvSpPr>
          <p:spPr bwMode="auto">
            <a:xfrm>
              <a:off x="443" y="960"/>
              <a:ext cx="4848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fontAlgn="base"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      </a:t>
              </a:r>
              <a:r>
                <a:rPr lang="en-US" altLang="zh-CN" sz="22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a stream of instructions can be re-ordered and combined into groups which are then executed in parallel without changing the result of the program.</a:t>
              </a:r>
              <a:endParaRPr lang="zh-CN" altLang="en-US" sz="2200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45" name="Rectangle 757"/>
            <p:cNvSpPr>
              <a:spLocks noChangeArrowheads="1"/>
            </p:cNvSpPr>
            <p:nvPr/>
          </p:nvSpPr>
          <p:spPr bwMode="auto">
            <a:xfrm>
              <a:off x="531" y="960"/>
              <a:ext cx="59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ILP</a:t>
              </a:r>
              <a:endParaRPr lang="zh-CN" altLang="en-US" sz="2800" dirty="0">
                <a:solidFill>
                  <a:srgbClr val="FF33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55" name="Group 766"/>
          <p:cNvGrpSpPr>
            <a:grpSpLocks/>
          </p:cNvGrpSpPr>
          <p:nvPr/>
        </p:nvGrpSpPr>
        <p:grpSpPr bwMode="auto">
          <a:xfrm>
            <a:off x="539824" y="1340768"/>
            <a:ext cx="7848600" cy="1295400"/>
            <a:chOff x="395" y="960"/>
            <a:chExt cx="4944" cy="816"/>
          </a:xfrm>
        </p:grpSpPr>
        <p:sp>
          <p:nvSpPr>
            <p:cNvPr id="57" name="Rectangle 754"/>
            <p:cNvSpPr>
              <a:spLocks noChangeArrowheads="1"/>
            </p:cNvSpPr>
            <p:nvPr/>
          </p:nvSpPr>
          <p:spPr bwMode="auto">
            <a:xfrm>
              <a:off x="395" y="960"/>
              <a:ext cx="4944" cy="816"/>
            </a:xfrm>
            <a:prstGeom prst="rect">
              <a:avLst/>
            </a:prstGeom>
            <a:solidFill>
              <a:srgbClr val="CCFFCC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05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" name="Text Box 755"/>
            <p:cNvSpPr txBox="1">
              <a:spLocks noChangeArrowheads="1"/>
            </p:cNvSpPr>
            <p:nvPr/>
          </p:nvSpPr>
          <p:spPr bwMode="auto">
            <a:xfrm>
              <a:off x="443" y="960"/>
              <a:ext cx="484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fontAlgn="base"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       running multiple flows of execution of a single process simultaneously.</a:t>
              </a:r>
              <a:endParaRPr lang="zh-CN" altLang="en-US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65" name="Rectangle 757"/>
            <p:cNvSpPr>
              <a:spLocks noChangeArrowheads="1"/>
            </p:cNvSpPr>
            <p:nvPr/>
          </p:nvSpPr>
          <p:spPr bwMode="auto">
            <a:xfrm>
              <a:off x="531" y="960"/>
              <a:ext cx="59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TLP</a:t>
              </a:r>
              <a:endParaRPr lang="zh-CN" altLang="en-US" sz="2800" dirty="0">
                <a:solidFill>
                  <a:srgbClr val="FF33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47" name="Group 766"/>
          <p:cNvGrpSpPr>
            <a:grpSpLocks/>
          </p:cNvGrpSpPr>
          <p:nvPr/>
        </p:nvGrpSpPr>
        <p:grpSpPr bwMode="auto">
          <a:xfrm>
            <a:off x="611560" y="1340768"/>
            <a:ext cx="7848600" cy="1295400"/>
            <a:chOff x="395" y="960"/>
            <a:chExt cx="4944" cy="816"/>
          </a:xfrm>
        </p:grpSpPr>
        <p:sp>
          <p:nvSpPr>
            <p:cNvPr id="48" name="Rectangle 754"/>
            <p:cNvSpPr>
              <a:spLocks noChangeArrowheads="1"/>
            </p:cNvSpPr>
            <p:nvPr/>
          </p:nvSpPr>
          <p:spPr bwMode="auto">
            <a:xfrm>
              <a:off x="395" y="960"/>
              <a:ext cx="4944" cy="816"/>
            </a:xfrm>
            <a:prstGeom prst="rect">
              <a:avLst/>
            </a:prstGeom>
            <a:solidFill>
              <a:srgbClr val="CCFFCC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05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Text Box 755"/>
            <p:cNvSpPr txBox="1">
              <a:spLocks noChangeArrowheads="1"/>
            </p:cNvSpPr>
            <p:nvPr/>
          </p:nvSpPr>
          <p:spPr bwMode="auto">
            <a:xfrm>
              <a:off x="443" y="960"/>
              <a:ext cx="484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fontAlgn="base">
                <a:spcBef>
                  <a:spcPct val="0"/>
                </a:spcBef>
              </a:pPr>
              <a:r>
                <a:rPr lang="en-US" altLang="zh-CN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       performing the same operation on multiple datum simultaneously.</a:t>
              </a:r>
              <a:endParaRPr lang="zh-CN" altLang="en-US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54" name="Rectangle 757"/>
            <p:cNvSpPr>
              <a:spLocks noChangeArrowheads="1"/>
            </p:cNvSpPr>
            <p:nvPr/>
          </p:nvSpPr>
          <p:spPr bwMode="auto">
            <a:xfrm>
              <a:off x="531" y="960"/>
              <a:ext cx="59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DLP</a:t>
              </a:r>
              <a:endParaRPr lang="zh-CN" altLang="en-US" sz="2800" dirty="0">
                <a:solidFill>
                  <a:srgbClr val="FF3300"/>
                </a:solidFill>
                <a:effectLst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1" grpId="0" animBg="1"/>
      <p:bldP spid="5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"/>
          <p:cNvGrpSpPr/>
          <p:nvPr/>
        </p:nvGrpSpPr>
        <p:grpSpPr>
          <a:xfrm>
            <a:off x="398463" y="381000"/>
            <a:ext cx="4533577" cy="762000"/>
            <a:chOff x="398463" y="381000"/>
            <a:chExt cx="4173537" cy="762000"/>
          </a:xfrm>
        </p:grpSpPr>
        <p:sp>
          <p:nvSpPr>
            <p:cNvPr id="4" name="Rectangle 1068"/>
            <p:cNvSpPr>
              <a:spLocks noChangeArrowheads="1"/>
            </p:cNvSpPr>
            <p:nvPr/>
          </p:nvSpPr>
          <p:spPr bwMode="auto">
            <a:xfrm>
              <a:off x="398463" y="381000"/>
              <a:ext cx="4029521" cy="76200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Rectangle 1069"/>
            <p:cNvSpPr>
              <a:spLocks noChangeArrowheads="1"/>
            </p:cNvSpPr>
            <p:nvPr/>
          </p:nvSpPr>
          <p:spPr bwMode="auto">
            <a:xfrm>
              <a:off x="415925" y="490538"/>
              <a:ext cx="4156075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kumimoji="1" lang="zh-CN" altLang="en-US" sz="3400" dirty="0">
                  <a:solidFill>
                    <a:srgbClr val="FFFFFF"/>
                  </a:solidFill>
                  <a:effectLst/>
                  <a:ea typeface="楷体_GB2312" pitchFamily="49" charset="-122"/>
                </a:rPr>
                <a:t> 1</a:t>
              </a:r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.</a:t>
              </a:r>
              <a:r>
                <a:rPr kumimoji="1" lang="en-US" altLang="zh-CN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7</a:t>
              </a:r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  并行计算机分类</a:t>
              </a:r>
            </a:p>
          </p:txBody>
        </p:sp>
      </p:grp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403648" y="3717032"/>
          <a:ext cx="640871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237"/>
                <a:gridCol w="2136237"/>
                <a:gridCol w="2136237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单指令</a:t>
                      </a:r>
                      <a:endParaRPr lang="en-US" altLang="zh-CN" b="1" dirty="0" smtClean="0"/>
                    </a:p>
                    <a:p>
                      <a:r>
                        <a:rPr lang="en-US" altLang="zh-CN" b="1" i="1" dirty="0" smtClean="0"/>
                        <a:t>Single</a:t>
                      </a:r>
                      <a:r>
                        <a:rPr lang="en-US" altLang="zh-CN" dirty="0" smtClean="0"/>
                        <a:t>  </a:t>
                      </a:r>
                      <a:r>
                        <a:rPr lang="en-US" altLang="zh-CN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Instruction</a:t>
                      </a:r>
                      <a:endParaRPr lang="zh-CN" altLang="en-US" sz="1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多指令</a:t>
                      </a:r>
                      <a:endParaRPr lang="en-US" altLang="zh-CN" dirty="0" smtClean="0"/>
                    </a:p>
                    <a:p>
                      <a:r>
                        <a:rPr lang="en-US" altLang="zh-CN" b="1" i="1" dirty="0" smtClean="0"/>
                        <a:t>Multiple </a:t>
                      </a:r>
                      <a:r>
                        <a:rPr lang="en-US" altLang="zh-CN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Instruction</a:t>
                      </a:r>
                      <a:endParaRPr lang="zh-CN" altLang="en-US" sz="1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单数据</a:t>
                      </a:r>
                      <a:endParaRPr lang="en-US" altLang="zh-CN" b="1" dirty="0" smtClean="0"/>
                    </a:p>
                    <a:p>
                      <a:r>
                        <a:rPr lang="en-US" altLang="zh-CN" b="1" i="1" dirty="0" smtClean="0"/>
                        <a:t>Single Data</a:t>
                      </a:r>
                      <a:endParaRPr lang="zh-CN" alt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accent6"/>
                          </a:solidFill>
                        </a:rPr>
                        <a:t>SISD</a:t>
                      </a:r>
                      <a:endParaRPr lang="zh-CN" altLang="en-US" sz="28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MISD</a:t>
                      </a:r>
                      <a:endParaRPr lang="zh-CN" altLang="en-US" sz="2800" b="1" kern="1200" dirty="0" smtClean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多数据</a:t>
                      </a:r>
                      <a:endParaRPr lang="en-US" altLang="zh-CN" b="1" dirty="0" smtClean="0"/>
                    </a:p>
                    <a:p>
                      <a:r>
                        <a:rPr lang="en-US" altLang="zh-CN" b="1" i="1" dirty="0" smtClean="0"/>
                        <a:t>Multiple</a:t>
                      </a:r>
                      <a:r>
                        <a:rPr lang="en-US" altLang="zh-CN" b="1" i="1" baseline="0" dirty="0" smtClean="0"/>
                        <a:t> Data</a:t>
                      </a:r>
                      <a:endParaRPr lang="zh-CN" alt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accent6"/>
                          </a:solidFill>
                        </a:rPr>
                        <a:t>SIMD</a:t>
                      </a:r>
                      <a:endParaRPr lang="zh-CN" altLang="en-US" sz="28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MIMD</a:t>
                      </a:r>
                      <a:endParaRPr lang="zh-CN" altLang="en-US" sz="2800" b="1" kern="1200" dirty="0" smtClean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611560" y="1524001"/>
            <a:ext cx="8064895" cy="1472951"/>
            <a:chOff x="611560" y="1524001"/>
            <a:chExt cx="8064895" cy="1472951"/>
          </a:xfrm>
        </p:grpSpPr>
        <p:grpSp>
          <p:nvGrpSpPr>
            <p:cNvPr id="6" name="Group 766"/>
            <p:cNvGrpSpPr>
              <a:grpSpLocks/>
            </p:cNvGrpSpPr>
            <p:nvPr/>
          </p:nvGrpSpPr>
          <p:grpSpPr bwMode="auto">
            <a:xfrm>
              <a:off x="627062" y="1524001"/>
              <a:ext cx="8049393" cy="1472951"/>
              <a:chOff x="395" y="960"/>
              <a:chExt cx="4944" cy="816"/>
            </a:xfrm>
          </p:grpSpPr>
          <p:sp>
            <p:nvSpPr>
              <p:cNvPr id="7" name="Rectangle 754"/>
              <p:cNvSpPr>
                <a:spLocks noChangeArrowheads="1"/>
              </p:cNvSpPr>
              <p:nvPr/>
            </p:nvSpPr>
            <p:spPr bwMode="auto">
              <a:xfrm>
                <a:off x="395" y="960"/>
                <a:ext cx="4944" cy="816"/>
              </a:xfrm>
              <a:prstGeom prst="rect">
                <a:avLst/>
              </a:prstGeom>
              <a:solidFill>
                <a:srgbClr val="CCFFCC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79605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Text Box 755"/>
              <p:cNvSpPr txBox="1">
                <a:spLocks noChangeArrowheads="1"/>
              </p:cNvSpPr>
              <p:nvPr/>
            </p:nvSpPr>
            <p:spPr bwMode="auto">
              <a:xfrm>
                <a:off x="443" y="1060"/>
                <a:ext cx="4848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0"/>
                  </a:spcBef>
                </a:pPr>
                <a:r>
                  <a:rPr lang="en-US" altLang="zh-CN" sz="2800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               1966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年</a:t>
                </a:r>
                <a:r>
                  <a:rPr lang="en-US" altLang="zh-CN" sz="2800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Flynn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根据指令流与数据流的执行方式，将计算机分为四类：</a:t>
                </a:r>
                <a:endParaRPr lang="zh-CN" altLang="en-US" sz="2800" dirty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endParaRPr>
              </a:p>
            </p:txBody>
          </p:sp>
        </p:grpSp>
        <p:sp>
          <p:nvSpPr>
            <p:cNvPr id="14" name="Rectangle 757"/>
            <p:cNvSpPr>
              <a:spLocks noChangeArrowheads="1"/>
            </p:cNvSpPr>
            <p:nvPr/>
          </p:nvSpPr>
          <p:spPr bwMode="auto">
            <a:xfrm>
              <a:off x="611560" y="1700808"/>
              <a:ext cx="30243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Flynn’s taxonomy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32"/>
          <p:cNvSpPr txBox="1">
            <a:spLocks noChangeArrowheads="1"/>
          </p:cNvSpPr>
          <p:nvPr/>
        </p:nvSpPr>
        <p:spPr bwMode="auto">
          <a:xfrm>
            <a:off x="395536" y="764704"/>
            <a:ext cx="784887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 eaLnBrk="1" fontAlgn="base" hangingPunct="1"/>
            <a:r>
              <a:rPr lang="zh-CN" altLang="en-US" sz="33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一.</a:t>
            </a:r>
            <a:r>
              <a:rPr lang="en-US" altLang="zh-CN" sz="33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SISD</a:t>
            </a:r>
            <a:r>
              <a:rPr lang="en-US" altLang="zh-CN" sz="2800" b="0" dirty="0" smtClean="0">
                <a:solidFill>
                  <a:schemeClr val="accent6"/>
                </a:solidFill>
                <a:effectLst/>
              </a:rPr>
              <a:t> (Single Instruction, Single Data Stream)</a:t>
            </a:r>
            <a:endParaRPr lang="zh-CN" altLang="en-US" sz="3300" dirty="0">
              <a:solidFill>
                <a:srgbClr val="FF330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4" name="Group 765"/>
          <p:cNvGrpSpPr>
            <a:grpSpLocks/>
          </p:cNvGrpSpPr>
          <p:nvPr/>
        </p:nvGrpSpPr>
        <p:grpSpPr bwMode="auto">
          <a:xfrm>
            <a:off x="395536" y="1484783"/>
            <a:ext cx="8496873" cy="1152129"/>
            <a:chOff x="384" y="2064"/>
            <a:chExt cx="5079" cy="1344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384" y="2064"/>
              <a:ext cx="5036" cy="1344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97566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470" y="2221"/>
              <a:ext cx="4993" cy="104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	   </a:t>
              </a: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一个时钟周期，只有一条指令被执行，只有一个数据流作为输入。</a:t>
              </a:r>
              <a:endParaRPr kumimoji="1" lang="zh-CN" altLang="en-US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7" name="Rectangle 490"/>
            <p:cNvSpPr>
              <a:spLocks noChangeArrowheads="1"/>
            </p:cNvSpPr>
            <p:nvPr/>
          </p:nvSpPr>
          <p:spPr bwMode="auto">
            <a:xfrm>
              <a:off x="384" y="2222"/>
              <a:ext cx="1033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串行计算机</a:t>
              </a:r>
              <a:endParaRPr lang="zh-CN" altLang="en-US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79512" y="4859266"/>
            <a:ext cx="8136904" cy="1975015"/>
            <a:chOff x="179512" y="4859266"/>
            <a:chExt cx="8136904" cy="1975015"/>
          </a:xfrm>
        </p:grpSpPr>
        <p:pic>
          <p:nvPicPr>
            <p:cNvPr id="495634" name="Picture 18" descr="F:\My Documents\我的研究与教学\教学\并行程序设计（本科）\课件\figures\UNIVAC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4859266"/>
              <a:ext cx="2088232" cy="1594070"/>
            </a:xfrm>
            <a:prstGeom prst="rect">
              <a:avLst/>
            </a:prstGeom>
            <a:noFill/>
          </p:spPr>
        </p:pic>
        <p:sp>
          <p:nvSpPr>
            <p:cNvPr id="25" name="矩形 24"/>
            <p:cNvSpPr/>
            <p:nvPr/>
          </p:nvSpPr>
          <p:spPr>
            <a:xfrm>
              <a:off x="838993" y="6495727"/>
              <a:ext cx="10783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2060"/>
                  </a:solidFill>
                  <a:effectLst/>
                </a:rPr>
                <a:t>UNIVAC1</a:t>
              </a:r>
              <a:endParaRPr lang="zh-CN" altLang="en-US" sz="1600" dirty="0">
                <a:solidFill>
                  <a:srgbClr val="002060"/>
                </a:solidFill>
                <a:effectLst/>
              </a:endParaRPr>
            </a:p>
          </p:txBody>
        </p:sp>
        <p:pic>
          <p:nvPicPr>
            <p:cNvPr id="495635" name="Picture 19" descr="F:\My Documents\我的研究与教学\教学\并行程序设计（本科）\课件\figures\IBM36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1760" y="4917165"/>
              <a:ext cx="2304256" cy="1536171"/>
            </a:xfrm>
            <a:prstGeom prst="rect">
              <a:avLst/>
            </a:prstGeom>
            <a:noFill/>
          </p:spPr>
        </p:pic>
        <p:sp>
          <p:nvSpPr>
            <p:cNvPr id="27" name="矩形 26"/>
            <p:cNvSpPr/>
            <p:nvPr/>
          </p:nvSpPr>
          <p:spPr>
            <a:xfrm>
              <a:off x="2933576" y="6474822"/>
              <a:ext cx="9028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2060"/>
                  </a:solidFill>
                  <a:effectLst/>
                </a:rPr>
                <a:t>IBM360</a:t>
              </a:r>
              <a:endParaRPr lang="zh-CN" altLang="en-US" sz="1600" dirty="0" smtClean="0">
                <a:solidFill>
                  <a:srgbClr val="002060"/>
                </a:solidFill>
                <a:effectLst/>
              </a:endParaRPr>
            </a:p>
          </p:txBody>
        </p:sp>
        <p:pic>
          <p:nvPicPr>
            <p:cNvPr id="495636" name="Picture 20" descr="F:\My Documents\我的研究与教学\教学\并行程序设计（本科）\课件\figures\CRAY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4" y="4869160"/>
              <a:ext cx="1584176" cy="1584176"/>
            </a:xfrm>
            <a:prstGeom prst="rect">
              <a:avLst/>
            </a:prstGeom>
            <a:noFill/>
          </p:spPr>
        </p:pic>
        <p:sp>
          <p:nvSpPr>
            <p:cNvPr id="29" name="矩形 28"/>
            <p:cNvSpPr/>
            <p:nvPr/>
          </p:nvSpPr>
          <p:spPr>
            <a:xfrm>
              <a:off x="5210436" y="6485274"/>
              <a:ext cx="8583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2060"/>
                  </a:solidFill>
                  <a:effectLst/>
                </a:rPr>
                <a:t>CRAY1</a:t>
              </a:r>
              <a:endParaRPr lang="zh-CN" altLang="en-US" sz="1600" dirty="0" smtClean="0">
                <a:solidFill>
                  <a:srgbClr val="002060"/>
                </a:solidFill>
                <a:effectLst/>
              </a:endParaRPr>
            </a:p>
          </p:txBody>
        </p:sp>
        <p:pic>
          <p:nvPicPr>
            <p:cNvPr id="495637" name="Picture 21" descr="F:\My Documents\我的研究与教学\教学\并行程序设计（本科）\课件\figures\P4_Dell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32240" y="4941168"/>
              <a:ext cx="1584176" cy="1559678"/>
            </a:xfrm>
            <a:prstGeom prst="rect">
              <a:avLst/>
            </a:prstGeom>
            <a:noFill/>
          </p:spPr>
        </p:pic>
        <p:sp>
          <p:nvSpPr>
            <p:cNvPr id="31" name="矩形 30"/>
            <p:cNvSpPr/>
            <p:nvPr/>
          </p:nvSpPr>
          <p:spPr>
            <a:xfrm>
              <a:off x="7121427" y="6474822"/>
              <a:ext cx="10454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2060"/>
                  </a:solidFill>
                  <a:effectLst/>
                </a:rPr>
                <a:t>“Old” PC</a:t>
              </a:r>
              <a:endParaRPr lang="zh-CN" altLang="en-US" sz="1600" dirty="0" smtClean="0"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42864" y="2708920"/>
            <a:ext cx="5001344" cy="2133600"/>
            <a:chOff x="1442864" y="2708920"/>
            <a:chExt cx="5001344" cy="2133600"/>
          </a:xfrm>
        </p:grpSpPr>
        <p:grpSp>
          <p:nvGrpSpPr>
            <p:cNvPr id="33" name="组合 32"/>
            <p:cNvGrpSpPr/>
            <p:nvPr/>
          </p:nvGrpSpPr>
          <p:grpSpPr>
            <a:xfrm>
              <a:off x="1442864" y="2708920"/>
              <a:ext cx="5001344" cy="2133600"/>
              <a:chOff x="1442864" y="2708920"/>
              <a:chExt cx="5001344" cy="2133600"/>
            </a:xfrm>
          </p:grpSpPr>
          <p:pic>
            <p:nvPicPr>
              <p:cNvPr id="495618" name="Picture 2" descr="F:\My Documents\我的研究与教学\教学\并行程序设计（本科）\课件\figures\2000px-SISD.svg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42864" y="2852936"/>
                <a:ext cx="1905000" cy="1905000"/>
              </a:xfrm>
              <a:prstGeom prst="rect">
                <a:avLst/>
              </a:prstGeom>
              <a:noFill/>
            </p:spPr>
          </p:pic>
          <p:pic>
            <p:nvPicPr>
              <p:cNvPr id="495619" name="Picture 3" descr="F:\My Documents\我的研究与教学\教学\并行程序设计（本科）\课件\figures\sisd.gi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653508" y="2708920"/>
                <a:ext cx="1790700" cy="2133600"/>
              </a:xfrm>
              <a:prstGeom prst="rect">
                <a:avLst/>
              </a:prstGeom>
              <a:noFill/>
            </p:spPr>
          </p:pic>
        </p:grpSp>
        <p:sp>
          <p:nvSpPr>
            <p:cNvPr id="32" name="左右箭头 31"/>
            <p:cNvSpPr/>
            <p:nvPr/>
          </p:nvSpPr>
          <p:spPr bwMode="auto">
            <a:xfrm>
              <a:off x="3491880" y="3501008"/>
              <a:ext cx="792088" cy="432048"/>
            </a:xfrm>
            <a:prstGeom prst="leftRightArrow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32"/>
          <p:cNvSpPr txBox="1">
            <a:spLocks noChangeArrowheads="1"/>
          </p:cNvSpPr>
          <p:nvPr/>
        </p:nvSpPr>
        <p:spPr bwMode="auto">
          <a:xfrm>
            <a:off x="395536" y="764704"/>
            <a:ext cx="784887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 eaLnBrk="1" fontAlgn="base" hangingPunct="1"/>
            <a:r>
              <a:rPr lang="zh-CN" altLang="en-US" sz="33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二.</a:t>
            </a:r>
            <a:r>
              <a:rPr lang="en-US" altLang="zh-CN" sz="33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SIMD</a:t>
            </a:r>
            <a:r>
              <a:rPr lang="en-US" altLang="zh-CN" sz="2800" b="0" dirty="0" smtClean="0">
                <a:solidFill>
                  <a:schemeClr val="accent6"/>
                </a:solidFill>
                <a:effectLst/>
              </a:rPr>
              <a:t> (Single Instruction, Multiple Data Stream)</a:t>
            </a:r>
            <a:endParaRPr lang="zh-CN" altLang="en-US" sz="3300" dirty="0">
              <a:solidFill>
                <a:srgbClr val="FF330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" name="Group 765"/>
          <p:cNvGrpSpPr>
            <a:grpSpLocks/>
          </p:cNvGrpSpPr>
          <p:nvPr/>
        </p:nvGrpSpPr>
        <p:grpSpPr bwMode="auto">
          <a:xfrm>
            <a:off x="395536" y="1484782"/>
            <a:ext cx="8496873" cy="1254425"/>
            <a:chOff x="384" y="2064"/>
            <a:chExt cx="5079" cy="1344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384" y="2064"/>
              <a:ext cx="5036" cy="1344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97566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470" y="2135"/>
              <a:ext cx="4993" cy="95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	   </a:t>
              </a: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一个时钟周期，所有执行单元执行相同的指令，每个执行单元处理不同的数据元素。比较适合向量计算。</a:t>
              </a:r>
              <a:endParaRPr kumimoji="1" lang="zh-CN" altLang="en-US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7" name="Rectangle 490"/>
            <p:cNvSpPr>
              <a:spLocks noChangeArrowheads="1"/>
            </p:cNvSpPr>
            <p:nvPr/>
          </p:nvSpPr>
          <p:spPr bwMode="auto">
            <a:xfrm>
              <a:off x="384" y="2222"/>
              <a:ext cx="1033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并行计算机</a:t>
              </a:r>
              <a:endParaRPr lang="zh-CN" altLang="en-US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1560" y="4869160"/>
            <a:ext cx="7200800" cy="1988840"/>
            <a:chOff x="611560" y="4869160"/>
            <a:chExt cx="7200800" cy="1988840"/>
          </a:xfrm>
        </p:grpSpPr>
        <p:pic>
          <p:nvPicPr>
            <p:cNvPr id="509960" name="Picture 8" descr="F:\My Documents\我的研究与教学\教学\并行程序设计（本科）\课件\figures\GPU comput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2200" y="5085184"/>
              <a:ext cx="1440160" cy="1440160"/>
            </a:xfrm>
            <a:prstGeom prst="rect">
              <a:avLst/>
            </a:prstGeom>
            <a:noFill/>
          </p:spPr>
        </p:pic>
        <p:pic>
          <p:nvPicPr>
            <p:cNvPr id="509959" name="Picture 7" descr="F:\My Documents\我的研究与教学\教学\并行程序设计（本科）\课件\figures\silver-satin-ps3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4869160"/>
              <a:ext cx="1465742" cy="1662632"/>
            </a:xfrm>
            <a:prstGeom prst="rect">
              <a:avLst/>
            </a:prstGeom>
            <a:noFill/>
          </p:spPr>
        </p:pic>
        <p:pic>
          <p:nvPicPr>
            <p:cNvPr id="509957" name="Picture 5" descr="F:\My Documents\我的研究与教学\教学\并行程序设计（本科）\课件\figures\Cray X-MP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4869160"/>
              <a:ext cx="1224136" cy="1632181"/>
            </a:xfrm>
            <a:prstGeom prst="rect">
              <a:avLst/>
            </a:prstGeom>
            <a:noFill/>
          </p:spPr>
        </p:pic>
        <p:pic>
          <p:nvPicPr>
            <p:cNvPr id="509958" name="Picture 6" descr="F:\My Documents\我的研究与教学\教学\并行程序设计（本科）\课件\figures\Thinking Machines CM-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51720" y="4941168"/>
              <a:ext cx="2201283" cy="1477371"/>
            </a:xfrm>
            <a:prstGeom prst="rect">
              <a:avLst/>
            </a:prstGeom>
            <a:noFill/>
          </p:spPr>
        </p:pic>
        <p:sp>
          <p:nvSpPr>
            <p:cNvPr id="28" name="矩形 27"/>
            <p:cNvSpPr/>
            <p:nvPr/>
          </p:nvSpPr>
          <p:spPr>
            <a:xfrm>
              <a:off x="611560" y="6474822"/>
              <a:ext cx="12153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2060"/>
                  </a:solidFill>
                  <a:effectLst/>
                </a:rPr>
                <a:t>Cray X-MP</a:t>
              </a:r>
              <a:endParaRPr lang="zh-CN" altLang="en-US" sz="1600" dirty="0" smtClean="0"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907704" y="6453336"/>
              <a:ext cx="24545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2060"/>
                  </a:solidFill>
                  <a:effectLst/>
                </a:rPr>
                <a:t>Thinking Machines CM-2</a:t>
              </a:r>
              <a:endParaRPr lang="zh-CN" altLang="en-US" sz="1600" dirty="0" smtClean="0"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572000" y="6474822"/>
              <a:ext cx="11929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2060"/>
                  </a:solidFill>
                  <a:effectLst/>
                </a:rPr>
                <a:t>PS3 </a:t>
              </a:r>
              <a:r>
                <a:rPr lang="zh-CN" altLang="en-US" sz="1600" b="0" dirty="0" smtClean="0">
                  <a:solidFill>
                    <a:srgbClr val="002060"/>
                  </a:solidFill>
                  <a:effectLst/>
                </a:rPr>
                <a:t>游戏机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6804248" y="6519446"/>
              <a:ext cx="5934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0" dirty="0" smtClean="0">
                  <a:solidFill>
                    <a:srgbClr val="002060"/>
                  </a:solidFill>
                  <a:effectLst/>
                </a:rPr>
                <a:t>GPU</a:t>
              </a:r>
              <a:endParaRPr lang="zh-CN" altLang="en-US" sz="1600" b="0" dirty="0" smtClean="0"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7584" y="2852936"/>
            <a:ext cx="7137418" cy="2016224"/>
            <a:chOff x="827584" y="2852936"/>
            <a:chExt cx="7137418" cy="2016224"/>
          </a:xfrm>
        </p:grpSpPr>
        <p:grpSp>
          <p:nvGrpSpPr>
            <p:cNvPr id="35" name="组合 34"/>
            <p:cNvGrpSpPr/>
            <p:nvPr/>
          </p:nvGrpSpPr>
          <p:grpSpPr>
            <a:xfrm>
              <a:off x="3059832" y="2852937"/>
              <a:ext cx="4905170" cy="2016223"/>
              <a:chOff x="3059832" y="2852937"/>
              <a:chExt cx="4905170" cy="2016223"/>
            </a:xfrm>
          </p:grpSpPr>
          <p:pic>
            <p:nvPicPr>
              <p:cNvPr id="509955" name="Picture 3" descr="F:\My Documents\我的研究与教学\教学\并行程序设计（本科）\课件\figures\simd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60490" y="2852937"/>
                <a:ext cx="3604512" cy="2016223"/>
              </a:xfrm>
              <a:prstGeom prst="rect">
                <a:avLst/>
              </a:prstGeom>
              <a:noFill/>
            </p:spPr>
          </p:pic>
          <p:sp>
            <p:nvSpPr>
              <p:cNvPr id="23" name="左右箭头 22"/>
              <p:cNvSpPr/>
              <p:nvPr/>
            </p:nvSpPr>
            <p:spPr bwMode="auto">
              <a:xfrm>
                <a:off x="3059832" y="3429000"/>
                <a:ext cx="792088" cy="432048"/>
              </a:xfrm>
              <a:prstGeom prst="leftRightArrow">
                <a:avLst/>
              </a:prstGeom>
              <a:solidFill>
                <a:schemeClr val="accent5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t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1" i="0" u="none" strike="noStrike" cap="none" normalizeH="0" baseline="0" smtClean="0">
                  <a:ln>
                    <a:noFill/>
                  </a:ln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文琥珀" pitchFamily="2" charset="-122"/>
                </a:endParaRPr>
              </a:p>
            </p:txBody>
          </p:sp>
        </p:grpSp>
        <p:pic>
          <p:nvPicPr>
            <p:cNvPr id="456705" name="Picture 1" descr="F:\My Documents\我的研究与教学\教学\并行程序设计（本科）\课件\figures\400px-SIMD.sv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7584" y="2852936"/>
              <a:ext cx="1872208" cy="18722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32"/>
          <p:cNvSpPr txBox="1">
            <a:spLocks noChangeArrowheads="1"/>
          </p:cNvSpPr>
          <p:nvPr/>
        </p:nvSpPr>
        <p:spPr bwMode="auto">
          <a:xfrm>
            <a:off x="395536" y="764704"/>
            <a:ext cx="784887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 eaLnBrk="1" fontAlgn="base" hangingPunct="1"/>
            <a:r>
              <a:rPr lang="zh-CN" altLang="en-US" sz="33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三.</a:t>
            </a:r>
            <a:r>
              <a:rPr lang="en-US" altLang="zh-CN" sz="33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MISD</a:t>
            </a:r>
            <a:r>
              <a:rPr lang="en-US" altLang="zh-CN" sz="2800" b="0" dirty="0" smtClean="0">
                <a:solidFill>
                  <a:schemeClr val="accent6"/>
                </a:solidFill>
                <a:effectLst/>
              </a:rPr>
              <a:t> (Multiple Instruction, Single Data Stream)</a:t>
            </a:r>
            <a:endParaRPr lang="zh-CN" altLang="en-US" sz="3300" dirty="0">
              <a:solidFill>
                <a:srgbClr val="FF330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" name="Group 765"/>
          <p:cNvGrpSpPr>
            <a:grpSpLocks/>
          </p:cNvGrpSpPr>
          <p:nvPr/>
        </p:nvGrpSpPr>
        <p:grpSpPr bwMode="auto">
          <a:xfrm>
            <a:off x="395536" y="1484782"/>
            <a:ext cx="8496873" cy="1254425"/>
            <a:chOff x="384" y="2064"/>
            <a:chExt cx="5079" cy="1344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384" y="2064"/>
              <a:ext cx="5036" cy="1344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97566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470" y="2135"/>
              <a:ext cx="4993" cy="95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	   </a:t>
              </a: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一个时钟周期，单个数据流同时被多个执行单元执行。</a:t>
              </a:r>
              <a:endParaRPr kumimoji="1" lang="zh-CN" altLang="en-US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7" name="Rectangle 490"/>
            <p:cNvSpPr>
              <a:spLocks noChangeArrowheads="1"/>
            </p:cNvSpPr>
            <p:nvPr/>
          </p:nvSpPr>
          <p:spPr bwMode="auto">
            <a:xfrm>
              <a:off x="384" y="2222"/>
              <a:ext cx="1033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并行计算机</a:t>
              </a:r>
              <a:endParaRPr lang="zh-CN" altLang="en-US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27584" y="2852936"/>
            <a:ext cx="7556326" cy="2043683"/>
            <a:chOff x="827584" y="2852936"/>
            <a:chExt cx="7556326" cy="2043683"/>
          </a:xfrm>
        </p:grpSpPr>
        <p:grpSp>
          <p:nvGrpSpPr>
            <p:cNvPr id="4" name="组合 34"/>
            <p:cNvGrpSpPr/>
            <p:nvPr/>
          </p:nvGrpSpPr>
          <p:grpSpPr>
            <a:xfrm>
              <a:off x="827584" y="2852936"/>
              <a:ext cx="3024336" cy="1905000"/>
              <a:chOff x="827584" y="2852936"/>
              <a:chExt cx="3024336" cy="1905000"/>
            </a:xfrm>
          </p:grpSpPr>
          <p:pic>
            <p:nvPicPr>
              <p:cNvPr id="509954" name="Picture 2" descr="F:\My Documents\我的研究与教学\教学\并行程序设计（本科）\课件\figures\2000px-MISD.svg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27584" y="2852936"/>
                <a:ext cx="1905000" cy="1905000"/>
              </a:xfrm>
              <a:prstGeom prst="rect">
                <a:avLst/>
              </a:prstGeom>
              <a:noFill/>
            </p:spPr>
          </p:pic>
          <p:sp>
            <p:nvSpPr>
              <p:cNvPr id="23" name="左右箭头 22"/>
              <p:cNvSpPr/>
              <p:nvPr/>
            </p:nvSpPr>
            <p:spPr bwMode="auto">
              <a:xfrm>
                <a:off x="3059832" y="3429000"/>
                <a:ext cx="792088" cy="432048"/>
              </a:xfrm>
              <a:prstGeom prst="leftRightArrow">
                <a:avLst/>
              </a:prstGeom>
              <a:solidFill>
                <a:schemeClr val="accent5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t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1" i="0" u="none" strike="noStrike" cap="none" normalizeH="0" baseline="0" smtClean="0">
                  <a:ln>
                    <a:noFill/>
                  </a:ln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文琥珀" pitchFamily="2" charset="-122"/>
                </a:endParaRPr>
              </a:p>
            </p:txBody>
          </p:sp>
        </p:grpSp>
        <p:pic>
          <p:nvPicPr>
            <p:cNvPr id="505858" name="Picture 2" descr="F:\My Documents\我的研究与教学\教学\并行程序设计（本科）\课件\figures\misd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1960" y="2924944"/>
              <a:ext cx="4171950" cy="1971675"/>
            </a:xfrm>
            <a:prstGeom prst="rect">
              <a:avLst/>
            </a:prstGeom>
            <a:noFill/>
          </p:spPr>
        </p:pic>
      </p:grp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2987824" y="5085184"/>
            <a:ext cx="1524000" cy="1219200"/>
            <a:chOff x="2995" y="2106"/>
            <a:chExt cx="989" cy="768"/>
          </a:xfrm>
        </p:grpSpPr>
        <p:sp>
          <p:nvSpPr>
            <p:cNvPr id="22" name="Freeform 40"/>
            <p:cNvSpPr>
              <a:spLocks/>
            </p:cNvSpPr>
            <p:nvPr/>
          </p:nvSpPr>
          <p:spPr bwMode="auto">
            <a:xfrm rot="421002">
              <a:off x="2995" y="2106"/>
              <a:ext cx="989" cy="768"/>
            </a:xfrm>
            <a:custGeom>
              <a:avLst/>
              <a:gdLst/>
              <a:ahLst/>
              <a:cxnLst>
                <a:cxn ang="0">
                  <a:pos x="150" y="185"/>
                </a:cxn>
                <a:cxn ang="0">
                  <a:pos x="194" y="138"/>
                </a:cxn>
                <a:cxn ang="0">
                  <a:pos x="272" y="167"/>
                </a:cxn>
                <a:cxn ang="0">
                  <a:pos x="265" y="244"/>
                </a:cxn>
                <a:cxn ang="0">
                  <a:pos x="171" y="304"/>
                </a:cxn>
                <a:cxn ang="0">
                  <a:pos x="153" y="474"/>
                </a:cxn>
                <a:cxn ang="0">
                  <a:pos x="171" y="527"/>
                </a:cxn>
                <a:cxn ang="0">
                  <a:pos x="140" y="585"/>
                </a:cxn>
                <a:cxn ang="0">
                  <a:pos x="147" y="645"/>
                </a:cxn>
                <a:cxn ang="0">
                  <a:pos x="213" y="683"/>
                </a:cxn>
                <a:cxn ang="0">
                  <a:pos x="300" y="656"/>
                </a:cxn>
                <a:cxn ang="0">
                  <a:pos x="328" y="585"/>
                </a:cxn>
                <a:cxn ang="0">
                  <a:pos x="293" y="518"/>
                </a:cxn>
                <a:cxn ang="0">
                  <a:pos x="331" y="480"/>
                </a:cxn>
                <a:cxn ang="0">
                  <a:pos x="331" y="387"/>
                </a:cxn>
                <a:cxn ang="0">
                  <a:pos x="429" y="308"/>
                </a:cxn>
                <a:cxn ang="0">
                  <a:pos x="439" y="188"/>
                </a:cxn>
                <a:cxn ang="0">
                  <a:pos x="376" y="59"/>
                </a:cxn>
                <a:cxn ang="0">
                  <a:pos x="251" y="0"/>
                </a:cxn>
                <a:cxn ang="0">
                  <a:pos x="112" y="38"/>
                </a:cxn>
                <a:cxn ang="0">
                  <a:pos x="31" y="115"/>
                </a:cxn>
                <a:cxn ang="0">
                  <a:pos x="0" y="234"/>
                </a:cxn>
                <a:cxn ang="0">
                  <a:pos x="4" y="304"/>
                </a:cxn>
                <a:cxn ang="0">
                  <a:pos x="147" y="296"/>
                </a:cxn>
                <a:cxn ang="0">
                  <a:pos x="150" y="185"/>
                </a:cxn>
              </a:cxnLst>
              <a:rect l="0" t="0" r="r" b="b"/>
              <a:pathLst>
                <a:path w="439" h="683">
                  <a:moveTo>
                    <a:pt x="150" y="185"/>
                  </a:moveTo>
                  <a:lnTo>
                    <a:pt x="194" y="138"/>
                  </a:lnTo>
                  <a:lnTo>
                    <a:pt x="272" y="167"/>
                  </a:lnTo>
                  <a:lnTo>
                    <a:pt x="265" y="244"/>
                  </a:lnTo>
                  <a:lnTo>
                    <a:pt x="171" y="304"/>
                  </a:lnTo>
                  <a:lnTo>
                    <a:pt x="153" y="474"/>
                  </a:lnTo>
                  <a:lnTo>
                    <a:pt x="171" y="527"/>
                  </a:lnTo>
                  <a:lnTo>
                    <a:pt x="140" y="585"/>
                  </a:lnTo>
                  <a:lnTo>
                    <a:pt x="147" y="645"/>
                  </a:lnTo>
                  <a:lnTo>
                    <a:pt x="213" y="683"/>
                  </a:lnTo>
                  <a:lnTo>
                    <a:pt x="300" y="656"/>
                  </a:lnTo>
                  <a:lnTo>
                    <a:pt x="328" y="585"/>
                  </a:lnTo>
                  <a:lnTo>
                    <a:pt x="293" y="518"/>
                  </a:lnTo>
                  <a:lnTo>
                    <a:pt x="331" y="480"/>
                  </a:lnTo>
                  <a:lnTo>
                    <a:pt x="331" y="387"/>
                  </a:lnTo>
                  <a:lnTo>
                    <a:pt x="429" y="308"/>
                  </a:lnTo>
                  <a:lnTo>
                    <a:pt x="439" y="188"/>
                  </a:lnTo>
                  <a:lnTo>
                    <a:pt x="376" y="59"/>
                  </a:lnTo>
                  <a:lnTo>
                    <a:pt x="251" y="0"/>
                  </a:lnTo>
                  <a:lnTo>
                    <a:pt x="112" y="38"/>
                  </a:lnTo>
                  <a:lnTo>
                    <a:pt x="31" y="115"/>
                  </a:lnTo>
                  <a:lnTo>
                    <a:pt x="0" y="234"/>
                  </a:lnTo>
                  <a:lnTo>
                    <a:pt x="4" y="304"/>
                  </a:lnTo>
                  <a:lnTo>
                    <a:pt x="147" y="296"/>
                  </a:lnTo>
                  <a:lnTo>
                    <a:pt x="150" y="18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 rot="421002">
              <a:off x="3043" y="2106"/>
              <a:ext cx="881" cy="535"/>
            </a:xfrm>
            <a:custGeom>
              <a:avLst/>
              <a:gdLst/>
              <a:ahLst/>
              <a:cxnLst>
                <a:cxn ang="0">
                  <a:pos x="0" y="241"/>
                </a:cxn>
                <a:cxn ang="0">
                  <a:pos x="57" y="230"/>
                </a:cxn>
                <a:cxn ang="0">
                  <a:pos x="89" y="241"/>
                </a:cxn>
                <a:cxn ang="0">
                  <a:pos x="87" y="175"/>
                </a:cxn>
                <a:cxn ang="0">
                  <a:pos x="111" y="101"/>
                </a:cxn>
                <a:cxn ang="0">
                  <a:pos x="206" y="74"/>
                </a:cxn>
                <a:cxn ang="0">
                  <a:pos x="251" y="105"/>
                </a:cxn>
                <a:cxn ang="0">
                  <a:pos x="299" y="153"/>
                </a:cxn>
                <a:cxn ang="0">
                  <a:pos x="285" y="237"/>
                </a:cxn>
                <a:cxn ang="0">
                  <a:pos x="195" y="276"/>
                </a:cxn>
                <a:cxn ang="0">
                  <a:pos x="171" y="335"/>
                </a:cxn>
                <a:cxn ang="0">
                  <a:pos x="178" y="395"/>
                </a:cxn>
                <a:cxn ang="0">
                  <a:pos x="166" y="477"/>
                </a:cxn>
                <a:cxn ang="0">
                  <a:pos x="256" y="477"/>
                </a:cxn>
                <a:cxn ang="0">
                  <a:pos x="268" y="416"/>
                </a:cxn>
                <a:cxn ang="0">
                  <a:pos x="261" y="345"/>
                </a:cxn>
                <a:cxn ang="0">
                  <a:pos x="316" y="307"/>
                </a:cxn>
                <a:cxn ang="0">
                  <a:pos x="358" y="287"/>
                </a:cxn>
                <a:cxn ang="0">
                  <a:pos x="390" y="196"/>
                </a:cxn>
                <a:cxn ang="0">
                  <a:pos x="361" y="98"/>
                </a:cxn>
                <a:cxn ang="0">
                  <a:pos x="264" y="0"/>
                </a:cxn>
                <a:cxn ang="0">
                  <a:pos x="146" y="8"/>
                </a:cxn>
                <a:cxn ang="0">
                  <a:pos x="51" y="67"/>
                </a:cxn>
                <a:cxn ang="0">
                  <a:pos x="10" y="140"/>
                </a:cxn>
                <a:cxn ang="0">
                  <a:pos x="0" y="241"/>
                </a:cxn>
              </a:cxnLst>
              <a:rect l="0" t="0" r="r" b="b"/>
              <a:pathLst>
                <a:path w="390" h="477">
                  <a:moveTo>
                    <a:pt x="0" y="241"/>
                  </a:moveTo>
                  <a:lnTo>
                    <a:pt x="57" y="230"/>
                  </a:lnTo>
                  <a:lnTo>
                    <a:pt x="89" y="241"/>
                  </a:lnTo>
                  <a:lnTo>
                    <a:pt x="87" y="175"/>
                  </a:lnTo>
                  <a:lnTo>
                    <a:pt x="111" y="101"/>
                  </a:lnTo>
                  <a:lnTo>
                    <a:pt x="206" y="74"/>
                  </a:lnTo>
                  <a:lnTo>
                    <a:pt x="251" y="105"/>
                  </a:lnTo>
                  <a:lnTo>
                    <a:pt x="299" y="153"/>
                  </a:lnTo>
                  <a:lnTo>
                    <a:pt x="285" y="237"/>
                  </a:lnTo>
                  <a:lnTo>
                    <a:pt x="195" y="276"/>
                  </a:lnTo>
                  <a:lnTo>
                    <a:pt x="171" y="335"/>
                  </a:lnTo>
                  <a:lnTo>
                    <a:pt x="178" y="395"/>
                  </a:lnTo>
                  <a:lnTo>
                    <a:pt x="166" y="477"/>
                  </a:lnTo>
                  <a:lnTo>
                    <a:pt x="256" y="477"/>
                  </a:lnTo>
                  <a:lnTo>
                    <a:pt x="268" y="416"/>
                  </a:lnTo>
                  <a:lnTo>
                    <a:pt x="261" y="345"/>
                  </a:lnTo>
                  <a:lnTo>
                    <a:pt x="316" y="307"/>
                  </a:lnTo>
                  <a:lnTo>
                    <a:pt x="358" y="287"/>
                  </a:lnTo>
                  <a:lnTo>
                    <a:pt x="390" y="196"/>
                  </a:lnTo>
                  <a:lnTo>
                    <a:pt x="361" y="98"/>
                  </a:lnTo>
                  <a:lnTo>
                    <a:pt x="264" y="0"/>
                  </a:lnTo>
                  <a:lnTo>
                    <a:pt x="146" y="8"/>
                  </a:lnTo>
                  <a:lnTo>
                    <a:pt x="51" y="67"/>
                  </a:lnTo>
                  <a:lnTo>
                    <a:pt x="10" y="14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 rot="421002">
              <a:off x="3335" y="2712"/>
              <a:ext cx="284" cy="122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" y="20"/>
                </a:cxn>
                <a:cxn ang="0">
                  <a:pos x="0" y="73"/>
                </a:cxn>
                <a:cxn ang="0">
                  <a:pos x="28" y="109"/>
                </a:cxn>
                <a:cxn ang="0">
                  <a:pos x="98" y="109"/>
                </a:cxn>
                <a:cxn ang="0">
                  <a:pos x="126" y="66"/>
                </a:cxn>
                <a:cxn ang="0">
                  <a:pos x="102" y="14"/>
                </a:cxn>
                <a:cxn ang="0">
                  <a:pos x="45" y="0"/>
                </a:cxn>
              </a:cxnLst>
              <a:rect l="0" t="0" r="r" b="b"/>
              <a:pathLst>
                <a:path w="126" h="109">
                  <a:moveTo>
                    <a:pt x="45" y="0"/>
                  </a:moveTo>
                  <a:lnTo>
                    <a:pt x="9" y="20"/>
                  </a:lnTo>
                  <a:lnTo>
                    <a:pt x="0" y="73"/>
                  </a:lnTo>
                  <a:lnTo>
                    <a:pt x="28" y="109"/>
                  </a:lnTo>
                  <a:lnTo>
                    <a:pt x="98" y="109"/>
                  </a:lnTo>
                  <a:lnTo>
                    <a:pt x="126" y="66"/>
                  </a:lnTo>
                  <a:lnTo>
                    <a:pt x="102" y="1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32"/>
          <p:cNvSpPr txBox="1">
            <a:spLocks noChangeArrowheads="1"/>
          </p:cNvSpPr>
          <p:nvPr/>
        </p:nvSpPr>
        <p:spPr bwMode="auto">
          <a:xfrm>
            <a:off x="395536" y="764704"/>
            <a:ext cx="813690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 eaLnBrk="1" fontAlgn="base" hangingPunct="1"/>
            <a:r>
              <a:rPr lang="zh-CN" altLang="en-US" sz="33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四.</a:t>
            </a:r>
            <a:r>
              <a:rPr lang="en-US" altLang="zh-CN" sz="33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MIMD</a:t>
            </a:r>
            <a:r>
              <a:rPr lang="en-US" altLang="zh-CN" sz="2800" b="0" dirty="0" smtClean="0">
                <a:solidFill>
                  <a:schemeClr val="accent6"/>
                </a:solidFill>
                <a:effectLst/>
              </a:rPr>
              <a:t> (Multiple Instruction, Multiple Data Stream)</a:t>
            </a:r>
            <a:endParaRPr lang="zh-CN" altLang="en-US" sz="3300" dirty="0">
              <a:solidFill>
                <a:srgbClr val="FF330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" name="Group 765"/>
          <p:cNvGrpSpPr>
            <a:grpSpLocks/>
          </p:cNvGrpSpPr>
          <p:nvPr/>
        </p:nvGrpSpPr>
        <p:grpSpPr bwMode="auto">
          <a:xfrm>
            <a:off x="395536" y="1484783"/>
            <a:ext cx="8496873" cy="1152129"/>
            <a:chOff x="384" y="2064"/>
            <a:chExt cx="5079" cy="1344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384" y="2064"/>
              <a:ext cx="5036" cy="1344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97566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470" y="2135"/>
              <a:ext cx="4993" cy="95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	   </a:t>
              </a: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多个处理单元都是根据不同的控制流程执行不同的操作，处理不同的数据。目前多数计算机属于此类。</a:t>
              </a:r>
              <a:endParaRPr kumimoji="1" lang="zh-CN" altLang="en-US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7" name="Rectangle 490"/>
            <p:cNvSpPr>
              <a:spLocks noChangeArrowheads="1"/>
            </p:cNvSpPr>
            <p:nvPr/>
          </p:nvSpPr>
          <p:spPr bwMode="auto">
            <a:xfrm>
              <a:off x="384" y="2222"/>
              <a:ext cx="1033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并行计算机</a:t>
              </a:r>
              <a:endParaRPr lang="zh-CN" altLang="en-US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39552" y="2852936"/>
            <a:ext cx="7560840" cy="2166489"/>
            <a:chOff x="539552" y="2852936"/>
            <a:chExt cx="7560840" cy="2166489"/>
          </a:xfrm>
        </p:grpSpPr>
        <p:sp>
          <p:nvSpPr>
            <p:cNvPr id="23" name="左右箭头 22"/>
            <p:cNvSpPr/>
            <p:nvPr/>
          </p:nvSpPr>
          <p:spPr bwMode="auto">
            <a:xfrm>
              <a:off x="3059832" y="3429000"/>
              <a:ext cx="792088" cy="432048"/>
            </a:xfrm>
            <a:prstGeom prst="leftRightArrow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itchFamily="2" charset="-122"/>
              </a:endParaRPr>
            </a:p>
          </p:txBody>
        </p:sp>
        <p:pic>
          <p:nvPicPr>
            <p:cNvPr id="507906" name="Picture 2" descr="F:\My Documents\我的研究与教学\教学\并行程序设计（本科）\课件\figures\400px-MIMD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2852936"/>
              <a:ext cx="2016224" cy="2016224"/>
            </a:xfrm>
            <a:prstGeom prst="rect">
              <a:avLst/>
            </a:prstGeom>
            <a:noFill/>
          </p:spPr>
        </p:pic>
        <p:pic>
          <p:nvPicPr>
            <p:cNvPr id="507907" name="Picture 3" descr="F:\My Documents\我的研究与教学\教学\并行程序设计（本科）\课件\figures\mimd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5976" y="2924945"/>
              <a:ext cx="3744416" cy="2094480"/>
            </a:xfrm>
            <a:prstGeom prst="rect">
              <a:avLst/>
            </a:prstGeom>
            <a:noFill/>
          </p:spPr>
        </p:pic>
      </p:grpSp>
      <p:grpSp>
        <p:nvGrpSpPr>
          <p:cNvPr id="30" name="组合 29"/>
          <p:cNvGrpSpPr/>
          <p:nvPr/>
        </p:nvGrpSpPr>
        <p:grpSpPr>
          <a:xfrm>
            <a:off x="-17310" y="5013176"/>
            <a:ext cx="8261718" cy="1850722"/>
            <a:chOff x="-17310" y="5013176"/>
            <a:chExt cx="8261718" cy="1850722"/>
          </a:xfrm>
        </p:grpSpPr>
        <p:pic>
          <p:nvPicPr>
            <p:cNvPr id="507908" name="Picture 4" descr="F:\My Documents\我的研究与教学\教学\并行程序设计（本科）\课件\figures\laptopI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1632" y="5013176"/>
              <a:ext cx="1412776" cy="1412776"/>
            </a:xfrm>
            <a:prstGeom prst="rect">
              <a:avLst/>
            </a:prstGeom>
            <a:noFill/>
          </p:spPr>
        </p:pic>
        <p:pic>
          <p:nvPicPr>
            <p:cNvPr id="507910" name="Picture 6" descr="F:\My Documents\我的研究与教学\教学\并行程序设计（本科）\课件\figures\Dell_Serve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60032" y="5085184"/>
              <a:ext cx="1368152" cy="1368152"/>
            </a:xfrm>
            <a:prstGeom prst="rect">
              <a:avLst/>
            </a:prstGeom>
            <a:noFill/>
          </p:spPr>
        </p:pic>
        <p:sp>
          <p:nvSpPr>
            <p:cNvPr id="21" name="矩形 20"/>
            <p:cNvSpPr/>
            <p:nvPr/>
          </p:nvSpPr>
          <p:spPr>
            <a:xfrm>
              <a:off x="4765672" y="6474822"/>
              <a:ext cx="16785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2060"/>
                  </a:solidFill>
                  <a:effectLst/>
                </a:rPr>
                <a:t>Dell SMP </a:t>
              </a:r>
              <a:r>
                <a:rPr lang="zh-CN" altLang="en-US" sz="1600" b="0" dirty="0" smtClean="0">
                  <a:solidFill>
                    <a:srgbClr val="002060"/>
                  </a:solidFill>
                  <a:effectLst/>
                </a:rPr>
                <a:t>服务器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149046" y="6453336"/>
              <a:ext cx="8002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0" dirty="0" smtClean="0">
                  <a:solidFill>
                    <a:srgbClr val="002060"/>
                  </a:solidFill>
                  <a:effectLst/>
                </a:rPr>
                <a:t>笔记本</a:t>
              </a:r>
            </a:p>
          </p:txBody>
        </p:sp>
        <p:pic>
          <p:nvPicPr>
            <p:cNvPr id="507911" name="Picture 7" descr="F:\My Documents\我的研究与教学\教学\并行程序设计（本科）\课件\figures\IBM BGL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05759" y="5229200"/>
              <a:ext cx="1842580" cy="1224136"/>
            </a:xfrm>
            <a:prstGeom prst="rect">
              <a:avLst/>
            </a:prstGeom>
            <a:noFill/>
          </p:spPr>
        </p:pic>
        <p:sp>
          <p:nvSpPr>
            <p:cNvPr id="27" name="矩形 26"/>
            <p:cNvSpPr/>
            <p:nvPr/>
          </p:nvSpPr>
          <p:spPr>
            <a:xfrm>
              <a:off x="2715069" y="6519446"/>
              <a:ext cx="11368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2060"/>
                  </a:solidFill>
                  <a:effectLst/>
                </a:rPr>
                <a:t>IBM BG/L</a:t>
              </a:r>
              <a:endParaRPr lang="zh-CN" altLang="en-US" sz="1600" dirty="0" smtClean="0">
                <a:solidFill>
                  <a:srgbClr val="002060"/>
                </a:solidFill>
                <a:effectLst/>
              </a:endParaRPr>
            </a:p>
          </p:txBody>
        </p:sp>
        <p:pic>
          <p:nvPicPr>
            <p:cNvPr id="507912" name="Picture 8" descr="F:\My Documents\我的研究与教学\教学\并行程序设计（本科）\课件\figures\opteronCluster.200pix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9512" y="5268909"/>
              <a:ext cx="1800200" cy="1204147"/>
            </a:xfrm>
            <a:prstGeom prst="rect">
              <a:avLst/>
            </a:prstGeom>
            <a:noFill/>
          </p:spPr>
        </p:pic>
        <p:sp>
          <p:nvSpPr>
            <p:cNvPr id="28" name="矩形 27"/>
            <p:cNvSpPr/>
            <p:nvPr/>
          </p:nvSpPr>
          <p:spPr>
            <a:xfrm>
              <a:off x="-17310" y="6525344"/>
              <a:ext cx="19250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2060"/>
                  </a:solidFill>
                  <a:effectLst/>
                </a:rPr>
                <a:t>AMD</a:t>
              </a:r>
              <a:r>
                <a:rPr lang="en-US" altLang="zh-CN" sz="1600" dirty="0" smtClean="0"/>
                <a:t> </a:t>
              </a:r>
              <a:r>
                <a:rPr lang="en-US" altLang="zh-CN" sz="1600" dirty="0" smtClean="0">
                  <a:solidFill>
                    <a:srgbClr val="002060"/>
                  </a:solidFill>
                  <a:effectLst/>
                </a:rPr>
                <a:t>Opteron</a:t>
              </a:r>
              <a:r>
                <a:rPr lang="en-US" altLang="zh-CN" sz="1600" dirty="0" smtClean="0"/>
                <a:t> </a:t>
              </a:r>
              <a:r>
                <a:rPr lang="zh-CN" altLang="en-US" sz="1600" b="0" dirty="0" smtClean="0">
                  <a:solidFill>
                    <a:srgbClr val="002060"/>
                  </a:solidFill>
                  <a:effectLst/>
                </a:rPr>
                <a:t>集群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115616" y="1052736"/>
          <a:ext cx="640871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237"/>
                <a:gridCol w="2136237"/>
                <a:gridCol w="2136237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单指令</a:t>
                      </a:r>
                      <a:endParaRPr lang="en-US" altLang="zh-CN" b="1" dirty="0" smtClean="0"/>
                    </a:p>
                    <a:p>
                      <a:r>
                        <a:rPr lang="en-US" altLang="zh-CN" b="1" i="1" dirty="0" smtClean="0"/>
                        <a:t>Single</a:t>
                      </a:r>
                      <a:r>
                        <a:rPr lang="en-US" altLang="zh-CN" dirty="0" smtClean="0"/>
                        <a:t>  </a:t>
                      </a:r>
                      <a:r>
                        <a:rPr lang="en-US" altLang="zh-CN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Instruction</a:t>
                      </a:r>
                      <a:endParaRPr lang="zh-CN" altLang="en-US" sz="1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多指令</a:t>
                      </a:r>
                      <a:endParaRPr lang="en-US" altLang="zh-CN" dirty="0" smtClean="0"/>
                    </a:p>
                    <a:p>
                      <a:r>
                        <a:rPr lang="en-US" altLang="zh-CN" b="1" i="1" dirty="0" smtClean="0"/>
                        <a:t>Multiple </a:t>
                      </a:r>
                      <a:r>
                        <a:rPr lang="en-US" altLang="zh-CN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Instruction</a:t>
                      </a:r>
                      <a:endParaRPr lang="zh-CN" altLang="en-US" sz="1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单数据</a:t>
                      </a:r>
                      <a:endParaRPr lang="en-US" altLang="zh-CN" sz="1800" b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r>
                        <a:rPr lang="en-US" altLang="zh-CN" sz="1800" b="1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Single Data</a:t>
                      </a:r>
                      <a:endParaRPr lang="zh-CN" altLang="en-US" sz="1800" b="1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SISD</a:t>
                      </a:r>
                      <a:endParaRPr lang="zh-CN" altLang="en-US" sz="18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MISD</a:t>
                      </a:r>
                      <a:endParaRPr lang="zh-CN" altLang="en-US" sz="1800" b="1" kern="120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多数据</a:t>
                      </a:r>
                      <a:endParaRPr lang="en-US" altLang="zh-CN" b="1" dirty="0" smtClean="0"/>
                    </a:p>
                    <a:p>
                      <a:r>
                        <a:rPr lang="en-US" altLang="zh-CN" b="1" i="1" dirty="0" smtClean="0"/>
                        <a:t>Multiple</a:t>
                      </a:r>
                      <a:r>
                        <a:rPr lang="en-US" altLang="zh-CN" b="1" i="1" baseline="0" dirty="0" smtClean="0"/>
                        <a:t> Data</a:t>
                      </a:r>
                      <a:endParaRPr lang="zh-CN" alt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accent6"/>
                          </a:solidFill>
                        </a:rPr>
                        <a:t>SIMD</a:t>
                      </a:r>
                      <a:endParaRPr lang="zh-CN" altLang="en-US" sz="28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MIMD</a:t>
                      </a:r>
                      <a:endParaRPr lang="zh-CN" altLang="en-US" sz="2800" b="1" kern="1200" dirty="0" smtClean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1691680" y="3140968"/>
            <a:ext cx="4824536" cy="2276872"/>
            <a:chOff x="1403648" y="3933056"/>
            <a:chExt cx="4824536" cy="2276872"/>
          </a:xfrm>
        </p:grpSpPr>
        <p:sp>
          <p:nvSpPr>
            <p:cNvPr id="16" name="Freeform 2"/>
            <p:cNvSpPr>
              <a:spLocks/>
            </p:cNvSpPr>
            <p:nvPr/>
          </p:nvSpPr>
          <p:spPr bwMode="auto">
            <a:xfrm>
              <a:off x="1403648" y="3933056"/>
              <a:ext cx="4824536" cy="2276872"/>
            </a:xfrm>
            <a:custGeom>
              <a:avLst/>
              <a:gdLst/>
              <a:ahLst/>
              <a:cxnLst>
                <a:cxn ang="0">
                  <a:pos x="285" y="349"/>
                </a:cxn>
                <a:cxn ang="0">
                  <a:pos x="1015" y="295"/>
                </a:cxn>
                <a:cxn ang="0">
                  <a:pos x="1288" y="262"/>
                </a:cxn>
                <a:cxn ang="0">
                  <a:pos x="1626" y="240"/>
                </a:cxn>
                <a:cxn ang="0">
                  <a:pos x="2194" y="218"/>
                </a:cxn>
                <a:cxn ang="0">
                  <a:pos x="2630" y="197"/>
                </a:cxn>
                <a:cxn ang="0">
                  <a:pos x="2783" y="186"/>
                </a:cxn>
                <a:cxn ang="0">
                  <a:pos x="3066" y="175"/>
                </a:cxn>
                <a:cxn ang="0">
                  <a:pos x="3394" y="131"/>
                </a:cxn>
                <a:cxn ang="0">
                  <a:pos x="4114" y="22"/>
                </a:cxn>
                <a:cxn ang="0">
                  <a:pos x="4506" y="44"/>
                </a:cxn>
                <a:cxn ang="0">
                  <a:pos x="4452" y="109"/>
                </a:cxn>
                <a:cxn ang="0">
                  <a:pos x="4419" y="153"/>
                </a:cxn>
                <a:cxn ang="0">
                  <a:pos x="4255" y="295"/>
                </a:cxn>
                <a:cxn ang="0">
                  <a:pos x="4321" y="317"/>
                </a:cxn>
                <a:cxn ang="0">
                  <a:pos x="4375" y="327"/>
                </a:cxn>
                <a:cxn ang="0">
                  <a:pos x="4365" y="393"/>
                </a:cxn>
                <a:cxn ang="0">
                  <a:pos x="4397" y="458"/>
                </a:cxn>
                <a:cxn ang="0">
                  <a:pos x="4288" y="589"/>
                </a:cxn>
                <a:cxn ang="0">
                  <a:pos x="4332" y="698"/>
                </a:cxn>
                <a:cxn ang="0">
                  <a:pos x="4495" y="797"/>
                </a:cxn>
                <a:cxn ang="0">
                  <a:pos x="4474" y="851"/>
                </a:cxn>
                <a:cxn ang="0">
                  <a:pos x="4485" y="884"/>
                </a:cxn>
                <a:cxn ang="0">
                  <a:pos x="4430" y="1037"/>
                </a:cxn>
                <a:cxn ang="0">
                  <a:pos x="4386" y="1167"/>
                </a:cxn>
                <a:cxn ang="0">
                  <a:pos x="4343" y="1266"/>
                </a:cxn>
                <a:cxn ang="0">
                  <a:pos x="4299" y="1353"/>
                </a:cxn>
                <a:cxn ang="0">
                  <a:pos x="4332" y="1462"/>
                </a:cxn>
                <a:cxn ang="0">
                  <a:pos x="4463" y="1713"/>
                </a:cxn>
                <a:cxn ang="0">
                  <a:pos x="4637" y="1767"/>
                </a:cxn>
                <a:cxn ang="0">
                  <a:pos x="4703" y="1811"/>
                </a:cxn>
                <a:cxn ang="0">
                  <a:pos x="4681" y="1877"/>
                </a:cxn>
                <a:cxn ang="0">
                  <a:pos x="4637" y="2040"/>
                </a:cxn>
                <a:cxn ang="0">
                  <a:pos x="4615" y="2269"/>
                </a:cxn>
                <a:cxn ang="0">
                  <a:pos x="3917" y="2247"/>
                </a:cxn>
                <a:cxn ang="0">
                  <a:pos x="3623" y="2237"/>
                </a:cxn>
                <a:cxn ang="0">
                  <a:pos x="3481" y="2280"/>
                </a:cxn>
                <a:cxn ang="0">
                  <a:pos x="3230" y="2367"/>
                </a:cxn>
                <a:cxn ang="0">
                  <a:pos x="1855" y="2422"/>
                </a:cxn>
                <a:cxn ang="0">
                  <a:pos x="1572" y="2466"/>
                </a:cxn>
                <a:cxn ang="0">
                  <a:pos x="546" y="2531"/>
                </a:cxn>
                <a:cxn ang="0">
                  <a:pos x="175" y="2575"/>
                </a:cxn>
                <a:cxn ang="0">
                  <a:pos x="186" y="2509"/>
                </a:cxn>
                <a:cxn ang="0">
                  <a:pos x="274" y="2444"/>
                </a:cxn>
                <a:cxn ang="0">
                  <a:pos x="241" y="2411"/>
                </a:cxn>
                <a:cxn ang="0">
                  <a:pos x="132" y="2400"/>
                </a:cxn>
                <a:cxn ang="0">
                  <a:pos x="165" y="2313"/>
                </a:cxn>
                <a:cxn ang="0">
                  <a:pos x="175" y="2269"/>
                </a:cxn>
                <a:cxn ang="0">
                  <a:pos x="339" y="2117"/>
                </a:cxn>
                <a:cxn ang="0">
                  <a:pos x="285" y="2095"/>
                </a:cxn>
                <a:cxn ang="0">
                  <a:pos x="317" y="1920"/>
                </a:cxn>
                <a:cxn ang="0">
                  <a:pos x="263" y="1647"/>
                </a:cxn>
                <a:cxn ang="0">
                  <a:pos x="165" y="1091"/>
                </a:cxn>
                <a:cxn ang="0">
                  <a:pos x="165" y="731"/>
                </a:cxn>
                <a:cxn ang="0">
                  <a:pos x="132" y="698"/>
                </a:cxn>
                <a:cxn ang="0">
                  <a:pos x="88" y="633"/>
                </a:cxn>
                <a:cxn ang="0">
                  <a:pos x="45" y="600"/>
                </a:cxn>
                <a:cxn ang="0">
                  <a:pos x="1" y="535"/>
                </a:cxn>
                <a:cxn ang="0">
                  <a:pos x="12" y="393"/>
                </a:cxn>
                <a:cxn ang="0">
                  <a:pos x="45" y="371"/>
                </a:cxn>
                <a:cxn ang="0">
                  <a:pos x="143" y="306"/>
                </a:cxn>
                <a:cxn ang="0">
                  <a:pos x="383" y="327"/>
                </a:cxn>
              </a:cxnLst>
              <a:rect l="0" t="0" r="r" b="b"/>
              <a:pathLst>
                <a:path w="4712" h="2575">
                  <a:moveTo>
                    <a:pt x="285" y="349"/>
                  </a:moveTo>
                  <a:cubicBezTo>
                    <a:pt x="530" y="299"/>
                    <a:pt x="758" y="301"/>
                    <a:pt x="1015" y="295"/>
                  </a:cubicBezTo>
                  <a:cubicBezTo>
                    <a:pt x="1107" y="286"/>
                    <a:pt x="1197" y="272"/>
                    <a:pt x="1288" y="262"/>
                  </a:cubicBezTo>
                  <a:cubicBezTo>
                    <a:pt x="1426" y="227"/>
                    <a:pt x="1321" y="250"/>
                    <a:pt x="1626" y="240"/>
                  </a:cubicBezTo>
                  <a:cubicBezTo>
                    <a:pt x="2119" y="223"/>
                    <a:pt x="1814" y="237"/>
                    <a:pt x="2194" y="218"/>
                  </a:cubicBezTo>
                  <a:cubicBezTo>
                    <a:pt x="2377" y="181"/>
                    <a:pt x="2198" y="214"/>
                    <a:pt x="2630" y="197"/>
                  </a:cubicBezTo>
                  <a:cubicBezTo>
                    <a:pt x="2681" y="195"/>
                    <a:pt x="2732" y="189"/>
                    <a:pt x="2783" y="186"/>
                  </a:cubicBezTo>
                  <a:cubicBezTo>
                    <a:pt x="2877" y="181"/>
                    <a:pt x="2972" y="179"/>
                    <a:pt x="3066" y="175"/>
                  </a:cubicBezTo>
                  <a:cubicBezTo>
                    <a:pt x="3172" y="148"/>
                    <a:pt x="3285" y="140"/>
                    <a:pt x="3394" y="131"/>
                  </a:cubicBezTo>
                  <a:cubicBezTo>
                    <a:pt x="3628" y="71"/>
                    <a:pt x="3874" y="42"/>
                    <a:pt x="4114" y="22"/>
                  </a:cubicBezTo>
                  <a:cubicBezTo>
                    <a:pt x="4243" y="0"/>
                    <a:pt x="4379" y="11"/>
                    <a:pt x="4506" y="44"/>
                  </a:cubicBezTo>
                  <a:cubicBezTo>
                    <a:pt x="4461" y="135"/>
                    <a:pt x="4513" y="48"/>
                    <a:pt x="4452" y="109"/>
                  </a:cubicBezTo>
                  <a:cubicBezTo>
                    <a:pt x="4439" y="122"/>
                    <a:pt x="4431" y="139"/>
                    <a:pt x="4419" y="153"/>
                  </a:cubicBezTo>
                  <a:cubicBezTo>
                    <a:pt x="4374" y="206"/>
                    <a:pt x="4310" y="254"/>
                    <a:pt x="4255" y="295"/>
                  </a:cubicBezTo>
                  <a:cubicBezTo>
                    <a:pt x="4277" y="302"/>
                    <a:pt x="4299" y="311"/>
                    <a:pt x="4321" y="317"/>
                  </a:cubicBezTo>
                  <a:cubicBezTo>
                    <a:pt x="4339" y="322"/>
                    <a:pt x="4366" y="311"/>
                    <a:pt x="4375" y="327"/>
                  </a:cubicBezTo>
                  <a:cubicBezTo>
                    <a:pt x="4386" y="346"/>
                    <a:pt x="4368" y="371"/>
                    <a:pt x="4365" y="393"/>
                  </a:cubicBezTo>
                  <a:cubicBezTo>
                    <a:pt x="4376" y="415"/>
                    <a:pt x="4395" y="434"/>
                    <a:pt x="4397" y="458"/>
                  </a:cubicBezTo>
                  <a:cubicBezTo>
                    <a:pt x="4403" y="531"/>
                    <a:pt x="4330" y="549"/>
                    <a:pt x="4288" y="589"/>
                  </a:cubicBezTo>
                  <a:cubicBezTo>
                    <a:pt x="4342" y="625"/>
                    <a:pt x="4348" y="635"/>
                    <a:pt x="4332" y="698"/>
                  </a:cubicBezTo>
                  <a:cubicBezTo>
                    <a:pt x="4386" y="744"/>
                    <a:pt x="4428" y="774"/>
                    <a:pt x="4495" y="797"/>
                  </a:cubicBezTo>
                  <a:cubicBezTo>
                    <a:pt x="4488" y="815"/>
                    <a:pt x="4476" y="832"/>
                    <a:pt x="4474" y="851"/>
                  </a:cubicBezTo>
                  <a:cubicBezTo>
                    <a:pt x="4473" y="863"/>
                    <a:pt x="4486" y="872"/>
                    <a:pt x="4485" y="884"/>
                  </a:cubicBezTo>
                  <a:cubicBezTo>
                    <a:pt x="4479" y="943"/>
                    <a:pt x="4444" y="982"/>
                    <a:pt x="4430" y="1037"/>
                  </a:cubicBezTo>
                  <a:cubicBezTo>
                    <a:pt x="4400" y="1155"/>
                    <a:pt x="4429" y="1105"/>
                    <a:pt x="4386" y="1167"/>
                  </a:cubicBezTo>
                  <a:cubicBezTo>
                    <a:pt x="4368" y="1240"/>
                    <a:pt x="4385" y="1187"/>
                    <a:pt x="4343" y="1266"/>
                  </a:cubicBezTo>
                  <a:cubicBezTo>
                    <a:pt x="4328" y="1295"/>
                    <a:pt x="4299" y="1353"/>
                    <a:pt x="4299" y="1353"/>
                  </a:cubicBezTo>
                  <a:cubicBezTo>
                    <a:pt x="4332" y="1579"/>
                    <a:pt x="4286" y="1337"/>
                    <a:pt x="4332" y="1462"/>
                  </a:cubicBezTo>
                  <a:cubicBezTo>
                    <a:pt x="4412" y="1678"/>
                    <a:pt x="4322" y="1538"/>
                    <a:pt x="4463" y="1713"/>
                  </a:cubicBezTo>
                  <a:cubicBezTo>
                    <a:pt x="4501" y="1760"/>
                    <a:pt x="4579" y="1749"/>
                    <a:pt x="4637" y="1767"/>
                  </a:cubicBezTo>
                  <a:cubicBezTo>
                    <a:pt x="4659" y="1782"/>
                    <a:pt x="4693" y="1786"/>
                    <a:pt x="4703" y="1811"/>
                  </a:cubicBezTo>
                  <a:cubicBezTo>
                    <a:pt x="4712" y="1833"/>
                    <a:pt x="4686" y="1854"/>
                    <a:pt x="4681" y="1877"/>
                  </a:cubicBezTo>
                  <a:cubicBezTo>
                    <a:pt x="4670" y="1933"/>
                    <a:pt x="4651" y="1985"/>
                    <a:pt x="4637" y="2040"/>
                  </a:cubicBezTo>
                  <a:cubicBezTo>
                    <a:pt x="4630" y="2116"/>
                    <a:pt x="4687" y="2241"/>
                    <a:pt x="4615" y="2269"/>
                  </a:cubicBezTo>
                  <a:cubicBezTo>
                    <a:pt x="4547" y="2295"/>
                    <a:pt x="4102" y="2260"/>
                    <a:pt x="3917" y="2247"/>
                  </a:cubicBezTo>
                  <a:cubicBezTo>
                    <a:pt x="3788" y="2227"/>
                    <a:pt x="3797" y="2227"/>
                    <a:pt x="3623" y="2237"/>
                  </a:cubicBezTo>
                  <a:cubicBezTo>
                    <a:pt x="3574" y="2260"/>
                    <a:pt x="3532" y="2265"/>
                    <a:pt x="3481" y="2280"/>
                  </a:cubicBezTo>
                  <a:cubicBezTo>
                    <a:pt x="3394" y="2306"/>
                    <a:pt x="3318" y="2347"/>
                    <a:pt x="3230" y="2367"/>
                  </a:cubicBezTo>
                  <a:cubicBezTo>
                    <a:pt x="2820" y="2572"/>
                    <a:pt x="2314" y="2418"/>
                    <a:pt x="1855" y="2422"/>
                  </a:cubicBezTo>
                  <a:cubicBezTo>
                    <a:pt x="1762" y="2446"/>
                    <a:pt x="1667" y="2457"/>
                    <a:pt x="1572" y="2466"/>
                  </a:cubicBezTo>
                  <a:cubicBezTo>
                    <a:pt x="1241" y="2532"/>
                    <a:pt x="880" y="2522"/>
                    <a:pt x="546" y="2531"/>
                  </a:cubicBezTo>
                  <a:cubicBezTo>
                    <a:pt x="417" y="2544"/>
                    <a:pt x="302" y="2563"/>
                    <a:pt x="175" y="2575"/>
                  </a:cubicBezTo>
                  <a:cubicBezTo>
                    <a:pt x="179" y="2553"/>
                    <a:pt x="174" y="2528"/>
                    <a:pt x="186" y="2509"/>
                  </a:cubicBezTo>
                  <a:cubicBezTo>
                    <a:pt x="194" y="2496"/>
                    <a:pt x="254" y="2457"/>
                    <a:pt x="274" y="2444"/>
                  </a:cubicBezTo>
                  <a:cubicBezTo>
                    <a:pt x="263" y="2433"/>
                    <a:pt x="256" y="2416"/>
                    <a:pt x="241" y="2411"/>
                  </a:cubicBezTo>
                  <a:cubicBezTo>
                    <a:pt x="206" y="2400"/>
                    <a:pt x="161" y="2422"/>
                    <a:pt x="132" y="2400"/>
                  </a:cubicBezTo>
                  <a:cubicBezTo>
                    <a:pt x="107" y="2381"/>
                    <a:pt x="157" y="2343"/>
                    <a:pt x="165" y="2313"/>
                  </a:cubicBezTo>
                  <a:cubicBezTo>
                    <a:pt x="169" y="2298"/>
                    <a:pt x="168" y="2282"/>
                    <a:pt x="175" y="2269"/>
                  </a:cubicBezTo>
                  <a:cubicBezTo>
                    <a:pt x="210" y="2207"/>
                    <a:pt x="294" y="2176"/>
                    <a:pt x="339" y="2117"/>
                  </a:cubicBezTo>
                  <a:cubicBezTo>
                    <a:pt x="321" y="2110"/>
                    <a:pt x="299" y="2109"/>
                    <a:pt x="285" y="2095"/>
                  </a:cubicBezTo>
                  <a:cubicBezTo>
                    <a:pt x="256" y="2065"/>
                    <a:pt x="309" y="1950"/>
                    <a:pt x="317" y="1920"/>
                  </a:cubicBezTo>
                  <a:cubicBezTo>
                    <a:pt x="309" y="1826"/>
                    <a:pt x="306" y="1732"/>
                    <a:pt x="263" y="1647"/>
                  </a:cubicBezTo>
                  <a:cubicBezTo>
                    <a:pt x="246" y="1460"/>
                    <a:pt x="207" y="1274"/>
                    <a:pt x="165" y="1091"/>
                  </a:cubicBezTo>
                  <a:cubicBezTo>
                    <a:pt x="169" y="971"/>
                    <a:pt x="209" y="843"/>
                    <a:pt x="165" y="731"/>
                  </a:cubicBezTo>
                  <a:cubicBezTo>
                    <a:pt x="159" y="717"/>
                    <a:pt x="142" y="710"/>
                    <a:pt x="132" y="698"/>
                  </a:cubicBezTo>
                  <a:cubicBezTo>
                    <a:pt x="116" y="677"/>
                    <a:pt x="109" y="649"/>
                    <a:pt x="88" y="633"/>
                  </a:cubicBezTo>
                  <a:cubicBezTo>
                    <a:pt x="74" y="622"/>
                    <a:pt x="57" y="614"/>
                    <a:pt x="45" y="600"/>
                  </a:cubicBezTo>
                  <a:cubicBezTo>
                    <a:pt x="28" y="580"/>
                    <a:pt x="1" y="535"/>
                    <a:pt x="1" y="535"/>
                  </a:cubicBezTo>
                  <a:cubicBezTo>
                    <a:pt x="5" y="488"/>
                    <a:pt x="0" y="439"/>
                    <a:pt x="12" y="393"/>
                  </a:cubicBezTo>
                  <a:cubicBezTo>
                    <a:pt x="15" y="380"/>
                    <a:pt x="36" y="380"/>
                    <a:pt x="45" y="371"/>
                  </a:cubicBezTo>
                  <a:cubicBezTo>
                    <a:pt x="114" y="301"/>
                    <a:pt x="30" y="342"/>
                    <a:pt x="143" y="306"/>
                  </a:cubicBezTo>
                  <a:cubicBezTo>
                    <a:pt x="369" y="317"/>
                    <a:pt x="295" y="287"/>
                    <a:pt x="383" y="327"/>
                  </a:cubicBezTo>
                </a:path>
              </a:pathLst>
            </a:custGeom>
            <a:solidFill>
              <a:srgbClr val="CCFFCC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16273" dir="2414181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1835696" y="4437112"/>
              <a:ext cx="388843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SIMD</a:t>
              </a:r>
              <a:r>
                <a:rPr lang="zh-CN" altLang="en-US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和</a:t>
              </a:r>
              <a:r>
                <a:rPr lang="en-US" altLang="zh-CN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MIMD</a:t>
              </a:r>
              <a:r>
                <a:rPr lang="zh-CN" altLang="en-US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计算机是我们的关注的对象</a:t>
              </a:r>
              <a:endParaRPr lang="zh-CN" altLang="en-US" sz="30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683568" y="332656"/>
            <a:ext cx="6048672" cy="129614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1F0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2009</a:t>
            </a:r>
            <a:r>
              <a:rPr lang="zh-CN" altLang="en-US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年和</a:t>
            </a:r>
            <a:r>
              <a:rPr lang="en-US" altLang="zh-CN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2010</a:t>
            </a:r>
            <a:r>
              <a:rPr lang="zh-CN" altLang="en-US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年世界最快的超级计算机属于哪种类型</a:t>
            </a:r>
            <a:endParaRPr lang="zh-CN" altLang="en-US" dirty="0">
              <a:solidFill>
                <a:srgbClr val="00206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228184" y="260648"/>
            <a:ext cx="1338263" cy="1184275"/>
            <a:chOff x="4369" y="750"/>
            <a:chExt cx="938" cy="746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 rot="704608">
              <a:off x="4615" y="1344"/>
              <a:ext cx="233" cy="152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6350">
              <a:noFill/>
              <a:round/>
              <a:headEnd/>
              <a:tailEnd/>
            </a:ln>
            <a:effectLst>
              <a:outerShdw dist="57150" dir="2700000" algn="ctr" rotWithShape="0">
                <a:srgbClr val="B2B2B2"/>
              </a:outerShdw>
            </a:effec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 rot="704608">
              <a:off x="4369" y="750"/>
              <a:ext cx="938" cy="561"/>
            </a:xfrm>
            <a:custGeom>
              <a:avLst/>
              <a:gdLst/>
              <a:ahLst/>
              <a:cxnLst>
                <a:cxn ang="0">
                  <a:pos x="246" y="609"/>
                </a:cxn>
                <a:cxn ang="0">
                  <a:pos x="285" y="609"/>
                </a:cxn>
                <a:cxn ang="0">
                  <a:pos x="290" y="600"/>
                </a:cxn>
                <a:cxn ang="0">
                  <a:pos x="294" y="559"/>
                </a:cxn>
                <a:cxn ang="0">
                  <a:pos x="301" y="525"/>
                </a:cxn>
                <a:cxn ang="0">
                  <a:pos x="311" y="503"/>
                </a:cxn>
                <a:cxn ang="0">
                  <a:pos x="327" y="485"/>
                </a:cxn>
                <a:cxn ang="0">
                  <a:pos x="348" y="469"/>
                </a:cxn>
                <a:cxn ang="0">
                  <a:pos x="389" y="446"/>
                </a:cxn>
                <a:cxn ang="0">
                  <a:pos x="443" y="415"/>
                </a:cxn>
                <a:cxn ang="0">
                  <a:pos x="486" y="386"/>
                </a:cxn>
                <a:cxn ang="0">
                  <a:pos x="512" y="364"/>
                </a:cxn>
                <a:cxn ang="0">
                  <a:pos x="540" y="331"/>
                </a:cxn>
                <a:cxn ang="0">
                  <a:pos x="561" y="294"/>
                </a:cxn>
                <a:cxn ang="0">
                  <a:pos x="572" y="248"/>
                </a:cxn>
                <a:cxn ang="0">
                  <a:pos x="572" y="190"/>
                </a:cxn>
                <a:cxn ang="0">
                  <a:pos x="557" y="138"/>
                </a:cxn>
                <a:cxn ang="0">
                  <a:pos x="526" y="91"/>
                </a:cxn>
                <a:cxn ang="0">
                  <a:pos x="486" y="55"/>
                </a:cxn>
                <a:cxn ang="0">
                  <a:pos x="440" y="30"/>
                </a:cxn>
                <a:cxn ang="0">
                  <a:pos x="390" y="13"/>
                </a:cxn>
                <a:cxn ang="0">
                  <a:pos x="340" y="4"/>
                </a:cxn>
                <a:cxn ang="0">
                  <a:pos x="290" y="1"/>
                </a:cxn>
                <a:cxn ang="0">
                  <a:pos x="233" y="2"/>
                </a:cxn>
                <a:cxn ang="0">
                  <a:pos x="174" y="10"/>
                </a:cxn>
                <a:cxn ang="0">
                  <a:pos x="125" y="26"/>
                </a:cxn>
                <a:cxn ang="0">
                  <a:pos x="85" y="47"/>
                </a:cxn>
                <a:cxn ang="0">
                  <a:pos x="51" y="77"/>
                </a:cxn>
                <a:cxn ang="0">
                  <a:pos x="24" y="110"/>
                </a:cxn>
                <a:cxn ang="0">
                  <a:pos x="4" y="157"/>
                </a:cxn>
                <a:cxn ang="0">
                  <a:pos x="0" y="207"/>
                </a:cxn>
                <a:cxn ang="0">
                  <a:pos x="11" y="244"/>
                </a:cxn>
                <a:cxn ang="0">
                  <a:pos x="34" y="271"/>
                </a:cxn>
                <a:cxn ang="0">
                  <a:pos x="68" y="288"/>
                </a:cxn>
                <a:cxn ang="0">
                  <a:pos x="109" y="292"/>
                </a:cxn>
                <a:cxn ang="0">
                  <a:pos x="148" y="282"/>
                </a:cxn>
                <a:cxn ang="0">
                  <a:pos x="176" y="260"/>
                </a:cxn>
                <a:cxn ang="0">
                  <a:pos x="191" y="229"/>
                </a:cxn>
                <a:cxn ang="0">
                  <a:pos x="191" y="192"/>
                </a:cxn>
                <a:cxn ang="0">
                  <a:pos x="179" y="161"/>
                </a:cxn>
                <a:cxn ang="0">
                  <a:pos x="159" y="137"/>
                </a:cxn>
                <a:cxn ang="0">
                  <a:pos x="141" y="114"/>
                </a:cxn>
                <a:cxn ang="0">
                  <a:pos x="140" y="96"/>
                </a:cxn>
                <a:cxn ang="0">
                  <a:pos x="151" y="74"/>
                </a:cxn>
                <a:cxn ang="0">
                  <a:pos x="169" y="59"/>
                </a:cxn>
                <a:cxn ang="0">
                  <a:pos x="194" y="51"/>
                </a:cxn>
                <a:cxn ang="0">
                  <a:pos x="231" y="48"/>
                </a:cxn>
                <a:cxn ang="0">
                  <a:pos x="268" y="55"/>
                </a:cxn>
                <a:cxn ang="0">
                  <a:pos x="297" y="70"/>
                </a:cxn>
                <a:cxn ang="0">
                  <a:pos x="320" y="91"/>
                </a:cxn>
                <a:cxn ang="0">
                  <a:pos x="333" y="114"/>
                </a:cxn>
                <a:cxn ang="0">
                  <a:pos x="344" y="146"/>
                </a:cxn>
                <a:cxn ang="0">
                  <a:pos x="351" y="180"/>
                </a:cxn>
                <a:cxn ang="0">
                  <a:pos x="353" y="223"/>
                </a:cxn>
                <a:cxn ang="0">
                  <a:pos x="348" y="275"/>
                </a:cxn>
                <a:cxn ang="0">
                  <a:pos x="335" y="327"/>
                </a:cxn>
                <a:cxn ang="0">
                  <a:pos x="313" y="379"/>
                </a:cxn>
                <a:cxn ang="0">
                  <a:pos x="284" y="430"/>
                </a:cxn>
                <a:cxn ang="0">
                  <a:pos x="261" y="478"/>
                </a:cxn>
                <a:cxn ang="0">
                  <a:pos x="246" y="524"/>
                </a:cxn>
                <a:cxn ang="0">
                  <a:pos x="244" y="577"/>
                </a:cxn>
              </a:cxnLst>
              <a:rect l="0" t="0" r="r" b="b"/>
              <a:pathLst>
                <a:path w="575" h="610">
                  <a:moveTo>
                    <a:pt x="244" y="577"/>
                  </a:moveTo>
                  <a:lnTo>
                    <a:pt x="244" y="581"/>
                  </a:lnTo>
                  <a:lnTo>
                    <a:pt x="244" y="585"/>
                  </a:lnTo>
                  <a:lnTo>
                    <a:pt x="244" y="588"/>
                  </a:lnTo>
                  <a:lnTo>
                    <a:pt x="244" y="591"/>
                  </a:lnTo>
                  <a:lnTo>
                    <a:pt x="244" y="594"/>
                  </a:lnTo>
                  <a:lnTo>
                    <a:pt x="244" y="597"/>
                  </a:lnTo>
                  <a:lnTo>
                    <a:pt x="244" y="599"/>
                  </a:lnTo>
                  <a:lnTo>
                    <a:pt x="244" y="601"/>
                  </a:lnTo>
                  <a:lnTo>
                    <a:pt x="244" y="603"/>
                  </a:lnTo>
                  <a:lnTo>
                    <a:pt x="244" y="605"/>
                  </a:lnTo>
                  <a:lnTo>
                    <a:pt x="244" y="606"/>
                  </a:lnTo>
                  <a:lnTo>
                    <a:pt x="245" y="607"/>
                  </a:lnTo>
                  <a:lnTo>
                    <a:pt x="245" y="608"/>
                  </a:lnTo>
                  <a:lnTo>
                    <a:pt x="245" y="609"/>
                  </a:lnTo>
                  <a:lnTo>
                    <a:pt x="246" y="609"/>
                  </a:lnTo>
                  <a:lnTo>
                    <a:pt x="247" y="609"/>
                  </a:lnTo>
                  <a:lnTo>
                    <a:pt x="248" y="609"/>
                  </a:lnTo>
                  <a:lnTo>
                    <a:pt x="249" y="609"/>
                  </a:lnTo>
                  <a:lnTo>
                    <a:pt x="250" y="609"/>
                  </a:lnTo>
                  <a:lnTo>
                    <a:pt x="252" y="609"/>
                  </a:lnTo>
                  <a:lnTo>
                    <a:pt x="253" y="609"/>
                  </a:lnTo>
                  <a:lnTo>
                    <a:pt x="255" y="609"/>
                  </a:lnTo>
                  <a:lnTo>
                    <a:pt x="257" y="609"/>
                  </a:lnTo>
                  <a:lnTo>
                    <a:pt x="259" y="609"/>
                  </a:lnTo>
                  <a:lnTo>
                    <a:pt x="262" y="609"/>
                  </a:lnTo>
                  <a:lnTo>
                    <a:pt x="264" y="609"/>
                  </a:lnTo>
                  <a:lnTo>
                    <a:pt x="267" y="609"/>
                  </a:lnTo>
                  <a:lnTo>
                    <a:pt x="270" y="609"/>
                  </a:lnTo>
                  <a:lnTo>
                    <a:pt x="272" y="609"/>
                  </a:lnTo>
                  <a:lnTo>
                    <a:pt x="275" y="609"/>
                  </a:lnTo>
                  <a:lnTo>
                    <a:pt x="277" y="609"/>
                  </a:lnTo>
                  <a:lnTo>
                    <a:pt x="279" y="609"/>
                  </a:lnTo>
                  <a:lnTo>
                    <a:pt x="281" y="609"/>
                  </a:lnTo>
                  <a:lnTo>
                    <a:pt x="283" y="609"/>
                  </a:lnTo>
                  <a:lnTo>
                    <a:pt x="284" y="609"/>
                  </a:lnTo>
                  <a:lnTo>
                    <a:pt x="285" y="609"/>
                  </a:lnTo>
                  <a:lnTo>
                    <a:pt x="286" y="609"/>
                  </a:lnTo>
                  <a:lnTo>
                    <a:pt x="287" y="609"/>
                  </a:lnTo>
                  <a:lnTo>
                    <a:pt x="288" y="609"/>
                  </a:lnTo>
                  <a:lnTo>
                    <a:pt x="289" y="609"/>
                  </a:lnTo>
                  <a:lnTo>
                    <a:pt x="290" y="609"/>
                  </a:lnTo>
                  <a:lnTo>
                    <a:pt x="290" y="608"/>
                  </a:lnTo>
                  <a:lnTo>
                    <a:pt x="290" y="607"/>
                  </a:lnTo>
                  <a:lnTo>
                    <a:pt x="290" y="606"/>
                  </a:lnTo>
                  <a:lnTo>
                    <a:pt x="290" y="605"/>
                  </a:lnTo>
                  <a:lnTo>
                    <a:pt x="290" y="604"/>
                  </a:lnTo>
                  <a:lnTo>
                    <a:pt x="290" y="603"/>
                  </a:lnTo>
                  <a:lnTo>
                    <a:pt x="290" y="602"/>
                  </a:lnTo>
                  <a:lnTo>
                    <a:pt x="290" y="601"/>
                  </a:lnTo>
                  <a:lnTo>
                    <a:pt x="290" y="600"/>
                  </a:lnTo>
                  <a:lnTo>
                    <a:pt x="290" y="598"/>
                  </a:lnTo>
                  <a:lnTo>
                    <a:pt x="290" y="597"/>
                  </a:lnTo>
                  <a:lnTo>
                    <a:pt x="291" y="595"/>
                  </a:lnTo>
                  <a:lnTo>
                    <a:pt x="291" y="593"/>
                  </a:lnTo>
                  <a:lnTo>
                    <a:pt x="291" y="592"/>
                  </a:lnTo>
                  <a:lnTo>
                    <a:pt x="291" y="590"/>
                  </a:lnTo>
                  <a:lnTo>
                    <a:pt x="291" y="588"/>
                  </a:lnTo>
                  <a:lnTo>
                    <a:pt x="291" y="586"/>
                  </a:lnTo>
                  <a:lnTo>
                    <a:pt x="291" y="584"/>
                  </a:lnTo>
                  <a:lnTo>
                    <a:pt x="292" y="583"/>
                  </a:lnTo>
                  <a:lnTo>
                    <a:pt x="292" y="581"/>
                  </a:lnTo>
                  <a:lnTo>
                    <a:pt x="292" y="579"/>
                  </a:lnTo>
                  <a:lnTo>
                    <a:pt x="292" y="576"/>
                  </a:lnTo>
                  <a:lnTo>
                    <a:pt x="292" y="574"/>
                  </a:lnTo>
                  <a:lnTo>
                    <a:pt x="293" y="572"/>
                  </a:lnTo>
                  <a:lnTo>
                    <a:pt x="293" y="570"/>
                  </a:lnTo>
                  <a:lnTo>
                    <a:pt x="293" y="568"/>
                  </a:lnTo>
                  <a:lnTo>
                    <a:pt x="293" y="565"/>
                  </a:lnTo>
                  <a:lnTo>
                    <a:pt x="294" y="563"/>
                  </a:lnTo>
                  <a:lnTo>
                    <a:pt x="294" y="561"/>
                  </a:lnTo>
                  <a:lnTo>
                    <a:pt x="294" y="559"/>
                  </a:lnTo>
                  <a:lnTo>
                    <a:pt x="294" y="556"/>
                  </a:lnTo>
                  <a:lnTo>
                    <a:pt x="295" y="554"/>
                  </a:lnTo>
                  <a:lnTo>
                    <a:pt x="295" y="552"/>
                  </a:lnTo>
                  <a:lnTo>
                    <a:pt x="295" y="550"/>
                  </a:lnTo>
                  <a:lnTo>
                    <a:pt x="296" y="548"/>
                  </a:lnTo>
                  <a:lnTo>
                    <a:pt x="296" y="547"/>
                  </a:lnTo>
                  <a:lnTo>
                    <a:pt x="296" y="545"/>
                  </a:lnTo>
                  <a:lnTo>
                    <a:pt x="297" y="543"/>
                  </a:lnTo>
                  <a:lnTo>
                    <a:pt x="297" y="541"/>
                  </a:lnTo>
                  <a:lnTo>
                    <a:pt x="297" y="540"/>
                  </a:lnTo>
                  <a:lnTo>
                    <a:pt x="298" y="538"/>
                  </a:lnTo>
                  <a:lnTo>
                    <a:pt x="298" y="537"/>
                  </a:lnTo>
                  <a:lnTo>
                    <a:pt x="298" y="535"/>
                  </a:lnTo>
                  <a:lnTo>
                    <a:pt x="299" y="534"/>
                  </a:lnTo>
                  <a:lnTo>
                    <a:pt x="299" y="533"/>
                  </a:lnTo>
                  <a:lnTo>
                    <a:pt x="300" y="531"/>
                  </a:lnTo>
                  <a:lnTo>
                    <a:pt x="300" y="530"/>
                  </a:lnTo>
                  <a:lnTo>
                    <a:pt x="300" y="529"/>
                  </a:lnTo>
                  <a:lnTo>
                    <a:pt x="301" y="527"/>
                  </a:lnTo>
                  <a:lnTo>
                    <a:pt x="301" y="526"/>
                  </a:lnTo>
                  <a:lnTo>
                    <a:pt x="301" y="525"/>
                  </a:lnTo>
                  <a:lnTo>
                    <a:pt x="302" y="524"/>
                  </a:lnTo>
                  <a:lnTo>
                    <a:pt x="302" y="523"/>
                  </a:lnTo>
                  <a:lnTo>
                    <a:pt x="303" y="521"/>
                  </a:lnTo>
                  <a:lnTo>
                    <a:pt x="303" y="520"/>
                  </a:lnTo>
                  <a:lnTo>
                    <a:pt x="303" y="519"/>
                  </a:lnTo>
                  <a:lnTo>
                    <a:pt x="304" y="518"/>
                  </a:lnTo>
                  <a:lnTo>
                    <a:pt x="304" y="517"/>
                  </a:lnTo>
                  <a:lnTo>
                    <a:pt x="305" y="516"/>
                  </a:lnTo>
                  <a:lnTo>
                    <a:pt x="305" y="515"/>
                  </a:lnTo>
                  <a:lnTo>
                    <a:pt x="305" y="514"/>
                  </a:lnTo>
                  <a:lnTo>
                    <a:pt x="306" y="513"/>
                  </a:lnTo>
                  <a:lnTo>
                    <a:pt x="306" y="512"/>
                  </a:lnTo>
                  <a:lnTo>
                    <a:pt x="307" y="511"/>
                  </a:lnTo>
                  <a:lnTo>
                    <a:pt x="307" y="510"/>
                  </a:lnTo>
                  <a:lnTo>
                    <a:pt x="308" y="509"/>
                  </a:lnTo>
                  <a:lnTo>
                    <a:pt x="308" y="508"/>
                  </a:lnTo>
                  <a:lnTo>
                    <a:pt x="309" y="507"/>
                  </a:lnTo>
                  <a:lnTo>
                    <a:pt x="310" y="506"/>
                  </a:lnTo>
                  <a:lnTo>
                    <a:pt x="310" y="505"/>
                  </a:lnTo>
                  <a:lnTo>
                    <a:pt x="311" y="504"/>
                  </a:lnTo>
                  <a:lnTo>
                    <a:pt x="311" y="503"/>
                  </a:lnTo>
                  <a:lnTo>
                    <a:pt x="312" y="502"/>
                  </a:lnTo>
                  <a:lnTo>
                    <a:pt x="313" y="501"/>
                  </a:lnTo>
                  <a:lnTo>
                    <a:pt x="314" y="500"/>
                  </a:lnTo>
                  <a:lnTo>
                    <a:pt x="314" y="499"/>
                  </a:lnTo>
                  <a:lnTo>
                    <a:pt x="315" y="498"/>
                  </a:lnTo>
                  <a:lnTo>
                    <a:pt x="316" y="497"/>
                  </a:lnTo>
                  <a:lnTo>
                    <a:pt x="316" y="496"/>
                  </a:lnTo>
                  <a:lnTo>
                    <a:pt x="317" y="495"/>
                  </a:lnTo>
                  <a:lnTo>
                    <a:pt x="318" y="495"/>
                  </a:lnTo>
                  <a:lnTo>
                    <a:pt x="319" y="494"/>
                  </a:lnTo>
                  <a:lnTo>
                    <a:pt x="319" y="493"/>
                  </a:lnTo>
                  <a:lnTo>
                    <a:pt x="320" y="492"/>
                  </a:lnTo>
                  <a:lnTo>
                    <a:pt x="321" y="491"/>
                  </a:lnTo>
                  <a:lnTo>
                    <a:pt x="322" y="490"/>
                  </a:lnTo>
                  <a:lnTo>
                    <a:pt x="323" y="489"/>
                  </a:lnTo>
                  <a:lnTo>
                    <a:pt x="324" y="488"/>
                  </a:lnTo>
                  <a:lnTo>
                    <a:pt x="325" y="487"/>
                  </a:lnTo>
                  <a:lnTo>
                    <a:pt x="326" y="486"/>
                  </a:lnTo>
                  <a:lnTo>
                    <a:pt x="327" y="485"/>
                  </a:lnTo>
                  <a:lnTo>
                    <a:pt x="328" y="485"/>
                  </a:lnTo>
                  <a:lnTo>
                    <a:pt x="329" y="484"/>
                  </a:lnTo>
                  <a:lnTo>
                    <a:pt x="329" y="483"/>
                  </a:lnTo>
                  <a:lnTo>
                    <a:pt x="330" y="482"/>
                  </a:lnTo>
                  <a:lnTo>
                    <a:pt x="331" y="482"/>
                  </a:lnTo>
                  <a:lnTo>
                    <a:pt x="332" y="481"/>
                  </a:lnTo>
                  <a:lnTo>
                    <a:pt x="333" y="480"/>
                  </a:lnTo>
                  <a:lnTo>
                    <a:pt x="334" y="479"/>
                  </a:lnTo>
                  <a:lnTo>
                    <a:pt x="335" y="479"/>
                  </a:lnTo>
                  <a:lnTo>
                    <a:pt x="336" y="478"/>
                  </a:lnTo>
                  <a:lnTo>
                    <a:pt x="337" y="477"/>
                  </a:lnTo>
                  <a:lnTo>
                    <a:pt x="338" y="476"/>
                  </a:lnTo>
                  <a:lnTo>
                    <a:pt x="339" y="476"/>
                  </a:lnTo>
                  <a:lnTo>
                    <a:pt x="340" y="475"/>
                  </a:lnTo>
                  <a:lnTo>
                    <a:pt x="341" y="474"/>
                  </a:lnTo>
                  <a:lnTo>
                    <a:pt x="342" y="473"/>
                  </a:lnTo>
                  <a:lnTo>
                    <a:pt x="343" y="472"/>
                  </a:lnTo>
                  <a:lnTo>
                    <a:pt x="344" y="472"/>
                  </a:lnTo>
                  <a:lnTo>
                    <a:pt x="346" y="471"/>
                  </a:lnTo>
                  <a:lnTo>
                    <a:pt x="347" y="470"/>
                  </a:lnTo>
                  <a:lnTo>
                    <a:pt x="348" y="469"/>
                  </a:lnTo>
                  <a:lnTo>
                    <a:pt x="350" y="468"/>
                  </a:lnTo>
                  <a:lnTo>
                    <a:pt x="351" y="467"/>
                  </a:lnTo>
                  <a:lnTo>
                    <a:pt x="353" y="466"/>
                  </a:lnTo>
                  <a:lnTo>
                    <a:pt x="354" y="465"/>
                  </a:lnTo>
                  <a:lnTo>
                    <a:pt x="356" y="464"/>
                  </a:lnTo>
                  <a:lnTo>
                    <a:pt x="358" y="463"/>
                  </a:lnTo>
                  <a:lnTo>
                    <a:pt x="359" y="463"/>
                  </a:lnTo>
                  <a:lnTo>
                    <a:pt x="361" y="462"/>
                  </a:lnTo>
                  <a:lnTo>
                    <a:pt x="363" y="461"/>
                  </a:lnTo>
                  <a:lnTo>
                    <a:pt x="365" y="459"/>
                  </a:lnTo>
                  <a:lnTo>
                    <a:pt x="367" y="458"/>
                  </a:lnTo>
                  <a:lnTo>
                    <a:pt x="369" y="457"/>
                  </a:lnTo>
                  <a:lnTo>
                    <a:pt x="371" y="456"/>
                  </a:lnTo>
                  <a:lnTo>
                    <a:pt x="373" y="455"/>
                  </a:lnTo>
                  <a:lnTo>
                    <a:pt x="375" y="454"/>
                  </a:lnTo>
                  <a:lnTo>
                    <a:pt x="377" y="453"/>
                  </a:lnTo>
                  <a:lnTo>
                    <a:pt x="379" y="451"/>
                  </a:lnTo>
                  <a:lnTo>
                    <a:pt x="382" y="450"/>
                  </a:lnTo>
                  <a:lnTo>
                    <a:pt x="384" y="449"/>
                  </a:lnTo>
                  <a:lnTo>
                    <a:pt x="386" y="447"/>
                  </a:lnTo>
                  <a:lnTo>
                    <a:pt x="389" y="446"/>
                  </a:lnTo>
                  <a:lnTo>
                    <a:pt x="391" y="445"/>
                  </a:lnTo>
                  <a:lnTo>
                    <a:pt x="394" y="443"/>
                  </a:lnTo>
                  <a:lnTo>
                    <a:pt x="397" y="442"/>
                  </a:lnTo>
                  <a:lnTo>
                    <a:pt x="399" y="440"/>
                  </a:lnTo>
                  <a:lnTo>
                    <a:pt x="402" y="439"/>
                  </a:lnTo>
                  <a:lnTo>
                    <a:pt x="405" y="437"/>
                  </a:lnTo>
                  <a:lnTo>
                    <a:pt x="407" y="435"/>
                  </a:lnTo>
                  <a:lnTo>
                    <a:pt x="410" y="434"/>
                  </a:lnTo>
                  <a:lnTo>
                    <a:pt x="412" y="432"/>
                  </a:lnTo>
                  <a:lnTo>
                    <a:pt x="415" y="431"/>
                  </a:lnTo>
                  <a:lnTo>
                    <a:pt x="418" y="429"/>
                  </a:lnTo>
                  <a:lnTo>
                    <a:pt x="420" y="428"/>
                  </a:lnTo>
                  <a:lnTo>
                    <a:pt x="423" y="426"/>
                  </a:lnTo>
                  <a:lnTo>
                    <a:pt x="426" y="425"/>
                  </a:lnTo>
                  <a:lnTo>
                    <a:pt x="428" y="423"/>
                  </a:lnTo>
                  <a:lnTo>
                    <a:pt x="431" y="422"/>
                  </a:lnTo>
                  <a:lnTo>
                    <a:pt x="433" y="420"/>
                  </a:lnTo>
                  <a:lnTo>
                    <a:pt x="436" y="419"/>
                  </a:lnTo>
                  <a:lnTo>
                    <a:pt x="438" y="418"/>
                  </a:lnTo>
                  <a:lnTo>
                    <a:pt x="441" y="416"/>
                  </a:lnTo>
                  <a:lnTo>
                    <a:pt x="443" y="415"/>
                  </a:lnTo>
                  <a:lnTo>
                    <a:pt x="446" y="413"/>
                  </a:lnTo>
                  <a:lnTo>
                    <a:pt x="448" y="412"/>
                  </a:lnTo>
                  <a:lnTo>
                    <a:pt x="451" y="410"/>
                  </a:lnTo>
                  <a:lnTo>
                    <a:pt x="453" y="409"/>
                  </a:lnTo>
                  <a:lnTo>
                    <a:pt x="455" y="407"/>
                  </a:lnTo>
                  <a:lnTo>
                    <a:pt x="457" y="406"/>
                  </a:lnTo>
                  <a:lnTo>
                    <a:pt x="460" y="405"/>
                  </a:lnTo>
                  <a:lnTo>
                    <a:pt x="462" y="403"/>
                  </a:lnTo>
                  <a:lnTo>
                    <a:pt x="464" y="402"/>
                  </a:lnTo>
                  <a:lnTo>
                    <a:pt x="466" y="401"/>
                  </a:lnTo>
                  <a:lnTo>
                    <a:pt x="468" y="399"/>
                  </a:lnTo>
                  <a:lnTo>
                    <a:pt x="470" y="398"/>
                  </a:lnTo>
                  <a:lnTo>
                    <a:pt x="472" y="396"/>
                  </a:lnTo>
                  <a:lnTo>
                    <a:pt x="474" y="395"/>
                  </a:lnTo>
                  <a:lnTo>
                    <a:pt x="476" y="394"/>
                  </a:lnTo>
                  <a:lnTo>
                    <a:pt x="478" y="392"/>
                  </a:lnTo>
                  <a:lnTo>
                    <a:pt x="479" y="391"/>
                  </a:lnTo>
                  <a:lnTo>
                    <a:pt x="481" y="390"/>
                  </a:lnTo>
                  <a:lnTo>
                    <a:pt x="483" y="389"/>
                  </a:lnTo>
                  <a:lnTo>
                    <a:pt x="484" y="387"/>
                  </a:lnTo>
                  <a:lnTo>
                    <a:pt x="486" y="386"/>
                  </a:lnTo>
                  <a:lnTo>
                    <a:pt x="488" y="385"/>
                  </a:lnTo>
                  <a:lnTo>
                    <a:pt x="489" y="384"/>
                  </a:lnTo>
                  <a:lnTo>
                    <a:pt x="490" y="383"/>
                  </a:lnTo>
                  <a:lnTo>
                    <a:pt x="492" y="382"/>
                  </a:lnTo>
                  <a:lnTo>
                    <a:pt x="493" y="381"/>
                  </a:lnTo>
                  <a:lnTo>
                    <a:pt x="494" y="380"/>
                  </a:lnTo>
                  <a:lnTo>
                    <a:pt x="496" y="379"/>
                  </a:lnTo>
                  <a:lnTo>
                    <a:pt x="497" y="378"/>
                  </a:lnTo>
                  <a:lnTo>
                    <a:pt x="498" y="377"/>
                  </a:lnTo>
                  <a:lnTo>
                    <a:pt x="499" y="376"/>
                  </a:lnTo>
                  <a:lnTo>
                    <a:pt x="500" y="375"/>
                  </a:lnTo>
                  <a:lnTo>
                    <a:pt x="501" y="374"/>
                  </a:lnTo>
                  <a:lnTo>
                    <a:pt x="502" y="373"/>
                  </a:lnTo>
                  <a:lnTo>
                    <a:pt x="503" y="372"/>
                  </a:lnTo>
                  <a:lnTo>
                    <a:pt x="504" y="371"/>
                  </a:lnTo>
                  <a:lnTo>
                    <a:pt x="505" y="370"/>
                  </a:lnTo>
                  <a:lnTo>
                    <a:pt x="507" y="369"/>
                  </a:lnTo>
                  <a:lnTo>
                    <a:pt x="508" y="368"/>
                  </a:lnTo>
                  <a:lnTo>
                    <a:pt x="509" y="367"/>
                  </a:lnTo>
                  <a:lnTo>
                    <a:pt x="510" y="366"/>
                  </a:lnTo>
                  <a:lnTo>
                    <a:pt x="512" y="364"/>
                  </a:lnTo>
                  <a:lnTo>
                    <a:pt x="513" y="363"/>
                  </a:lnTo>
                  <a:lnTo>
                    <a:pt x="514" y="362"/>
                  </a:lnTo>
                  <a:lnTo>
                    <a:pt x="516" y="360"/>
                  </a:lnTo>
                  <a:lnTo>
                    <a:pt x="517" y="359"/>
                  </a:lnTo>
                  <a:lnTo>
                    <a:pt x="518" y="357"/>
                  </a:lnTo>
                  <a:lnTo>
                    <a:pt x="520" y="356"/>
                  </a:lnTo>
                  <a:lnTo>
                    <a:pt x="521" y="354"/>
                  </a:lnTo>
                  <a:lnTo>
                    <a:pt x="522" y="353"/>
                  </a:lnTo>
                  <a:lnTo>
                    <a:pt x="524" y="351"/>
                  </a:lnTo>
                  <a:lnTo>
                    <a:pt x="525" y="350"/>
                  </a:lnTo>
                  <a:lnTo>
                    <a:pt x="526" y="348"/>
                  </a:lnTo>
                  <a:lnTo>
                    <a:pt x="528" y="347"/>
                  </a:lnTo>
                  <a:lnTo>
                    <a:pt x="529" y="345"/>
                  </a:lnTo>
                  <a:lnTo>
                    <a:pt x="531" y="343"/>
                  </a:lnTo>
                  <a:lnTo>
                    <a:pt x="532" y="342"/>
                  </a:lnTo>
                  <a:lnTo>
                    <a:pt x="533" y="340"/>
                  </a:lnTo>
                  <a:lnTo>
                    <a:pt x="535" y="338"/>
                  </a:lnTo>
                  <a:lnTo>
                    <a:pt x="536" y="337"/>
                  </a:lnTo>
                  <a:lnTo>
                    <a:pt x="537" y="335"/>
                  </a:lnTo>
                  <a:lnTo>
                    <a:pt x="538" y="333"/>
                  </a:lnTo>
                  <a:lnTo>
                    <a:pt x="540" y="331"/>
                  </a:lnTo>
                  <a:lnTo>
                    <a:pt x="541" y="329"/>
                  </a:lnTo>
                  <a:lnTo>
                    <a:pt x="542" y="328"/>
                  </a:lnTo>
                  <a:lnTo>
                    <a:pt x="543" y="326"/>
                  </a:lnTo>
                  <a:lnTo>
                    <a:pt x="545" y="324"/>
                  </a:lnTo>
                  <a:lnTo>
                    <a:pt x="546" y="322"/>
                  </a:lnTo>
                  <a:lnTo>
                    <a:pt x="547" y="321"/>
                  </a:lnTo>
                  <a:lnTo>
                    <a:pt x="548" y="319"/>
                  </a:lnTo>
                  <a:lnTo>
                    <a:pt x="549" y="317"/>
                  </a:lnTo>
                  <a:lnTo>
                    <a:pt x="550" y="315"/>
                  </a:lnTo>
                  <a:lnTo>
                    <a:pt x="551" y="313"/>
                  </a:lnTo>
                  <a:lnTo>
                    <a:pt x="552" y="312"/>
                  </a:lnTo>
                  <a:lnTo>
                    <a:pt x="553" y="310"/>
                  </a:lnTo>
                  <a:lnTo>
                    <a:pt x="554" y="308"/>
                  </a:lnTo>
                  <a:lnTo>
                    <a:pt x="555" y="306"/>
                  </a:lnTo>
                  <a:lnTo>
                    <a:pt x="556" y="305"/>
                  </a:lnTo>
                  <a:lnTo>
                    <a:pt x="557" y="303"/>
                  </a:lnTo>
                  <a:lnTo>
                    <a:pt x="558" y="301"/>
                  </a:lnTo>
                  <a:lnTo>
                    <a:pt x="558" y="299"/>
                  </a:lnTo>
                  <a:lnTo>
                    <a:pt x="559" y="297"/>
                  </a:lnTo>
                  <a:lnTo>
                    <a:pt x="560" y="295"/>
                  </a:lnTo>
                  <a:lnTo>
                    <a:pt x="561" y="294"/>
                  </a:lnTo>
                  <a:lnTo>
                    <a:pt x="561" y="292"/>
                  </a:lnTo>
                  <a:lnTo>
                    <a:pt x="562" y="290"/>
                  </a:lnTo>
                  <a:lnTo>
                    <a:pt x="563" y="288"/>
                  </a:lnTo>
                  <a:lnTo>
                    <a:pt x="563" y="286"/>
                  </a:lnTo>
                  <a:lnTo>
                    <a:pt x="564" y="284"/>
                  </a:lnTo>
                  <a:lnTo>
                    <a:pt x="565" y="282"/>
                  </a:lnTo>
                  <a:lnTo>
                    <a:pt x="565" y="280"/>
                  </a:lnTo>
                  <a:lnTo>
                    <a:pt x="566" y="278"/>
                  </a:lnTo>
                  <a:lnTo>
                    <a:pt x="566" y="276"/>
                  </a:lnTo>
                  <a:lnTo>
                    <a:pt x="567" y="274"/>
                  </a:lnTo>
                  <a:lnTo>
                    <a:pt x="568" y="272"/>
                  </a:lnTo>
                  <a:lnTo>
                    <a:pt x="568" y="270"/>
                  </a:lnTo>
                  <a:lnTo>
                    <a:pt x="569" y="268"/>
                  </a:lnTo>
                  <a:lnTo>
                    <a:pt x="569" y="265"/>
                  </a:lnTo>
                  <a:lnTo>
                    <a:pt x="570" y="263"/>
                  </a:lnTo>
                  <a:lnTo>
                    <a:pt x="570" y="261"/>
                  </a:lnTo>
                  <a:lnTo>
                    <a:pt x="570" y="258"/>
                  </a:lnTo>
                  <a:lnTo>
                    <a:pt x="571" y="256"/>
                  </a:lnTo>
                  <a:lnTo>
                    <a:pt x="571" y="254"/>
                  </a:lnTo>
                  <a:lnTo>
                    <a:pt x="572" y="251"/>
                  </a:lnTo>
                  <a:lnTo>
                    <a:pt x="572" y="248"/>
                  </a:lnTo>
                  <a:lnTo>
                    <a:pt x="572" y="246"/>
                  </a:lnTo>
                  <a:lnTo>
                    <a:pt x="572" y="243"/>
                  </a:lnTo>
                  <a:lnTo>
                    <a:pt x="573" y="240"/>
                  </a:lnTo>
                  <a:lnTo>
                    <a:pt x="573" y="238"/>
                  </a:lnTo>
                  <a:lnTo>
                    <a:pt x="573" y="235"/>
                  </a:lnTo>
                  <a:lnTo>
                    <a:pt x="573" y="232"/>
                  </a:lnTo>
                  <a:lnTo>
                    <a:pt x="574" y="229"/>
                  </a:lnTo>
                  <a:lnTo>
                    <a:pt x="574" y="226"/>
                  </a:lnTo>
                  <a:lnTo>
                    <a:pt x="574" y="223"/>
                  </a:lnTo>
                  <a:lnTo>
                    <a:pt x="574" y="220"/>
                  </a:lnTo>
                  <a:lnTo>
                    <a:pt x="574" y="218"/>
                  </a:lnTo>
                  <a:lnTo>
                    <a:pt x="574" y="215"/>
                  </a:lnTo>
                  <a:lnTo>
                    <a:pt x="574" y="212"/>
                  </a:lnTo>
                  <a:lnTo>
                    <a:pt x="574" y="209"/>
                  </a:lnTo>
                  <a:lnTo>
                    <a:pt x="574" y="206"/>
                  </a:lnTo>
                  <a:lnTo>
                    <a:pt x="573" y="204"/>
                  </a:lnTo>
                  <a:lnTo>
                    <a:pt x="573" y="201"/>
                  </a:lnTo>
                  <a:lnTo>
                    <a:pt x="573" y="198"/>
                  </a:lnTo>
                  <a:lnTo>
                    <a:pt x="573" y="195"/>
                  </a:lnTo>
                  <a:lnTo>
                    <a:pt x="572" y="193"/>
                  </a:lnTo>
                  <a:lnTo>
                    <a:pt x="572" y="190"/>
                  </a:lnTo>
                  <a:lnTo>
                    <a:pt x="572" y="187"/>
                  </a:lnTo>
                  <a:lnTo>
                    <a:pt x="571" y="185"/>
                  </a:lnTo>
                  <a:lnTo>
                    <a:pt x="571" y="182"/>
                  </a:lnTo>
                  <a:lnTo>
                    <a:pt x="570" y="180"/>
                  </a:lnTo>
                  <a:lnTo>
                    <a:pt x="570" y="177"/>
                  </a:lnTo>
                  <a:lnTo>
                    <a:pt x="569" y="174"/>
                  </a:lnTo>
                  <a:lnTo>
                    <a:pt x="568" y="172"/>
                  </a:lnTo>
                  <a:lnTo>
                    <a:pt x="568" y="169"/>
                  </a:lnTo>
                  <a:lnTo>
                    <a:pt x="567" y="167"/>
                  </a:lnTo>
                  <a:lnTo>
                    <a:pt x="567" y="164"/>
                  </a:lnTo>
                  <a:lnTo>
                    <a:pt x="566" y="162"/>
                  </a:lnTo>
                  <a:lnTo>
                    <a:pt x="565" y="159"/>
                  </a:lnTo>
                  <a:lnTo>
                    <a:pt x="564" y="157"/>
                  </a:lnTo>
                  <a:lnTo>
                    <a:pt x="564" y="155"/>
                  </a:lnTo>
                  <a:lnTo>
                    <a:pt x="563" y="152"/>
                  </a:lnTo>
                  <a:lnTo>
                    <a:pt x="562" y="150"/>
                  </a:lnTo>
                  <a:lnTo>
                    <a:pt x="561" y="147"/>
                  </a:lnTo>
                  <a:lnTo>
                    <a:pt x="560" y="145"/>
                  </a:lnTo>
                  <a:lnTo>
                    <a:pt x="559" y="143"/>
                  </a:lnTo>
                  <a:lnTo>
                    <a:pt x="558" y="140"/>
                  </a:lnTo>
                  <a:lnTo>
                    <a:pt x="557" y="138"/>
                  </a:lnTo>
                  <a:lnTo>
                    <a:pt x="556" y="136"/>
                  </a:lnTo>
                  <a:lnTo>
                    <a:pt x="555" y="133"/>
                  </a:lnTo>
                  <a:lnTo>
                    <a:pt x="554" y="131"/>
                  </a:lnTo>
                  <a:lnTo>
                    <a:pt x="552" y="129"/>
                  </a:lnTo>
                  <a:lnTo>
                    <a:pt x="551" y="126"/>
                  </a:lnTo>
                  <a:lnTo>
                    <a:pt x="550" y="124"/>
                  </a:lnTo>
                  <a:lnTo>
                    <a:pt x="549" y="122"/>
                  </a:lnTo>
                  <a:lnTo>
                    <a:pt x="547" y="119"/>
                  </a:lnTo>
                  <a:lnTo>
                    <a:pt x="546" y="117"/>
                  </a:lnTo>
                  <a:lnTo>
                    <a:pt x="544" y="115"/>
                  </a:lnTo>
                  <a:lnTo>
                    <a:pt x="543" y="113"/>
                  </a:lnTo>
                  <a:lnTo>
                    <a:pt x="541" y="110"/>
                  </a:lnTo>
                  <a:lnTo>
                    <a:pt x="540" y="108"/>
                  </a:lnTo>
                  <a:lnTo>
                    <a:pt x="538" y="106"/>
                  </a:lnTo>
                  <a:lnTo>
                    <a:pt x="537" y="104"/>
                  </a:lnTo>
                  <a:lnTo>
                    <a:pt x="535" y="101"/>
                  </a:lnTo>
                  <a:lnTo>
                    <a:pt x="533" y="99"/>
                  </a:lnTo>
                  <a:lnTo>
                    <a:pt x="532" y="97"/>
                  </a:lnTo>
                  <a:lnTo>
                    <a:pt x="530" y="95"/>
                  </a:lnTo>
                  <a:lnTo>
                    <a:pt x="528" y="93"/>
                  </a:lnTo>
                  <a:lnTo>
                    <a:pt x="526" y="91"/>
                  </a:lnTo>
                  <a:lnTo>
                    <a:pt x="525" y="89"/>
                  </a:lnTo>
                  <a:lnTo>
                    <a:pt x="523" y="87"/>
                  </a:lnTo>
                  <a:lnTo>
                    <a:pt x="521" y="85"/>
                  </a:lnTo>
                  <a:lnTo>
                    <a:pt x="519" y="83"/>
                  </a:lnTo>
                  <a:lnTo>
                    <a:pt x="517" y="81"/>
                  </a:lnTo>
                  <a:lnTo>
                    <a:pt x="515" y="80"/>
                  </a:lnTo>
                  <a:lnTo>
                    <a:pt x="513" y="78"/>
                  </a:lnTo>
                  <a:lnTo>
                    <a:pt x="512" y="76"/>
                  </a:lnTo>
                  <a:lnTo>
                    <a:pt x="510" y="74"/>
                  </a:lnTo>
                  <a:lnTo>
                    <a:pt x="508" y="72"/>
                  </a:lnTo>
                  <a:lnTo>
                    <a:pt x="506" y="71"/>
                  </a:lnTo>
                  <a:lnTo>
                    <a:pt x="504" y="69"/>
                  </a:lnTo>
                  <a:lnTo>
                    <a:pt x="502" y="67"/>
                  </a:lnTo>
                  <a:lnTo>
                    <a:pt x="500" y="66"/>
                  </a:lnTo>
                  <a:lnTo>
                    <a:pt x="498" y="64"/>
                  </a:lnTo>
                  <a:lnTo>
                    <a:pt x="496" y="62"/>
                  </a:lnTo>
                  <a:lnTo>
                    <a:pt x="494" y="61"/>
                  </a:lnTo>
                  <a:lnTo>
                    <a:pt x="492" y="59"/>
                  </a:lnTo>
                  <a:lnTo>
                    <a:pt x="490" y="58"/>
                  </a:lnTo>
                  <a:lnTo>
                    <a:pt x="488" y="56"/>
                  </a:lnTo>
                  <a:lnTo>
                    <a:pt x="486" y="55"/>
                  </a:lnTo>
                  <a:lnTo>
                    <a:pt x="483" y="53"/>
                  </a:lnTo>
                  <a:lnTo>
                    <a:pt x="481" y="52"/>
                  </a:lnTo>
                  <a:lnTo>
                    <a:pt x="479" y="51"/>
                  </a:lnTo>
                  <a:lnTo>
                    <a:pt x="477" y="49"/>
                  </a:lnTo>
                  <a:lnTo>
                    <a:pt x="475" y="48"/>
                  </a:lnTo>
                  <a:lnTo>
                    <a:pt x="473" y="47"/>
                  </a:lnTo>
                  <a:lnTo>
                    <a:pt x="471" y="45"/>
                  </a:lnTo>
                  <a:lnTo>
                    <a:pt x="469" y="44"/>
                  </a:lnTo>
                  <a:lnTo>
                    <a:pt x="467" y="43"/>
                  </a:lnTo>
                  <a:lnTo>
                    <a:pt x="464" y="42"/>
                  </a:lnTo>
                  <a:lnTo>
                    <a:pt x="462" y="40"/>
                  </a:lnTo>
                  <a:lnTo>
                    <a:pt x="460" y="39"/>
                  </a:lnTo>
                  <a:lnTo>
                    <a:pt x="458" y="38"/>
                  </a:lnTo>
                  <a:lnTo>
                    <a:pt x="456" y="37"/>
                  </a:lnTo>
                  <a:lnTo>
                    <a:pt x="454" y="36"/>
                  </a:lnTo>
                  <a:lnTo>
                    <a:pt x="451" y="35"/>
                  </a:lnTo>
                  <a:lnTo>
                    <a:pt x="449" y="34"/>
                  </a:lnTo>
                  <a:lnTo>
                    <a:pt x="447" y="33"/>
                  </a:lnTo>
                  <a:lnTo>
                    <a:pt x="445" y="32"/>
                  </a:lnTo>
                  <a:lnTo>
                    <a:pt x="442" y="31"/>
                  </a:lnTo>
                  <a:lnTo>
                    <a:pt x="440" y="30"/>
                  </a:lnTo>
                  <a:lnTo>
                    <a:pt x="438" y="29"/>
                  </a:lnTo>
                  <a:lnTo>
                    <a:pt x="436" y="28"/>
                  </a:lnTo>
                  <a:lnTo>
                    <a:pt x="433" y="27"/>
                  </a:lnTo>
                  <a:lnTo>
                    <a:pt x="431" y="26"/>
                  </a:lnTo>
                  <a:lnTo>
                    <a:pt x="429" y="25"/>
                  </a:lnTo>
                  <a:lnTo>
                    <a:pt x="426" y="24"/>
                  </a:lnTo>
                  <a:lnTo>
                    <a:pt x="424" y="23"/>
                  </a:lnTo>
                  <a:lnTo>
                    <a:pt x="421" y="23"/>
                  </a:lnTo>
                  <a:lnTo>
                    <a:pt x="419" y="22"/>
                  </a:lnTo>
                  <a:lnTo>
                    <a:pt x="417" y="21"/>
                  </a:lnTo>
                  <a:lnTo>
                    <a:pt x="414" y="20"/>
                  </a:lnTo>
                  <a:lnTo>
                    <a:pt x="412" y="19"/>
                  </a:lnTo>
                  <a:lnTo>
                    <a:pt x="409" y="19"/>
                  </a:lnTo>
                  <a:lnTo>
                    <a:pt x="407" y="18"/>
                  </a:lnTo>
                  <a:lnTo>
                    <a:pt x="404" y="17"/>
                  </a:lnTo>
                  <a:lnTo>
                    <a:pt x="402" y="16"/>
                  </a:lnTo>
                  <a:lnTo>
                    <a:pt x="399" y="16"/>
                  </a:lnTo>
                  <a:lnTo>
                    <a:pt x="397" y="15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90" y="13"/>
                  </a:lnTo>
                  <a:lnTo>
                    <a:pt x="387" y="12"/>
                  </a:lnTo>
                  <a:lnTo>
                    <a:pt x="385" y="12"/>
                  </a:lnTo>
                  <a:lnTo>
                    <a:pt x="383" y="11"/>
                  </a:lnTo>
                  <a:lnTo>
                    <a:pt x="380" y="11"/>
                  </a:lnTo>
                  <a:lnTo>
                    <a:pt x="378" y="10"/>
                  </a:lnTo>
                  <a:lnTo>
                    <a:pt x="376" y="10"/>
                  </a:lnTo>
                  <a:lnTo>
                    <a:pt x="373" y="9"/>
                  </a:lnTo>
                  <a:lnTo>
                    <a:pt x="371" y="9"/>
                  </a:lnTo>
                  <a:lnTo>
                    <a:pt x="369" y="8"/>
                  </a:lnTo>
                  <a:lnTo>
                    <a:pt x="366" y="8"/>
                  </a:lnTo>
                  <a:lnTo>
                    <a:pt x="364" y="8"/>
                  </a:lnTo>
                  <a:lnTo>
                    <a:pt x="362" y="7"/>
                  </a:lnTo>
                  <a:lnTo>
                    <a:pt x="359" y="7"/>
                  </a:lnTo>
                  <a:lnTo>
                    <a:pt x="357" y="6"/>
                  </a:lnTo>
                  <a:lnTo>
                    <a:pt x="355" y="6"/>
                  </a:lnTo>
                  <a:lnTo>
                    <a:pt x="352" y="6"/>
                  </a:lnTo>
                  <a:lnTo>
                    <a:pt x="350" y="5"/>
                  </a:lnTo>
                  <a:lnTo>
                    <a:pt x="347" y="5"/>
                  </a:lnTo>
                  <a:lnTo>
                    <a:pt x="345" y="5"/>
                  </a:lnTo>
                  <a:lnTo>
                    <a:pt x="342" y="4"/>
                  </a:lnTo>
                  <a:lnTo>
                    <a:pt x="340" y="4"/>
                  </a:lnTo>
                  <a:lnTo>
                    <a:pt x="337" y="4"/>
                  </a:lnTo>
                  <a:lnTo>
                    <a:pt x="335" y="4"/>
                  </a:lnTo>
                  <a:lnTo>
                    <a:pt x="332" y="3"/>
                  </a:lnTo>
                  <a:lnTo>
                    <a:pt x="330" y="3"/>
                  </a:lnTo>
                  <a:lnTo>
                    <a:pt x="327" y="3"/>
                  </a:lnTo>
                  <a:lnTo>
                    <a:pt x="324" y="3"/>
                  </a:lnTo>
                  <a:lnTo>
                    <a:pt x="322" y="2"/>
                  </a:lnTo>
                  <a:lnTo>
                    <a:pt x="320" y="2"/>
                  </a:lnTo>
                  <a:lnTo>
                    <a:pt x="317" y="2"/>
                  </a:lnTo>
                  <a:lnTo>
                    <a:pt x="315" y="2"/>
                  </a:lnTo>
                  <a:lnTo>
                    <a:pt x="312" y="2"/>
                  </a:lnTo>
                  <a:lnTo>
                    <a:pt x="310" y="2"/>
                  </a:lnTo>
                  <a:lnTo>
                    <a:pt x="308" y="1"/>
                  </a:lnTo>
                  <a:lnTo>
                    <a:pt x="306" y="1"/>
                  </a:lnTo>
                  <a:lnTo>
                    <a:pt x="303" y="1"/>
                  </a:lnTo>
                  <a:lnTo>
                    <a:pt x="301" y="1"/>
                  </a:lnTo>
                  <a:lnTo>
                    <a:pt x="299" y="1"/>
                  </a:lnTo>
                  <a:lnTo>
                    <a:pt x="297" y="1"/>
                  </a:lnTo>
                  <a:lnTo>
                    <a:pt x="295" y="1"/>
                  </a:lnTo>
                  <a:lnTo>
                    <a:pt x="293" y="1"/>
                  </a:lnTo>
                  <a:lnTo>
                    <a:pt x="290" y="1"/>
                  </a:lnTo>
                  <a:lnTo>
                    <a:pt x="288" y="1"/>
                  </a:lnTo>
                  <a:lnTo>
                    <a:pt x="286" y="0"/>
                  </a:lnTo>
                  <a:lnTo>
                    <a:pt x="284" y="0"/>
                  </a:lnTo>
                  <a:lnTo>
                    <a:pt x="281" y="0"/>
                  </a:lnTo>
                  <a:lnTo>
                    <a:pt x="279" y="0"/>
                  </a:lnTo>
                  <a:lnTo>
                    <a:pt x="276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1"/>
                  </a:lnTo>
                  <a:lnTo>
                    <a:pt x="265" y="1"/>
                  </a:lnTo>
                  <a:lnTo>
                    <a:pt x="263" y="1"/>
                  </a:lnTo>
                  <a:lnTo>
                    <a:pt x="260" y="1"/>
                  </a:lnTo>
                  <a:lnTo>
                    <a:pt x="257" y="1"/>
                  </a:lnTo>
                  <a:lnTo>
                    <a:pt x="254" y="1"/>
                  </a:lnTo>
                  <a:lnTo>
                    <a:pt x="251" y="1"/>
                  </a:lnTo>
                  <a:lnTo>
                    <a:pt x="248" y="1"/>
                  </a:lnTo>
                  <a:lnTo>
                    <a:pt x="245" y="1"/>
                  </a:lnTo>
                  <a:lnTo>
                    <a:pt x="242" y="2"/>
                  </a:lnTo>
                  <a:lnTo>
                    <a:pt x="239" y="2"/>
                  </a:lnTo>
                  <a:lnTo>
                    <a:pt x="236" y="2"/>
                  </a:lnTo>
                  <a:lnTo>
                    <a:pt x="233" y="2"/>
                  </a:lnTo>
                  <a:lnTo>
                    <a:pt x="230" y="2"/>
                  </a:lnTo>
                  <a:lnTo>
                    <a:pt x="227" y="3"/>
                  </a:lnTo>
                  <a:lnTo>
                    <a:pt x="224" y="3"/>
                  </a:lnTo>
                  <a:lnTo>
                    <a:pt x="221" y="3"/>
                  </a:lnTo>
                  <a:lnTo>
                    <a:pt x="218" y="3"/>
                  </a:lnTo>
                  <a:lnTo>
                    <a:pt x="215" y="4"/>
                  </a:lnTo>
                  <a:lnTo>
                    <a:pt x="212" y="4"/>
                  </a:lnTo>
                  <a:lnTo>
                    <a:pt x="210" y="4"/>
                  </a:lnTo>
                  <a:lnTo>
                    <a:pt x="207" y="5"/>
                  </a:lnTo>
                  <a:lnTo>
                    <a:pt x="204" y="5"/>
                  </a:lnTo>
                  <a:lnTo>
                    <a:pt x="201" y="6"/>
                  </a:lnTo>
                  <a:lnTo>
                    <a:pt x="198" y="6"/>
                  </a:lnTo>
                  <a:lnTo>
                    <a:pt x="195" y="6"/>
                  </a:lnTo>
                  <a:lnTo>
                    <a:pt x="193" y="7"/>
                  </a:lnTo>
                  <a:lnTo>
                    <a:pt x="190" y="7"/>
                  </a:lnTo>
                  <a:lnTo>
                    <a:pt x="187" y="8"/>
                  </a:lnTo>
                  <a:lnTo>
                    <a:pt x="184" y="8"/>
                  </a:lnTo>
                  <a:lnTo>
                    <a:pt x="182" y="9"/>
                  </a:lnTo>
                  <a:lnTo>
                    <a:pt x="179" y="9"/>
                  </a:lnTo>
                  <a:lnTo>
                    <a:pt x="176" y="10"/>
                  </a:lnTo>
                  <a:lnTo>
                    <a:pt x="174" y="10"/>
                  </a:lnTo>
                  <a:lnTo>
                    <a:pt x="171" y="11"/>
                  </a:lnTo>
                  <a:lnTo>
                    <a:pt x="169" y="12"/>
                  </a:lnTo>
                  <a:lnTo>
                    <a:pt x="166" y="12"/>
                  </a:lnTo>
                  <a:lnTo>
                    <a:pt x="164" y="13"/>
                  </a:lnTo>
                  <a:lnTo>
                    <a:pt x="161" y="14"/>
                  </a:lnTo>
                  <a:lnTo>
                    <a:pt x="159" y="14"/>
                  </a:lnTo>
                  <a:lnTo>
                    <a:pt x="156" y="15"/>
                  </a:lnTo>
                  <a:lnTo>
                    <a:pt x="154" y="16"/>
                  </a:lnTo>
                  <a:lnTo>
                    <a:pt x="152" y="17"/>
                  </a:lnTo>
                  <a:lnTo>
                    <a:pt x="149" y="17"/>
                  </a:lnTo>
                  <a:lnTo>
                    <a:pt x="147" y="18"/>
                  </a:lnTo>
                  <a:lnTo>
                    <a:pt x="145" y="19"/>
                  </a:lnTo>
                  <a:lnTo>
                    <a:pt x="142" y="20"/>
                  </a:lnTo>
                  <a:lnTo>
                    <a:pt x="140" y="20"/>
                  </a:lnTo>
                  <a:lnTo>
                    <a:pt x="138" y="21"/>
                  </a:lnTo>
                  <a:lnTo>
                    <a:pt x="136" y="22"/>
                  </a:lnTo>
                  <a:lnTo>
                    <a:pt x="134" y="23"/>
                  </a:lnTo>
                  <a:lnTo>
                    <a:pt x="132" y="23"/>
                  </a:lnTo>
                  <a:lnTo>
                    <a:pt x="129" y="24"/>
                  </a:lnTo>
                  <a:lnTo>
                    <a:pt x="127" y="25"/>
                  </a:lnTo>
                  <a:lnTo>
                    <a:pt x="125" y="26"/>
                  </a:lnTo>
                  <a:lnTo>
                    <a:pt x="123" y="27"/>
                  </a:lnTo>
                  <a:lnTo>
                    <a:pt x="121" y="27"/>
                  </a:lnTo>
                  <a:lnTo>
                    <a:pt x="119" y="28"/>
                  </a:lnTo>
                  <a:lnTo>
                    <a:pt x="117" y="29"/>
                  </a:lnTo>
                  <a:lnTo>
                    <a:pt x="115" y="30"/>
                  </a:lnTo>
                  <a:lnTo>
                    <a:pt x="113" y="31"/>
                  </a:lnTo>
                  <a:lnTo>
                    <a:pt x="111" y="32"/>
                  </a:lnTo>
                  <a:lnTo>
                    <a:pt x="109" y="33"/>
                  </a:lnTo>
                  <a:lnTo>
                    <a:pt x="107" y="34"/>
                  </a:lnTo>
                  <a:lnTo>
                    <a:pt x="105" y="35"/>
                  </a:lnTo>
                  <a:lnTo>
                    <a:pt x="104" y="36"/>
                  </a:lnTo>
                  <a:lnTo>
                    <a:pt x="102" y="37"/>
                  </a:lnTo>
                  <a:lnTo>
                    <a:pt x="100" y="38"/>
                  </a:lnTo>
                  <a:lnTo>
                    <a:pt x="98" y="39"/>
                  </a:lnTo>
                  <a:lnTo>
                    <a:pt x="96" y="40"/>
                  </a:lnTo>
                  <a:lnTo>
                    <a:pt x="94" y="41"/>
                  </a:lnTo>
                  <a:lnTo>
                    <a:pt x="92" y="42"/>
                  </a:lnTo>
                  <a:lnTo>
                    <a:pt x="91" y="44"/>
                  </a:lnTo>
                  <a:lnTo>
                    <a:pt x="89" y="45"/>
                  </a:lnTo>
                  <a:lnTo>
                    <a:pt x="87" y="46"/>
                  </a:lnTo>
                  <a:lnTo>
                    <a:pt x="85" y="47"/>
                  </a:lnTo>
                  <a:lnTo>
                    <a:pt x="83" y="48"/>
                  </a:lnTo>
                  <a:lnTo>
                    <a:pt x="82" y="50"/>
                  </a:lnTo>
                  <a:lnTo>
                    <a:pt x="80" y="51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5" y="55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8" y="61"/>
                  </a:lnTo>
                  <a:lnTo>
                    <a:pt x="66" y="62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8" y="69"/>
                  </a:lnTo>
                  <a:lnTo>
                    <a:pt x="56" y="71"/>
                  </a:lnTo>
                  <a:lnTo>
                    <a:pt x="55" y="72"/>
                  </a:lnTo>
                  <a:lnTo>
                    <a:pt x="53" y="74"/>
                  </a:lnTo>
                  <a:lnTo>
                    <a:pt x="52" y="75"/>
                  </a:lnTo>
                  <a:lnTo>
                    <a:pt x="51" y="77"/>
                  </a:lnTo>
                  <a:lnTo>
                    <a:pt x="49" y="78"/>
                  </a:lnTo>
                  <a:lnTo>
                    <a:pt x="48" y="80"/>
                  </a:lnTo>
                  <a:lnTo>
                    <a:pt x="46" y="81"/>
                  </a:lnTo>
                  <a:lnTo>
                    <a:pt x="45" y="83"/>
                  </a:lnTo>
                  <a:lnTo>
                    <a:pt x="44" y="84"/>
                  </a:lnTo>
                  <a:lnTo>
                    <a:pt x="43" y="86"/>
                  </a:lnTo>
                  <a:lnTo>
                    <a:pt x="41" y="87"/>
                  </a:lnTo>
                  <a:lnTo>
                    <a:pt x="40" y="89"/>
                  </a:lnTo>
                  <a:lnTo>
                    <a:pt x="39" y="90"/>
                  </a:lnTo>
                  <a:lnTo>
                    <a:pt x="37" y="92"/>
                  </a:lnTo>
                  <a:lnTo>
                    <a:pt x="36" y="93"/>
                  </a:lnTo>
                  <a:lnTo>
                    <a:pt x="35" y="95"/>
                  </a:lnTo>
                  <a:lnTo>
                    <a:pt x="34" y="97"/>
                  </a:lnTo>
                  <a:lnTo>
                    <a:pt x="33" y="98"/>
                  </a:lnTo>
                  <a:lnTo>
                    <a:pt x="31" y="100"/>
                  </a:lnTo>
                  <a:lnTo>
                    <a:pt x="30" y="102"/>
                  </a:lnTo>
                  <a:lnTo>
                    <a:pt x="29" y="103"/>
                  </a:lnTo>
                  <a:lnTo>
                    <a:pt x="28" y="105"/>
                  </a:lnTo>
                  <a:lnTo>
                    <a:pt x="27" y="107"/>
                  </a:lnTo>
                  <a:lnTo>
                    <a:pt x="25" y="108"/>
                  </a:lnTo>
                  <a:lnTo>
                    <a:pt x="24" y="110"/>
                  </a:lnTo>
                  <a:lnTo>
                    <a:pt x="23" y="112"/>
                  </a:lnTo>
                  <a:lnTo>
                    <a:pt x="22" y="114"/>
                  </a:lnTo>
                  <a:lnTo>
                    <a:pt x="21" y="116"/>
                  </a:lnTo>
                  <a:lnTo>
                    <a:pt x="20" y="118"/>
                  </a:lnTo>
                  <a:lnTo>
                    <a:pt x="19" y="120"/>
                  </a:lnTo>
                  <a:lnTo>
                    <a:pt x="18" y="122"/>
                  </a:lnTo>
                  <a:lnTo>
                    <a:pt x="16" y="124"/>
                  </a:lnTo>
                  <a:lnTo>
                    <a:pt x="15" y="126"/>
                  </a:lnTo>
                  <a:lnTo>
                    <a:pt x="14" y="128"/>
                  </a:lnTo>
                  <a:lnTo>
                    <a:pt x="13" y="130"/>
                  </a:lnTo>
                  <a:lnTo>
                    <a:pt x="12" y="133"/>
                  </a:lnTo>
                  <a:lnTo>
                    <a:pt x="11" y="135"/>
                  </a:lnTo>
                  <a:lnTo>
                    <a:pt x="11" y="137"/>
                  </a:lnTo>
                  <a:lnTo>
                    <a:pt x="10" y="140"/>
                  </a:lnTo>
                  <a:lnTo>
                    <a:pt x="9" y="142"/>
                  </a:lnTo>
                  <a:lnTo>
                    <a:pt x="8" y="144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2"/>
                  </a:lnTo>
                  <a:lnTo>
                    <a:pt x="5" y="154"/>
                  </a:lnTo>
                  <a:lnTo>
                    <a:pt x="4" y="157"/>
                  </a:lnTo>
                  <a:lnTo>
                    <a:pt x="3" y="159"/>
                  </a:lnTo>
                  <a:lnTo>
                    <a:pt x="3" y="162"/>
                  </a:lnTo>
                  <a:lnTo>
                    <a:pt x="2" y="164"/>
                  </a:lnTo>
                  <a:lnTo>
                    <a:pt x="2" y="167"/>
                  </a:lnTo>
                  <a:lnTo>
                    <a:pt x="1" y="169"/>
                  </a:lnTo>
                  <a:lnTo>
                    <a:pt x="1" y="172"/>
                  </a:lnTo>
                  <a:lnTo>
                    <a:pt x="1" y="174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1"/>
                  </a:lnTo>
                  <a:lnTo>
                    <a:pt x="0" y="203"/>
                  </a:lnTo>
                  <a:lnTo>
                    <a:pt x="0" y="205"/>
                  </a:lnTo>
                  <a:lnTo>
                    <a:pt x="0" y="207"/>
                  </a:lnTo>
                  <a:lnTo>
                    <a:pt x="1" y="209"/>
                  </a:lnTo>
                  <a:lnTo>
                    <a:pt x="1" y="211"/>
                  </a:lnTo>
                  <a:lnTo>
                    <a:pt x="1" y="213"/>
                  </a:lnTo>
                  <a:lnTo>
                    <a:pt x="2" y="215"/>
                  </a:lnTo>
                  <a:lnTo>
                    <a:pt x="2" y="217"/>
                  </a:lnTo>
                  <a:lnTo>
                    <a:pt x="2" y="219"/>
                  </a:lnTo>
                  <a:lnTo>
                    <a:pt x="3" y="221"/>
                  </a:lnTo>
                  <a:lnTo>
                    <a:pt x="3" y="223"/>
                  </a:lnTo>
                  <a:lnTo>
                    <a:pt x="4" y="225"/>
                  </a:lnTo>
                  <a:lnTo>
                    <a:pt x="4" y="226"/>
                  </a:lnTo>
                  <a:lnTo>
                    <a:pt x="5" y="228"/>
                  </a:lnTo>
                  <a:lnTo>
                    <a:pt x="5" y="230"/>
                  </a:lnTo>
                  <a:lnTo>
                    <a:pt x="6" y="232"/>
                  </a:lnTo>
                  <a:lnTo>
                    <a:pt x="6" y="233"/>
                  </a:lnTo>
                  <a:lnTo>
                    <a:pt x="7" y="235"/>
                  </a:lnTo>
                  <a:lnTo>
                    <a:pt x="8" y="236"/>
                  </a:lnTo>
                  <a:lnTo>
                    <a:pt x="8" y="238"/>
                  </a:lnTo>
                  <a:lnTo>
                    <a:pt x="9" y="239"/>
                  </a:lnTo>
                  <a:lnTo>
                    <a:pt x="9" y="241"/>
                  </a:lnTo>
                  <a:lnTo>
                    <a:pt x="10" y="242"/>
                  </a:lnTo>
                  <a:lnTo>
                    <a:pt x="11" y="244"/>
                  </a:lnTo>
                  <a:lnTo>
                    <a:pt x="11" y="245"/>
                  </a:lnTo>
                  <a:lnTo>
                    <a:pt x="12" y="246"/>
                  </a:lnTo>
                  <a:lnTo>
                    <a:pt x="13" y="248"/>
                  </a:lnTo>
                  <a:lnTo>
                    <a:pt x="14" y="249"/>
                  </a:lnTo>
                  <a:lnTo>
                    <a:pt x="15" y="250"/>
                  </a:lnTo>
                  <a:lnTo>
                    <a:pt x="16" y="252"/>
                  </a:lnTo>
                  <a:lnTo>
                    <a:pt x="16" y="253"/>
                  </a:lnTo>
                  <a:lnTo>
                    <a:pt x="17" y="254"/>
                  </a:lnTo>
                  <a:lnTo>
                    <a:pt x="18" y="256"/>
                  </a:lnTo>
                  <a:lnTo>
                    <a:pt x="20" y="257"/>
                  </a:lnTo>
                  <a:lnTo>
                    <a:pt x="21" y="258"/>
                  </a:lnTo>
                  <a:lnTo>
                    <a:pt x="22" y="259"/>
                  </a:lnTo>
                  <a:lnTo>
                    <a:pt x="23" y="261"/>
                  </a:lnTo>
                  <a:lnTo>
                    <a:pt x="24" y="262"/>
                  </a:lnTo>
                  <a:lnTo>
                    <a:pt x="26" y="263"/>
                  </a:lnTo>
                  <a:lnTo>
                    <a:pt x="27" y="265"/>
                  </a:lnTo>
                  <a:lnTo>
                    <a:pt x="28" y="266"/>
                  </a:lnTo>
                  <a:lnTo>
                    <a:pt x="30" y="267"/>
                  </a:lnTo>
                  <a:lnTo>
                    <a:pt x="31" y="268"/>
                  </a:lnTo>
                  <a:lnTo>
                    <a:pt x="33" y="270"/>
                  </a:lnTo>
                  <a:lnTo>
                    <a:pt x="34" y="271"/>
                  </a:lnTo>
                  <a:lnTo>
                    <a:pt x="36" y="272"/>
                  </a:lnTo>
                  <a:lnTo>
                    <a:pt x="37" y="273"/>
                  </a:lnTo>
                  <a:lnTo>
                    <a:pt x="39" y="274"/>
                  </a:lnTo>
                  <a:lnTo>
                    <a:pt x="40" y="275"/>
                  </a:lnTo>
                  <a:lnTo>
                    <a:pt x="42" y="276"/>
                  </a:lnTo>
                  <a:lnTo>
                    <a:pt x="43" y="277"/>
                  </a:lnTo>
                  <a:lnTo>
                    <a:pt x="45" y="278"/>
                  </a:lnTo>
                  <a:lnTo>
                    <a:pt x="46" y="279"/>
                  </a:lnTo>
                  <a:lnTo>
                    <a:pt x="48" y="280"/>
                  </a:lnTo>
                  <a:lnTo>
                    <a:pt x="50" y="281"/>
                  </a:lnTo>
                  <a:lnTo>
                    <a:pt x="51" y="282"/>
                  </a:lnTo>
                  <a:lnTo>
                    <a:pt x="53" y="282"/>
                  </a:lnTo>
                  <a:lnTo>
                    <a:pt x="54" y="283"/>
                  </a:lnTo>
                  <a:lnTo>
                    <a:pt x="56" y="284"/>
                  </a:lnTo>
                  <a:lnTo>
                    <a:pt x="58" y="284"/>
                  </a:lnTo>
                  <a:lnTo>
                    <a:pt x="59" y="285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5" y="287"/>
                  </a:lnTo>
                  <a:lnTo>
                    <a:pt x="66" y="288"/>
                  </a:lnTo>
                  <a:lnTo>
                    <a:pt x="68" y="288"/>
                  </a:lnTo>
                  <a:lnTo>
                    <a:pt x="70" y="289"/>
                  </a:lnTo>
                  <a:lnTo>
                    <a:pt x="72" y="289"/>
                  </a:lnTo>
                  <a:lnTo>
                    <a:pt x="74" y="290"/>
                  </a:lnTo>
                  <a:lnTo>
                    <a:pt x="76" y="290"/>
                  </a:lnTo>
                  <a:lnTo>
                    <a:pt x="78" y="290"/>
                  </a:lnTo>
                  <a:lnTo>
                    <a:pt x="80" y="291"/>
                  </a:lnTo>
                  <a:lnTo>
                    <a:pt x="81" y="291"/>
                  </a:lnTo>
                  <a:lnTo>
                    <a:pt x="83" y="291"/>
                  </a:lnTo>
                  <a:lnTo>
                    <a:pt x="85" y="292"/>
                  </a:lnTo>
                  <a:lnTo>
                    <a:pt x="87" y="292"/>
                  </a:lnTo>
                  <a:lnTo>
                    <a:pt x="89" y="292"/>
                  </a:lnTo>
                  <a:lnTo>
                    <a:pt x="91" y="292"/>
                  </a:lnTo>
                  <a:lnTo>
                    <a:pt x="93" y="292"/>
                  </a:lnTo>
                  <a:lnTo>
                    <a:pt x="95" y="293"/>
                  </a:lnTo>
                  <a:lnTo>
                    <a:pt x="97" y="293"/>
                  </a:lnTo>
                  <a:lnTo>
                    <a:pt x="99" y="293"/>
                  </a:lnTo>
                  <a:lnTo>
                    <a:pt x="101" y="293"/>
                  </a:lnTo>
                  <a:lnTo>
                    <a:pt x="103" y="293"/>
                  </a:lnTo>
                  <a:lnTo>
                    <a:pt x="105" y="293"/>
                  </a:lnTo>
                  <a:lnTo>
                    <a:pt x="107" y="293"/>
                  </a:lnTo>
                  <a:lnTo>
                    <a:pt x="109" y="292"/>
                  </a:lnTo>
                  <a:lnTo>
                    <a:pt x="111" y="292"/>
                  </a:lnTo>
                  <a:lnTo>
                    <a:pt x="113" y="292"/>
                  </a:lnTo>
                  <a:lnTo>
                    <a:pt x="115" y="292"/>
                  </a:lnTo>
                  <a:lnTo>
                    <a:pt x="117" y="292"/>
                  </a:lnTo>
                  <a:lnTo>
                    <a:pt x="119" y="291"/>
                  </a:lnTo>
                  <a:lnTo>
                    <a:pt x="121" y="291"/>
                  </a:lnTo>
                  <a:lnTo>
                    <a:pt x="123" y="291"/>
                  </a:lnTo>
                  <a:lnTo>
                    <a:pt x="125" y="290"/>
                  </a:lnTo>
                  <a:lnTo>
                    <a:pt x="127" y="290"/>
                  </a:lnTo>
                  <a:lnTo>
                    <a:pt x="129" y="289"/>
                  </a:lnTo>
                  <a:lnTo>
                    <a:pt x="131" y="289"/>
                  </a:lnTo>
                  <a:lnTo>
                    <a:pt x="132" y="288"/>
                  </a:lnTo>
                  <a:lnTo>
                    <a:pt x="134" y="288"/>
                  </a:lnTo>
                  <a:lnTo>
                    <a:pt x="136" y="287"/>
                  </a:lnTo>
                  <a:lnTo>
                    <a:pt x="138" y="286"/>
                  </a:lnTo>
                  <a:lnTo>
                    <a:pt x="140" y="286"/>
                  </a:lnTo>
                  <a:lnTo>
                    <a:pt x="141" y="285"/>
                  </a:lnTo>
                  <a:lnTo>
                    <a:pt x="143" y="284"/>
                  </a:lnTo>
                  <a:lnTo>
                    <a:pt x="145" y="283"/>
                  </a:lnTo>
                  <a:lnTo>
                    <a:pt x="146" y="283"/>
                  </a:lnTo>
                  <a:lnTo>
                    <a:pt x="148" y="282"/>
                  </a:lnTo>
                  <a:lnTo>
                    <a:pt x="150" y="281"/>
                  </a:lnTo>
                  <a:lnTo>
                    <a:pt x="151" y="280"/>
                  </a:lnTo>
                  <a:lnTo>
                    <a:pt x="153" y="279"/>
                  </a:lnTo>
                  <a:lnTo>
                    <a:pt x="154" y="278"/>
                  </a:lnTo>
                  <a:lnTo>
                    <a:pt x="156" y="277"/>
                  </a:lnTo>
                  <a:lnTo>
                    <a:pt x="157" y="276"/>
                  </a:lnTo>
                  <a:lnTo>
                    <a:pt x="159" y="276"/>
                  </a:lnTo>
                  <a:lnTo>
                    <a:pt x="160" y="275"/>
                  </a:lnTo>
                  <a:lnTo>
                    <a:pt x="161" y="274"/>
                  </a:lnTo>
                  <a:lnTo>
                    <a:pt x="163" y="273"/>
                  </a:lnTo>
                  <a:lnTo>
                    <a:pt x="164" y="272"/>
                  </a:lnTo>
                  <a:lnTo>
                    <a:pt x="165" y="271"/>
                  </a:lnTo>
                  <a:lnTo>
                    <a:pt x="167" y="269"/>
                  </a:lnTo>
                  <a:lnTo>
                    <a:pt x="168" y="268"/>
                  </a:lnTo>
                  <a:lnTo>
                    <a:pt x="169" y="267"/>
                  </a:lnTo>
                  <a:lnTo>
                    <a:pt x="170" y="266"/>
                  </a:lnTo>
                  <a:lnTo>
                    <a:pt x="171" y="265"/>
                  </a:lnTo>
                  <a:lnTo>
                    <a:pt x="173" y="264"/>
                  </a:lnTo>
                  <a:lnTo>
                    <a:pt x="174" y="263"/>
                  </a:lnTo>
                  <a:lnTo>
                    <a:pt x="175" y="261"/>
                  </a:lnTo>
                  <a:lnTo>
                    <a:pt x="176" y="260"/>
                  </a:lnTo>
                  <a:lnTo>
                    <a:pt x="177" y="259"/>
                  </a:lnTo>
                  <a:lnTo>
                    <a:pt x="178" y="258"/>
                  </a:lnTo>
                  <a:lnTo>
                    <a:pt x="179" y="256"/>
                  </a:lnTo>
                  <a:lnTo>
                    <a:pt x="180" y="255"/>
                  </a:lnTo>
                  <a:lnTo>
                    <a:pt x="181" y="254"/>
                  </a:lnTo>
                  <a:lnTo>
                    <a:pt x="182" y="252"/>
                  </a:lnTo>
                  <a:lnTo>
                    <a:pt x="182" y="251"/>
                  </a:lnTo>
                  <a:lnTo>
                    <a:pt x="183" y="250"/>
                  </a:lnTo>
                  <a:lnTo>
                    <a:pt x="184" y="248"/>
                  </a:lnTo>
                  <a:lnTo>
                    <a:pt x="185" y="247"/>
                  </a:lnTo>
                  <a:lnTo>
                    <a:pt x="186" y="245"/>
                  </a:lnTo>
                  <a:lnTo>
                    <a:pt x="186" y="244"/>
                  </a:lnTo>
                  <a:lnTo>
                    <a:pt x="187" y="242"/>
                  </a:lnTo>
                  <a:lnTo>
                    <a:pt x="188" y="241"/>
                  </a:lnTo>
                  <a:lnTo>
                    <a:pt x="188" y="239"/>
                  </a:lnTo>
                  <a:lnTo>
                    <a:pt x="189" y="238"/>
                  </a:lnTo>
                  <a:lnTo>
                    <a:pt x="189" y="236"/>
                  </a:lnTo>
                  <a:lnTo>
                    <a:pt x="190" y="234"/>
                  </a:lnTo>
                  <a:lnTo>
                    <a:pt x="190" y="233"/>
                  </a:lnTo>
                  <a:lnTo>
                    <a:pt x="191" y="231"/>
                  </a:lnTo>
                  <a:lnTo>
                    <a:pt x="191" y="229"/>
                  </a:lnTo>
                  <a:lnTo>
                    <a:pt x="191" y="228"/>
                  </a:lnTo>
                  <a:lnTo>
                    <a:pt x="192" y="226"/>
                  </a:lnTo>
                  <a:lnTo>
                    <a:pt x="192" y="224"/>
                  </a:lnTo>
                  <a:lnTo>
                    <a:pt x="192" y="223"/>
                  </a:lnTo>
                  <a:lnTo>
                    <a:pt x="192" y="221"/>
                  </a:lnTo>
                  <a:lnTo>
                    <a:pt x="192" y="219"/>
                  </a:lnTo>
                  <a:lnTo>
                    <a:pt x="192" y="217"/>
                  </a:lnTo>
                  <a:lnTo>
                    <a:pt x="193" y="216"/>
                  </a:lnTo>
                  <a:lnTo>
                    <a:pt x="193" y="214"/>
                  </a:lnTo>
                  <a:lnTo>
                    <a:pt x="193" y="212"/>
                  </a:lnTo>
                  <a:lnTo>
                    <a:pt x="193" y="210"/>
                  </a:lnTo>
                  <a:lnTo>
                    <a:pt x="193" y="209"/>
                  </a:lnTo>
                  <a:lnTo>
                    <a:pt x="193" y="207"/>
                  </a:lnTo>
                  <a:lnTo>
                    <a:pt x="193" y="205"/>
                  </a:lnTo>
                  <a:lnTo>
                    <a:pt x="192" y="203"/>
                  </a:lnTo>
                  <a:lnTo>
                    <a:pt x="192" y="201"/>
                  </a:lnTo>
                  <a:lnTo>
                    <a:pt x="192" y="200"/>
                  </a:lnTo>
                  <a:lnTo>
                    <a:pt x="192" y="198"/>
                  </a:lnTo>
                  <a:lnTo>
                    <a:pt x="192" y="196"/>
                  </a:lnTo>
                  <a:lnTo>
                    <a:pt x="192" y="194"/>
                  </a:lnTo>
                  <a:lnTo>
                    <a:pt x="191" y="192"/>
                  </a:lnTo>
                  <a:lnTo>
                    <a:pt x="191" y="191"/>
                  </a:lnTo>
                  <a:lnTo>
                    <a:pt x="191" y="189"/>
                  </a:lnTo>
                  <a:lnTo>
                    <a:pt x="190" y="187"/>
                  </a:lnTo>
                  <a:lnTo>
                    <a:pt x="190" y="186"/>
                  </a:lnTo>
                  <a:lnTo>
                    <a:pt x="189" y="184"/>
                  </a:lnTo>
                  <a:lnTo>
                    <a:pt x="189" y="182"/>
                  </a:lnTo>
                  <a:lnTo>
                    <a:pt x="188" y="181"/>
                  </a:lnTo>
                  <a:lnTo>
                    <a:pt x="188" y="179"/>
                  </a:lnTo>
                  <a:lnTo>
                    <a:pt x="187" y="178"/>
                  </a:lnTo>
                  <a:lnTo>
                    <a:pt x="187" y="176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5" y="172"/>
                  </a:lnTo>
                  <a:lnTo>
                    <a:pt x="184" y="170"/>
                  </a:lnTo>
                  <a:lnTo>
                    <a:pt x="183" y="169"/>
                  </a:lnTo>
                  <a:lnTo>
                    <a:pt x="183" y="167"/>
                  </a:lnTo>
                  <a:lnTo>
                    <a:pt x="182" y="166"/>
                  </a:lnTo>
                  <a:lnTo>
                    <a:pt x="181" y="165"/>
                  </a:lnTo>
                  <a:lnTo>
                    <a:pt x="180" y="163"/>
                  </a:lnTo>
                  <a:lnTo>
                    <a:pt x="180" y="162"/>
                  </a:lnTo>
                  <a:lnTo>
                    <a:pt x="179" y="161"/>
                  </a:lnTo>
                  <a:lnTo>
                    <a:pt x="178" y="160"/>
                  </a:lnTo>
                  <a:lnTo>
                    <a:pt x="177" y="158"/>
                  </a:lnTo>
                  <a:lnTo>
                    <a:pt x="176" y="157"/>
                  </a:lnTo>
                  <a:lnTo>
                    <a:pt x="176" y="156"/>
                  </a:lnTo>
                  <a:lnTo>
                    <a:pt x="175" y="155"/>
                  </a:lnTo>
                  <a:lnTo>
                    <a:pt x="174" y="154"/>
                  </a:lnTo>
                  <a:lnTo>
                    <a:pt x="173" y="153"/>
                  </a:lnTo>
                  <a:lnTo>
                    <a:pt x="172" y="152"/>
                  </a:lnTo>
                  <a:lnTo>
                    <a:pt x="171" y="151"/>
                  </a:lnTo>
                  <a:lnTo>
                    <a:pt x="171" y="150"/>
                  </a:lnTo>
                  <a:lnTo>
                    <a:pt x="170" y="149"/>
                  </a:lnTo>
                  <a:lnTo>
                    <a:pt x="169" y="148"/>
                  </a:lnTo>
                  <a:lnTo>
                    <a:pt x="168" y="146"/>
                  </a:lnTo>
                  <a:lnTo>
                    <a:pt x="167" y="145"/>
                  </a:lnTo>
                  <a:lnTo>
                    <a:pt x="166" y="144"/>
                  </a:lnTo>
                  <a:lnTo>
                    <a:pt x="165" y="143"/>
                  </a:lnTo>
                  <a:lnTo>
                    <a:pt x="164" y="142"/>
                  </a:lnTo>
                  <a:lnTo>
                    <a:pt x="163" y="141"/>
                  </a:lnTo>
                  <a:lnTo>
                    <a:pt x="162" y="140"/>
                  </a:lnTo>
                  <a:lnTo>
                    <a:pt x="160" y="138"/>
                  </a:lnTo>
                  <a:lnTo>
                    <a:pt x="159" y="137"/>
                  </a:lnTo>
                  <a:lnTo>
                    <a:pt x="158" y="136"/>
                  </a:lnTo>
                  <a:lnTo>
                    <a:pt x="157" y="135"/>
                  </a:lnTo>
                  <a:lnTo>
                    <a:pt x="156" y="133"/>
                  </a:lnTo>
                  <a:lnTo>
                    <a:pt x="154" y="132"/>
                  </a:lnTo>
                  <a:lnTo>
                    <a:pt x="153" y="131"/>
                  </a:lnTo>
                  <a:lnTo>
                    <a:pt x="152" y="130"/>
                  </a:lnTo>
                  <a:lnTo>
                    <a:pt x="151" y="128"/>
                  </a:lnTo>
                  <a:lnTo>
                    <a:pt x="150" y="127"/>
                  </a:lnTo>
                  <a:lnTo>
                    <a:pt x="149" y="126"/>
                  </a:lnTo>
                  <a:lnTo>
                    <a:pt x="148" y="125"/>
                  </a:lnTo>
                  <a:lnTo>
                    <a:pt x="147" y="124"/>
                  </a:lnTo>
                  <a:lnTo>
                    <a:pt x="146" y="123"/>
                  </a:lnTo>
                  <a:lnTo>
                    <a:pt x="145" y="121"/>
                  </a:lnTo>
                  <a:lnTo>
                    <a:pt x="145" y="120"/>
                  </a:lnTo>
                  <a:lnTo>
                    <a:pt x="144" y="119"/>
                  </a:lnTo>
                  <a:lnTo>
                    <a:pt x="143" y="118"/>
                  </a:lnTo>
                  <a:lnTo>
                    <a:pt x="143" y="117"/>
                  </a:lnTo>
                  <a:lnTo>
                    <a:pt x="142" y="117"/>
                  </a:lnTo>
                  <a:lnTo>
                    <a:pt x="142" y="116"/>
                  </a:lnTo>
                  <a:lnTo>
                    <a:pt x="142" y="115"/>
                  </a:lnTo>
                  <a:lnTo>
                    <a:pt x="141" y="114"/>
                  </a:lnTo>
                  <a:lnTo>
                    <a:pt x="141" y="113"/>
                  </a:lnTo>
                  <a:lnTo>
                    <a:pt x="141" y="112"/>
                  </a:lnTo>
                  <a:lnTo>
                    <a:pt x="141" y="111"/>
                  </a:lnTo>
                  <a:lnTo>
                    <a:pt x="140" y="110"/>
                  </a:lnTo>
                  <a:lnTo>
                    <a:pt x="140" y="109"/>
                  </a:lnTo>
                  <a:lnTo>
                    <a:pt x="140" y="108"/>
                  </a:lnTo>
                  <a:lnTo>
                    <a:pt x="140" y="107"/>
                  </a:lnTo>
                  <a:lnTo>
                    <a:pt x="139" y="106"/>
                  </a:lnTo>
                  <a:lnTo>
                    <a:pt x="139" y="105"/>
                  </a:lnTo>
                  <a:lnTo>
                    <a:pt x="139" y="104"/>
                  </a:lnTo>
                  <a:lnTo>
                    <a:pt x="139" y="103"/>
                  </a:lnTo>
                  <a:lnTo>
                    <a:pt x="139" y="102"/>
                  </a:lnTo>
                  <a:lnTo>
                    <a:pt x="139" y="101"/>
                  </a:lnTo>
                  <a:lnTo>
                    <a:pt x="139" y="100"/>
                  </a:lnTo>
                  <a:lnTo>
                    <a:pt x="139" y="99"/>
                  </a:lnTo>
                  <a:lnTo>
                    <a:pt x="140" y="98"/>
                  </a:lnTo>
                  <a:lnTo>
                    <a:pt x="140" y="97"/>
                  </a:lnTo>
                  <a:lnTo>
                    <a:pt x="140" y="96"/>
                  </a:lnTo>
                  <a:lnTo>
                    <a:pt x="140" y="95"/>
                  </a:lnTo>
                  <a:lnTo>
                    <a:pt x="141" y="94"/>
                  </a:lnTo>
                  <a:lnTo>
                    <a:pt x="141" y="93"/>
                  </a:lnTo>
                  <a:lnTo>
                    <a:pt x="141" y="92"/>
                  </a:lnTo>
                  <a:lnTo>
                    <a:pt x="142" y="91"/>
                  </a:lnTo>
                  <a:lnTo>
                    <a:pt x="142" y="89"/>
                  </a:lnTo>
                  <a:lnTo>
                    <a:pt x="142" y="88"/>
                  </a:lnTo>
                  <a:lnTo>
                    <a:pt x="143" y="87"/>
                  </a:lnTo>
                  <a:lnTo>
                    <a:pt x="143" y="86"/>
                  </a:lnTo>
                  <a:lnTo>
                    <a:pt x="144" y="85"/>
                  </a:lnTo>
                  <a:lnTo>
                    <a:pt x="144" y="84"/>
                  </a:lnTo>
                  <a:lnTo>
                    <a:pt x="145" y="83"/>
                  </a:lnTo>
                  <a:lnTo>
                    <a:pt x="145" y="82"/>
                  </a:lnTo>
                  <a:lnTo>
                    <a:pt x="146" y="81"/>
                  </a:lnTo>
                  <a:lnTo>
                    <a:pt x="147" y="80"/>
                  </a:lnTo>
                  <a:lnTo>
                    <a:pt x="147" y="79"/>
                  </a:lnTo>
                  <a:lnTo>
                    <a:pt x="148" y="78"/>
                  </a:lnTo>
                  <a:lnTo>
                    <a:pt x="149" y="77"/>
                  </a:lnTo>
                  <a:lnTo>
                    <a:pt x="150" y="76"/>
                  </a:lnTo>
                  <a:lnTo>
                    <a:pt x="150" y="75"/>
                  </a:lnTo>
                  <a:lnTo>
                    <a:pt x="151" y="74"/>
                  </a:lnTo>
                  <a:lnTo>
                    <a:pt x="152" y="73"/>
                  </a:lnTo>
                  <a:lnTo>
                    <a:pt x="153" y="72"/>
                  </a:lnTo>
                  <a:lnTo>
                    <a:pt x="154" y="71"/>
                  </a:lnTo>
                  <a:lnTo>
                    <a:pt x="155" y="70"/>
                  </a:lnTo>
                  <a:lnTo>
                    <a:pt x="155" y="69"/>
                  </a:lnTo>
                  <a:lnTo>
                    <a:pt x="156" y="68"/>
                  </a:lnTo>
                  <a:lnTo>
                    <a:pt x="157" y="67"/>
                  </a:lnTo>
                  <a:lnTo>
                    <a:pt x="158" y="67"/>
                  </a:lnTo>
                  <a:lnTo>
                    <a:pt x="159" y="66"/>
                  </a:lnTo>
                  <a:lnTo>
                    <a:pt x="160" y="65"/>
                  </a:lnTo>
                  <a:lnTo>
                    <a:pt x="161" y="64"/>
                  </a:lnTo>
                  <a:lnTo>
                    <a:pt x="162" y="64"/>
                  </a:lnTo>
                  <a:lnTo>
                    <a:pt x="163" y="63"/>
                  </a:lnTo>
                  <a:lnTo>
                    <a:pt x="163" y="62"/>
                  </a:lnTo>
                  <a:lnTo>
                    <a:pt x="164" y="62"/>
                  </a:lnTo>
                  <a:lnTo>
                    <a:pt x="165" y="61"/>
                  </a:lnTo>
                  <a:lnTo>
                    <a:pt x="166" y="61"/>
                  </a:lnTo>
                  <a:lnTo>
                    <a:pt x="167" y="60"/>
                  </a:lnTo>
                  <a:lnTo>
                    <a:pt x="168" y="60"/>
                  </a:lnTo>
                  <a:lnTo>
                    <a:pt x="168" y="59"/>
                  </a:lnTo>
                  <a:lnTo>
                    <a:pt x="169" y="59"/>
                  </a:lnTo>
                  <a:lnTo>
                    <a:pt x="170" y="58"/>
                  </a:lnTo>
                  <a:lnTo>
                    <a:pt x="171" y="58"/>
                  </a:lnTo>
                  <a:lnTo>
                    <a:pt x="172" y="57"/>
                  </a:lnTo>
                  <a:lnTo>
                    <a:pt x="173" y="57"/>
                  </a:lnTo>
                  <a:lnTo>
                    <a:pt x="174" y="57"/>
                  </a:lnTo>
                  <a:lnTo>
                    <a:pt x="175" y="56"/>
                  </a:lnTo>
                  <a:lnTo>
                    <a:pt x="176" y="56"/>
                  </a:lnTo>
                  <a:lnTo>
                    <a:pt x="177" y="55"/>
                  </a:lnTo>
                  <a:lnTo>
                    <a:pt x="178" y="55"/>
                  </a:lnTo>
                  <a:lnTo>
                    <a:pt x="179" y="55"/>
                  </a:lnTo>
                  <a:lnTo>
                    <a:pt x="180" y="54"/>
                  </a:lnTo>
                  <a:lnTo>
                    <a:pt x="181" y="54"/>
                  </a:lnTo>
                  <a:lnTo>
                    <a:pt x="183" y="54"/>
                  </a:lnTo>
                  <a:lnTo>
                    <a:pt x="184" y="53"/>
                  </a:lnTo>
                  <a:lnTo>
                    <a:pt x="185" y="53"/>
                  </a:lnTo>
                  <a:lnTo>
                    <a:pt x="187" y="53"/>
                  </a:lnTo>
                  <a:lnTo>
                    <a:pt x="188" y="52"/>
                  </a:lnTo>
                  <a:lnTo>
                    <a:pt x="190" y="52"/>
                  </a:lnTo>
                  <a:lnTo>
                    <a:pt x="191" y="52"/>
                  </a:lnTo>
                  <a:lnTo>
                    <a:pt x="193" y="51"/>
                  </a:lnTo>
                  <a:lnTo>
                    <a:pt x="194" y="51"/>
                  </a:lnTo>
                  <a:lnTo>
                    <a:pt x="196" y="51"/>
                  </a:lnTo>
                  <a:lnTo>
                    <a:pt x="197" y="50"/>
                  </a:lnTo>
                  <a:lnTo>
                    <a:pt x="199" y="50"/>
                  </a:lnTo>
                  <a:lnTo>
                    <a:pt x="200" y="50"/>
                  </a:lnTo>
                  <a:lnTo>
                    <a:pt x="202" y="50"/>
                  </a:lnTo>
                  <a:lnTo>
                    <a:pt x="204" y="49"/>
                  </a:lnTo>
                  <a:lnTo>
                    <a:pt x="205" y="49"/>
                  </a:lnTo>
                  <a:lnTo>
                    <a:pt x="207" y="49"/>
                  </a:lnTo>
                  <a:lnTo>
                    <a:pt x="209" y="49"/>
                  </a:lnTo>
                  <a:lnTo>
                    <a:pt x="211" y="48"/>
                  </a:lnTo>
                  <a:lnTo>
                    <a:pt x="213" y="48"/>
                  </a:lnTo>
                  <a:lnTo>
                    <a:pt x="214" y="48"/>
                  </a:lnTo>
                  <a:lnTo>
                    <a:pt x="216" y="48"/>
                  </a:lnTo>
                  <a:lnTo>
                    <a:pt x="218" y="48"/>
                  </a:lnTo>
                  <a:lnTo>
                    <a:pt x="220" y="48"/>
                  </a:lnTo>
                  <a:lnTo>
                    <a:pt x="222" y="48"/>
                  </a:lnTo>
                  <a:lnTo>
                    <a:pt x="224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3" y="48"/>
                  </a:lnTo>
                  <a:lnTo>
                    <a:pt x="235" y="48"/>
                  </a:lnTo>
                  <a:lnTo>
                    <a:pt x="237" y="48"/>
                  </a:lnTo>
                  <a:lnTo>
                    <a:pt x="239" y="49"/>
                  </a:lnTo>
                  <a:lnTo>
                    <a:pt x="241" y="49"/>
                  </a:lnTo>
                  <a:lnTo>
                    <a:pt x="243" y="49"/>
                  </a:lnTo>
                  <a:lnTo>
                    <a:pt x="244" y="50"/>
                  </a:lnTo>
                  <a:lnTo>
                    <a:pt x="246" y="50"/>
                  </a:lnTo>
                  <a:lnTo>
                    <a:pt x="248" y="50"/>
                  </a:lnTo>
                  <a:lnTo>
                    <a:pt x="250" y="51"/>
                  </a:lnTo>
                  <a:lnTo>
                    <a:pt x="252" y="51"/>
                  </a:lnTo>
                  <a:lnTo>
                    <a:pt x="253" y="51"/>
                  </a:lnTo>
                  <a:lnTo>
                    <a:pt x="255" y="52"/>
                  </a:lnTo>
                  <a:lnTo>
                    <a:pt x="257" y="52"/>
                  </a:lnTo>
                  <a:lnTo>
                    <a:pt x="259" y="53"/>
                  </a:lnTo>
                  <a:lnTo>
                    <a:pt x="260" y="53"/>
                  </a:lnTo>
                  <a:lnTo>
                    <a:pt x="262" y="53"/>
                  </a:lnTo>
                  <a:lnTo>
                    <a:pt x="263" y="54"/>
                  </a:lnTo>
                  <a:lnTo>
                    <a:pt x="265" y="54"/>
                  </a:lnTo>
                  <a:lnTo>
                    <a:pt x="267" y="55"/>
                  </a:lnTo>
                  <a:lnTo>
                    <a:pt x="268" y="55"/>
                  </a:lnTo>
                  <a:lnTo>
                    <a:pt x="269" y="56"/>
                  </a:lnTo>
                  <a:lnTo>
                    <a:pt x="271" y="56"/>
                  </a:lnTo>
                  <a:lnTo>
                    <a:pt x="272" y="57"/>
                  </a:lnTo>
                  <a:lnTo>
                    <a:pt x="274" y="57"/>
                  </a:lnTo>
                  <a:lnTo>
                    <a:pt x="275" y="58"/>
                  </a:lnTo>
                  <a:lnTo>
                    <a:pt x="277" y="58"/>
                  </a:lnTo>
                  <a:lnTo>
                    <a:pt x="278" y="59"/>
                  </a:lnTo>
                  <a:lnTo>
                    <a:pt x="280" y="59"/>
                  </a:lnTo>
                  <a:lnTo>
                    <a:pt x="281" y="60"/>
                  </a:lnTo>
                  <a:lnTo>
                    <a:pt x="282" y="61"/>
                  </a:lnTo>
                  <a:lnTo>
                    <a:pt x="284" y="61"/>
                  </a:lnTo>
                  <a:lnTo>
                    <a:pt x="285" y="62"/>
                  </a:lnTo>
                  <a:lnTo>
                    <a:pt x="287" y="63"/>
                  </a:lnTo>
                  <a:lnTo>
                    <a:pt x="288" y="64"/>
                  </a:lnTo>
                  <a:lnTo>
                    <a:pt x="289" y="64"/>
                  </a:lnTo>
                  <a:lnTo>
                    <a:pt x="291" y="65"/>
                  </a:lnTo>
                  <a:lnTo>
                    <a:pt x="292" y="66"/>
                  </a:lnTo>
                  <a:lnTo>
                    <a:pt x="293" y="67"/>
                  </a:lnTo>
                  <a:lnTo>
                    <a:pt x="295" y="68"/>
                  </a:lnTo>
                  <a:lnTo>
                    <a:pt x="296" y="69"/>
                  </a:lnTo>
                  <a:lnTo>
                    <a:pt x="297" y="70"/>
                  </a:lnTo>
                  <a:lnTo>
                    <a:pt x="299" y="70"/>
                  </a:lnTo>
                  <a:lnTo>
                    <a:pt x="300" y="71"/>
                  </a:lnTo>
                  <a:lnTo>
                    <a:pt x="301" y="72"/>
                  </a:lnTo>
                  <a:lnTo>
                    <a:pt x="302" y="73"/>
                  </a:lnTo>
                  <a:lnTo>
                    <a:pt x="304" y="74"/>
                  </a:lnTo>
                  <a:lnTo>
                    <a:pt x="305" y="75"/>
                  </a:lnTo>
                  <a:lnTo>
                    <a:pt x="306" y="76"/>
                  </a:lnTo>
                  <a:lnTo>
                    <a:pt x="307" y="77"/>
                  </a:lnTo>
                  <a:lnTo>
                    <a:pt x="308" y="78"/>
                  </a:lnTo>
                  <a:lnTo>
                    <a:pt x="309" y="79"/>
                  </a:lnTo>
                  <a:lnTo>
                    <a:pt x="311" y="80"/>
                  </a:lnTo>
                  <a:lnTo>
                    <a:pt x="312" y="82"/>
                  </a:lnTo>
                  <a:lnTo>
                    <a:pt x="313" y="83"/>
                  </a:lnTo>
                  <a:lnTo>
                    <a:pt x="314" y="84"/>
                  </a:lnTo>
                  <a:lnTo>
                    <a:pt x="315" y="85"/>
                  </a:lnTo>
                  <a:lnTo>
                    <a:pt x="316" y="86"/>
                  </a:lnTo>
                  <a:lnTo>
                    <a:pt x="317" y="87"/>
                  </a:lnTo>
                  <a:lnTo>
                    <a:pt x="318" y="88"/>
                  </a:lnTo>
                  <a:lnTo>
                    <a:pt x="319" y="89"/>
                  </a:lnTo>
                  <a:lnTo>
                    <a:pt x="319" y="90"/>
                  </a:lnTo>
                  <a:lnTo>
                    <a:pt x="320" y="91"/>
                  </a:lnTo>
                  <a:lnTo>
                    <a:pt x="321" y="92"/>
                  </a:lnTo>
                  <a:lnTo>
                    <a:pt x="322" y="93"/>
                  </a:lnTo>
                  <a:lnTo>
                    <a:pt x="322" y="94"/>
                  </a:lnTo>
                  <a:lnTo>
                    <a:pt x="323" y="95"/>
                  </a:lnTo>
                  <a:lnTo>
                    <a:pt x="324" y="96"/>
                  </a:lnTo>
                  <a:lnTo>
                    <a:pt x="324" y="97"/>
                  </a:lnTo>
                  <a:lnTo>
                    <a:pt x="325" y="98"/>
                  </a:lnTo>
                  <a:lnTo>
                    <a:pt x="325" y="99"/>
                  </a:lnTo>
                  <a:lnTo>
                    <a:pt x="326" y="100"/>
                  </a:lnTo>
                  <a:lnTo>
                    <a:pt x="327" y="101"/>
                  </a:lnTo>
                  <a:lnTo>
                    <a:pt x="327" y="102"/>
                  </a:lnTo>
                  <a:lnTo>
                    <a:pt x="328" y="103"/>
                  </a:lnTo>
                  <a:lnTo>
                    <a:pt x="328" y="104"/>
                  </a:lnTo>
                  <a:lnTo>
                    <a:pt x="329" y="105"/>
                  </a:lnTo>
                  <a:lnTo>
                    <a:pt x="329" y="107"/>
                  </a:lnTo>
                  <a:lnTo>
                    <a:pt x="330" y="108"/>
                  </a:lnTo>
                  <a:lnTo>
                    <a:pt x="331" y="109"/>
                  </a:lnTo>
                  <a:lnTo>
                    <a:pt x="331" y="110"/>
                  </a:lnTo>
                  <a:lnTo>
                    <a:pt x="332" y="111"/>
                  </a:lnTo>
                  <a:lnTo>
                    <a:pt x="332" y="112"/>
                  </a:lnTo>
                  <a:lnTo>
                    <a:pt x="333" y="114"/>
                  </a:lnTo>
                  <a:lnTo>
                    <a:pt x="334" y="115"/>
                  </a:lnTo>
                  <a:lnTo>
                    <a:pt x="334" y="116"/>
                  </a:lnTo>
                  <a:lnTo>
                    <a:pt x="335" y="117"/>
                  </a:lnTo>
                  <a:lnTo>
                    <a:pt x="335" y="119"/>
                  </a:lnTo>
                  <a:lnTo>
                    <a:pt x="336" y="120"/>
                  </a:lnTo>
                  <a:lnTo>
                    <a:pt x="337" y="122"/>
                  </a:lnTo>
                  <a:lnTo>
                    <a:pt x="337" y="123"/>
                  </a:lnTo>
                  <a:lnTo>
                    <a:pt x="338" y="124"/>
                  </a:lnTo>
                  <a:lnTo>
                    <a:pt x="338" y="126"/>
                  </a:lnTo>
                  <a:lnTo>
                    <a:pt x="339" y="127"/>
                  </a:lnTo>
                  <a:lnTo>
                    <a:pt x="339" y="129"/>
                  </a:lnTo>
                  <a:lnTo>
                    <a:pt x="340" y="130"/>
                  </a:lnTo>
                  <a:lnTo>
                    <a:pt x="340" y="132"/>
                  </a:lnTo>
                  <a:lnTo>
                    <a:pt x="341" y="134"/>
                  </a:lnTo>
                  <a:lnTo>
                    <a:pt x="341" y="135"/>
                  </a:lnTo>
                  <a:lnTo>
                    <a:pt x="342" y="137"/>
                  </a:lnTo>
                  <a:lnTo>
                    <a:pt x="342" y="139"/>
                  </a:lnTo>
                  <a:lnTo>
                    <a:pt x="343" y="140"/>
                  </a:lnTo>
                  <a:lnTo>
                    <a:pt x="343" y="142"/>
                  </a:lnTo>
                  <a:lnTo>
                    <a:pt x="344" y="144"/>
                  </a:lnTo>
                  <a:lnTo>
                    <a:pt x="344" y="146"/>
                  </a:lnTo>
                  <a:lnTo>
                    <a:pt x="345" y="147"/>
                  </a:lnTo>
                  <a:lnTo>
                    <a:pt x="345" y="149"/>
                  </a:lnTo>
                  <a:lnTo>
                    <a:pt x="346" y="151"/>
                  </a:lnTo>
                  <a:lnTo>
                    <a:pt x="346" y="152"/>
                  </a:lnTo>
                  <a:lnTo>
                    <a:pt x="346" y="154"/>
                  </a:lnTo>
                  <a:lnTo>
                    <a:pt x="347" y="156"/>
                  </a:lnTo>
                  <a:lnTo>
                    <a:pt x="347" y="157"/>
                  </a:lnTo>
                  <a:lnTo>
                    <a:pt x="347" y="159"/>
                  </a:lnTo>
                  <a:lnTo>
                    <a:pt x="348" y="161"/>
                  </a:lnTo>
                  <a:lnTo>
                    <a:pt x="348" y="162"/>
                  </a:lnTo>
                  <a:lnTo>
                    <a:pt x="348" y="164"/>
                  </a:lnTo>
                  <a:lnTo>
                    <a:pt x="349" y="165"/>
                  </a:lnTo>
                  <a:lnTo>
                    <a:pt x="349" y="167"/>
                  </a:lnTo>
                  <a:lnTo>
                    <a:pt x="349" y="169"/>
                  </a:lnTo>
                  <a:lnTo>
                    <a:pt x="349" y="170"/>
                  </a:lnTo>
                  <a:lnTo>
                    <a:pt x="349" y="172"/>
                  </a:lnTo>
                  <a:lnTo>
                    <a:pt x="350" y="174"/>
                  </a:lnTo>
                  <a:lnTo>
                    <a:pt x="350" y="175"/>
                  </a:lnTo>
                  <a:lnTo>
                    <a:pt x="350" y="177"/>
                  </a:lnTo>
                  <a:lnTo>
                    <a:pt x="350" y="179"/>
                  </a:lnTo>
                  <a:lnTo>
                    <a:pt x="351" y="180"/>
                  </a:lnTo>
                  <a:lnTo>
                    <a:pt x="351" y="182"/>
                  </a:lnTo>
                  <a:lnTo>
                    <a:pt x="351" y="184"/>
                  </a:lnTo>
                  <a:lnTo>
                    <a:pt x="351" y="186"/>
                  </a:lnTo>
                  <a:lnTo>
                    <a:pt x="351" y="187"/>
                  </a:lnTo>
                  <a:lnTo>
                    <a:pt x="351" y="189"/>
                  </a:lnTo>
                  <a:lnTo>
                    <a:pt x="352" y="191"/>
                  </a:lnTo>
                  <a:lnTo>
                    <a:pt x="352" y="193"/>
                  </a:lnTo>
                  <a:lnTo>
                    <a:pt x="352" y="195"/>
                  </a:lnTo>
                  <a:lnTo>
                    <a:pt x="352" y="197"/>
                  </a:lnTo>
                  <a:lnTo>
                    <a:pt x="352" y="199"/>
                  </a:lnTo>
                  <a:lnTo>
                    <a:pt x="352" y="201"/>
                  </a:lnTo>
                  <a:lnTo>
                    <a:pt x="353" y="203"/>
                  </a:lnTo>
                  <a:lnTo>
                    <a:pt x="353" y="205"/>
                  </a:lnTo>
                  <a:lnTo>
                    <a:pt x="353" y="207"/>
                  </a:lnTo>
                  <a:lnTo>
                    <a:pt x="353" y="209"/>
                  </a:lnTo>
                  <a:lnTo>
                    <a:pt x="353" y="211"/>
                  </a:lnTo>
                  <a:lnTo>
                    <a:pt x="353" y="214"/>
                  </a:lnTo>
                  <a:lnTo>
                    <a:pt x="353" y="216"/>
                  </a:lnTo>
                  <a:lnTo>
                    <a:pt x="353" y="218"/>
                  </a:lnTo>
                  <a:lnTo>
                    <a:pt x="353" y="220"/>
                  </a:lnTo>
                  <a:lnTo>
                    <a:pt x="353" y="223"/>
                  </a:lnTo>
                  <a:lnTo>
                    <a:pt x="353" y="225"/>
                  </a:lnTo>
                  <a:lnTo>
                    <a:pt x="353" y="228"/>
                  </a:lnTo>
                  <a:lnTo>
                    <a:pt x="353" y="230"/>
                  </a:lnTo>
                  <a:lnTo>
                    <a:pt x="352" y="233"/>
                  </a:lnTo>
                  <a:lnTo>
                    <a:pt x="352" y="235"/>
                  </a:lnTo>
                  <a:lnTo>
                    <a:pt x="352" y="238"/>
                  </a:lnTo>
                  <a:lnTo>
                    <a:pt x="352" y="240"/>
                  </a:lnTo>
                  <a:lnTo>
                    <a:pt x="352" y="243"/>
                  </a:lnTo>
                  <a:lnTo>
                    <a:pt x="352" y="245"/>
                  </a:lnTo>
                  <a:lnTo>
                    <a:pt x="351" y="248"/>
                  </a:lnTo>
                  <a:lnTo>
                    <a:pt x="351" y="250"/>
                  </a:lnTo>
                  <a:lnTo>
                    <a:pt x="351" y="253"/>
                  </a:lnTo>
                  <a:lnTo>
                    <a:pt x="351" y="255"/>
                  </a:lnTo>
                  <a:lnTo>
                    <a:pt x="350" y="258"/>
                  </a:lnTo>
                  <a:lnTo>
                    <a:pt x="350" y="260"/>
                  </a:lnTo>
                  <a:lnTo>
                    <a:pt x="350" y="263"/>
                  </a:lnTo>
                  <a:lnTo>
                    <a:pt x="349" y="265"/>
                  </a:lnTo>
                  <a:lnTo>
                    <a:pt x="349" y="268"/>
                  </a:lnTo>
                  <a:lnTo>
                    <a:pt x="349" y="270"/>
                  </a:lnTo>
                  <a:lnTo>
                    <a:pt x="348" y="272"/>
                  </a:lnTo>
                  <a:lnTo>
                    <a:pt x="348" y="275"/>
                  </a:lnTo>
                  <a:lnTo>
                    <a:pt x="348" y="277"/>
                  </a:lnTo>
                  <a:lnTo>
                    <a:pt x="347" y="280"/>
                  </a:lnTo>
                  <a:lnTo>
                    <a:pt x="347" y="282"/>
                  </a:lnTo>
                  <a:lnTo>
                    <a:pt x="346" y="285"/>
                  </a:lnTo>
                  <a:lnTo>
                    <a:pt x="346" y="287"/>
                  </a:lnTo>
                  <a:lnTo>
                    <a:pt x="345" y="290"/>
                  </a:lnTo>
                  <a:lnTo>
                    <a:pt x="345" y="292"/>
                  </a:lnTo>
                  <a:lnTo>
                    <a:pt x="344" y="294"/>
                  </a:lnTo>
                  <a:lnTo>
                    <a:pt x="344" y="297"/>
                  </a:lnTo>
                  <a:lnTo>
                    <a:pt x="343" y="299"/>
                  </a:lnTo>
                  <a:lnTo>
                    <a:pt x="342" y="302"/>
                  </a:lnTo>
                  <a:lnTo>
                    <a:pt x="342" y="304"/>
                  </a:lnTo>
                  <a:lnTo>
                    <a:pt x="341" y="307"/>
                  </a:lnTo>
                  <a:lnTo>
                    <a:pt x="341" y="309"/>
                  </a:lnTo>
                  <a:lnTo>
                    <a:pt x="340" y="312"/>
                  </a:lnTo>
                  <a:lnTo>
                    <a:pt x="339" y="314"/>
                  </a:lnTo>
                  <a:lnTo>
                    <a:pt x="338" y="317"/>
                  </a:lnTo>
                  <a:lnTo>
                    <a:pt x="338" y="319"/>
                  </a:lnTo>
                  <a:lnTo>
                    <a:pt x="337" y="322"/>
                  </a:lnTo>
                  <a:lnTo>
                    <a:pt x="336" y="324"/>
                  </a:lnTo>
                  <a:lnTo>
                    <a:pt x="335" y="327"/>
                  </a:lnTo>
                  <a:lnTo>
                    <a:pt x="335" y="329"/>
                  </a:lnTo>
                  <a:lnTo>
                    <a:pt x="334" y="332"/>
                  </a:lnTo>
                  <a:lnTo>
                    <a:pt x="333" y="334"/>
                  </a:lnTo>
                  <a:lnTo>
                    <a:pt x="332" y="337"/>
                  </a:lnTo>
                  <a:lnTo>
                    <a:pt x="331" y="339"/>
                  </a:lnTo>
                  <a:lnTo>
                    <a:pt x="330" y="342"/>
                  </a:lnTo>
                  <a:lnTo>
                    <a:pt x="329" y="344"/>
                  </a:lnTo>
                  <a:lnTo>
                    <a:pt x="328" y="347"/>
                  </a:lnTo>
                  <a:lnTo>
                    <a:pt x="327" y="350"/>
                  </a:lnTo>
                  <a:lnTo>
                    <a:pt x="326" y="352"/>
                  </a:lnTo>
                  <a:lnTo>
                    <a:pt x="325" y="355"/>
                  </a:lnTo>
                  <a:lnTo>
                    <a:pt x="324" y="357"/>
                  </a:lnTo>
                  <a:lnTo>
                    <a:pt x="323" y="360"/>
                  </a:lnTo>
                  <a:lnTo>
                    <a:pt x="322" y="362"/>
                  </a:lnTo>
                  <a:lnTo>
                    <a:pt x="321" y="365"/>
                  </a:lnTo>
                  <a:lnTo>
                    <a:pt x="319" y="367"/>
                  </a:lnTo>
                  <a:lnTo>
                    <a:pt x="318" y="369"/>
                  </a:lnTo>
                  <a:lnTo>
                    <a:pt x="317" y="372"/>
                  </a:lnTo>
                  <a:lnTo>
                    <a:pt x="316" y="374"/>
                  </a:lnTo>
                  <a:lnTo>
                    <a:pt x="314" y="377"/>
                  </a:lnTo>
                  <a:lnTo>
                    <a:pt x="313" y="379"/>
                  </a:lnTo>
                  <a:lnTo>
                    <a:pt x="312" y="382"/>
                  </a:lnTo>
                  <a:lnTo>
                    <a:pt x="311" y="384"/>
                  </a:lnTo>
                  <a:lnTo>
                    <a:pt x="309" y="386"/>
                  </a:lnTo>
                  <a:lnTo>
                    <a:pt x="308" y="389"/>
                  </a:lnTo>
                  <a:lnTo>
                    <a:pt x="307" y="391"/>
                  </a:lnTo>
                  <a:lnTo>
                    <a:pt x="305" y="394"/>
                  </a:lnTo>
                  <a:lnTo>
                    <a:pt x="304" y="396"/>
                  </a:lnTo>
                  <a:lnTo>
                    <a:pt x="302" y="398"/>
                  </a:lnTo>
                  <a:lnTo>
                    <a:pt x="301" y="401"/>
                  </a:lnTo>
                  <a:lnTo>
                    <a:pt x="300" y="403"/>
                  </a:lnTo>
                  <a:lnTo>
                    <a:pt x="298" y="406"/>
                  </a:lnTo>
                  <a:lnTo>
                    <a:pt x="297" y="408"/>
                  </a:lnTo>
                  <a:lnTo>
                    <a:pt x="295" y="411"/>
                  </a:lnTo>
                  <a:lnTo>
                    <a:pt x="294" y="413"/>
                  </a:lnTo>
                  <a:lnTo>
                    <a:pt x="293" y="415"/>
                  </a:lnTo>
                  <a:lnTo>
                    <a:pt x="291" y="418"/>
                  </a:lnTo>
                  <a:lnTo>
                    <a:pt x="290" y="420"/>
                  </a:lnTo>
                  <a:lnTo>
                    <a:pt x="288" y="423"/>
                  </a:lnTo>
                  <a:lnTo>
                    <a:pt x="287" y="425"/>
                  </a:lnTo>
                  <a:lnTo>
                    <a:pt x="285" y="428"/>
                  </a:lnTo>
                  <a:lnTo>
                    <a:pt x="284" y="430"/>
                  </a:lnTo>
                  <a:lnTo>
                    <a:pt x="283" y="433"/>
                  </a:lnTo>
                  <a:lnTo>
                    <a:pt x="281" y="435"/>
                  </a:lnTo>
                  <a:lnTo>
                    <a:pt x="280" y="438"/>
                  </a:lnTo>
                  <a:lnTo>
                    <a:pt x="279" y="440"/>
                  </a:lnTo>
                  <a:lnTo>
                    <a:pt x="277" y="443"/>
                  </a:lnTo>
                  <a:lnTo>
                    <a:pt x="276" y="445"/>
                  </a:lnTo>
                  <a:lnTo>
                    <a:pt x="275" y="447"/>
                  </a:lnTo>
                  <a:lnTo>
                    <a:pt x="274" y="450"/>
                  </a:lnTo>
                  <a:lnTo>
                    <a:pt x="272" y="452"/>
                  </a:lnTo>
                  <a:lnTo>
                    <a:pt x="271" y="454"/>
                  </a:lnTo>
                  <a:lnTo>
                    <a:pt x="270" y="457"/>
                  </a:lnTo>
                  <a:lnTo>
                    <a:pt x="269" y="459"/>
                  </a:lnTo>
                  <a:lnTo>
                    <a:pt x="268" y="461"/>
                  </a:lnTo>
                  <a:lnTo>
                    <a:pt x="267" y="463"/>
                  </a:lnTo>
                  <a:lnTo>
                    <a:pt x="266" y="465"/>
                  </a:lnTo>
                  <a:lnTo>
                    <a:pt x="265" y="467"/>
                  </a:lnTo>
                  <a:lnTo>
                    <a:pt x="264" y="470"/>
                  </a:lnTo>
                  <a:lnTo>
                    <a:pt x="263" y="472"/>
                  </a:lnTo>
                  <a:lnTo>
                    <a:pt x="262" y="474"/>
                  </a:lnTo>
                  <a:lnTo>
                    <a:pt x="261" y="476"/>
                  </a:lnTo>
                  <a:lnTo>
                    <a:pt x="261" y="478"/>
                  </a:lnTo>
                  <a:lnTo>
                    <a:pt x="260" y="481"/>
                  </a:lnTo>
                  <a:lnTo>
                    <a:pt x="259" y="483"/>
                  </a:lnTo>
                  <a:lnTo>
                    <a:pt x="258" y="485"/>
                  </a:lnTo>
                  <a:lnTo>
                    <a:pt x="257" y="487"/>
                  </a:lnTo>
                  <a:lnTo>
                    <a:pt x="256" y="489"/>
                  </a:lnTo>
                  <a:lnTo>
                    <a:pt x="256" y="492"/>
                  </a:lnTo>
                  <a:lnTo>
                    <a:pt x="255" y="494"/>
                  </a:lnTo>
                  <a:lnTo>
                    <a:pt x="254" y="496"/>
                  </a:lnTo>
                  <a:lnTo>
                    <a:pt x="253" y="499"/>
                  </a:lnTo>
                  <a:lnTo>
                    <a:pt x="253" y="501"/>
                  </a:lnTo>
                  <a:lnTo>
                    <a:pt x="252" y="503"/>
                  </a:lnTo>
                  <a:lnTo>
                    <a:pt x="251" y="505"/>
                  </a:lnTo>
                  <a:lnTo>
                    <a:pt x="250" y="508"/>
                  </a:lnTo>
                  <a:lnTo>
                    <a:pt x="250" y="510"/>
                  </a:lnTo>
                  <a:lnTo>
                    <a:pt x="249" y="512"/>
                  </a:lnTo>
                  <a:lnTo>
                    <a:pt x="249" y="514"/>
                  </a:lnTo>
                  <a:lnTo>
                    <a:pt x="248" y="516"/>
                  </a:lnTo>
                  <a:lnTo>
                    <a:pt x="248" y="518"/>
                  </a:lnTo>
                  <a:lnTo>
                    <a:pt x="247" y="520"/>
                  </a:lnTo>
                  <a:lnTo>
                    <a:pt x="247" y="522"/>
                  </a:lnTo>
                  <a:lnTo>
                    <a:pt x="246" y="524"/>
                  </a:lnTo>
                  <a:lnTo>
                    <a:pt x="246" y="525"/>
                  </a:lnTo>
                  <a:lnTo>
                    <a:pt x="246" y="527"/>
                  </a:lnTo>
                  <a:lnTo>
                    <a:pt x="245" y="529"/>
                  </a:lnTo>
                  <a:lnTo>
                    <a:pt x="245" y="530"/>
                  </a:lnTo>
                  <a:lnTo>
                    <a:pt x="245" y="532"/>
                  </a:lnTo>
                  <a:lnTo>
                    <a:pt x="245" y="534"/>
                  </a:lnTo>
                  <a:lnTo>
                    <a:pt x="244" y="535"/>
                  </a:lnTo>
                  <a:lnTo>
                    <a:pt x="244" y="537"/>
                  </a:lnTo>
                  <a:lnTo>
                    <a:pt x="244" y="540"/>
                  </a:lnTo>
                  <a:lnTo>
                    <a:pt x="244" y="542"/>
                  </a:lnTo>
                  <a:lnTo>
                    <a:pt x="244" y="544"/>
                  </a:lnTo>
                  <a:lnTo>
                    <a:pt x="244" y="547"/>
                  </a:lnTo>
                  <a:lnTo>
                    <a:pt x="244" y="550"/>
                  </a:lnTo>
                  <a:lnTo>
                    <a:pt x="244" y="552"/>
                  </a:lnTo>
                  <a:lnTo>
                    <a:pt x="244" y="555"/>
                  </a:lnTo>
                  <a:lnTo>
                    <a:pt x="244" y="559"/>
                  </a:lnTo>
                  <a:lnTo>
                    <a:pt x="244" y="562"/>
                  </a:lnTo>
                  <a:lnTo>
                    <a:pt x="244" y="566"/>
                  </a:lnTo>
                  <a:lnTo>
                    <a:pt x="244" y="569"/>
                  </a:lnTo>
                  <a:lnTo>
                    <a:pt x="244" y="573"/>
                  </a:lnTo>
                  <a:lnTo>
                    <a:pt x="244" y="577"/>
                  </a:lnTo>
                  <a:close/>
                </a:path>
              </a:pathLst>
            </a:cu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6350" cap="flat">
              <a:noFill/>
              <a:prstDash val="solid"/>
              <a:round/>
              <a:headEnd/>
              <a:tailEnd/>
            </a:ln>
            <a:effectLst>
              <a:outerShdw dist="55192" dir="946927" algn="ctr" rotWithShape="0">
                <a:srgbClr val="B2B2B2"/>
              </a:outerShdw>
            </a:effec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pic>
        <p:nvPicPr>
          <p:cNvPr id="508930" name="Picture 2" descr="F:\My Documents\我的研究与教学\教学\并行程序设计（本科）\课件\figures\250px-Roadrunner_supercomputer_Hi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2808312" cy="1875132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828930" y="1628800"/>
            <a:ext cx="1922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 smtClean="0">
                <a:solidFill>
                  <a:srgbClr val="002060"/>
                </a:solidFill>
                <a:effectLst/>
              </a:rPr>
              <a:t>IBM Roadrunner</a:t>
            </a:r>
            <a:endParaRPr lang="zh-CN" altLang="en-US" sz="1800" dirty="0" smtClean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23528" y="3888184"/>
          <a:ext cx="3528392" cy="299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675"/>
                <a:gridCol w="2147717"/>
              </a:tblGrid>
              <a:tr h="14977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Roadrunner 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Architecture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12,960</a:t>
                      </a:r>
                      <a:r>
                        <a:rPr lang="en-US" altLang="zh-CN" sz="1600" dirty="0" smtClean="0"/>
                        <a:t> IBM PowerXCell 8i CPUs, </a:t>
                      </a:r>
                      <a:r>
                        <a:rPr lang="en-US" altLang="zh-CN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6,480</a:t>
                      </a:r>
                      <a:r>
                        <a:rPr lang="en-US" altLang="zh-CN" sz="1600" dirty="0" smtClean="0"/>
                        <a:t> AMD Opteron dual-core processors,  Linux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Power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2.35 </a:t>
                      </a:r>
                      <a:r>
                        <a:rPr lang="en-US" altLang="zh-CN" sz="1600" dirty="0" smtClean="0">
                          <a:hlinkClick r:id="rId4" tooltip="Megawatt"/>
                        </a:rPr>
                        <a:t>MW</a:t>
                      </a:r>
                      <a:r>
                        <a:rPr lang="en-US" altLang="zh-CN" sz="1600" dirty="0" smtClean="0"/>
                        <a:t>/h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Speed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1.042 </a:t>
                      </a:r>
                      <a:r>
                        <a:rPr lang="en-US" altLang="zh-CN" sz="1600" dirty="0" err="1" smtClean="0">
                          <a:hlinkClick r:id="rId5" tooltip="Petaflops"/>
                        </a:rPr>
                        <a:t>petaflops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Purpose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Modeling the decay of the U.S. nuclear arsenal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08931" name="Picture 3" descr="F:\My Documents\我的研究与教学\教学\并行程序设计（本科）\课件\figures\TIANHE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916832"/>
            <a:ext cx="2930620" cy="1944216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6285274" y="1556792"/>
            <a:ext cx="1232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 smtClean="0">
                <a:solidFill>
                  <a:srgbClr val="002060"/>
                </a:solidFill>
                <a:effectLst/>
              </a:rPr>
              <a:t>Tianhe-1A</a:t>
            </a:r>
            <a:endParaRPr lang="zh-CN" altLang="en-US" sz="1800" dirty="0" smtClean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4932040" y="3860800"/>
          <a:ext cx="3528392" cy="299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675"/>
                <a:gridCol w="2147717"/>
              </a:tblGrid>
              <a:tr h="14977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Tianhe-1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Architecture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14,336</a:t>
                      </a:r>
                      <a:r>
                        <a:rPr lang="en-US" altLang="zh-CN" sz="1600" dirty="0" smtClean="0"/>
                        <a:t> Intel Xeon X5670 CPUs.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7,168</a:t>
                      </a:r>
                      <a:r>
                        <a:rPr lang="en-US" altLang="zh-CN" sz="1600" dirty="0" smtClean="0"/>
                        <a:t> </a:t>
                      </a:r>
                      <a:r>
                        <a:rPr lang="en-US" altLang="zh-CN" sz="1600" dirty="0" err="1" smtClean="0"/>
                        <a:t>Nvidia</a:t>
                      </a:r>
                      <a:r>
                        <a:rPr lang="en-US" altLang="zh-CN" sz="1600" dirty="0" smtClean="0"/>
                        <a:t> Tesla M2050 general purpose GPUs,  Linux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Power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4.04 </a:t>
                      </a:r>
                      <a:r>
                        <a:rPr lang="en-US" altLang="zh-CN" sz="1600" dirty="0" smtClean="0">
                          <a:hlinkClick r:id="rId4" tooltip="Megawatt"/>
                        </a:rPr>
                        <a:t>MW</a:t>
                      </a:r>
                      <a:r>
                        <a:rPr lang="en-US" altLang="zh-CN" sz="1600" dirty="0" smtClean="0"/>
                        <a:t>/h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Speed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2.566 </a:t>
                      </a:r>
                      <a:r>
                        <a:rPr lang="en-US" altLang="zh-CN" sz="1600" dirty="0" err="1" smtClean="0">
                          <a:hlinkClick r:id="rId5" tooltip="Petaflops"/>
                        </a:rPr>
                        <a:t>petaflops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Purpose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Petroleum exploration, aircraft simulation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直接连接符 15"/>
          <p:cNvCxnSpPr/>
          <p:nvPr/>
        </p:nvCxnSpPr>
        <p:spPr bwMode="auto">
          <a:xfrm>
            <a:off x="1835696" y="4797152"/>
            <a:ext cx="136815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/>
          <p:cNvCxnSpPr/>
          <p:nvPr/>
        </p:nvCxnSpPr>
        <p:spPr bwMode="auto">
          <a:xfrm>
            <a:off x="1835696" y="5013176"/>
            <a:ext cx="136815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接连接符 17"/>
          <p:cNvCxnSpPr/>
          <p:nvPr/>
        </p:nvCxnSpPr>
        <p:spPr bwMode="auto">
          <a:xfrm>
            <a:off x="6444208" y="4509120"/>
            <a:ext cx="136815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接连接符 18"/>
          <p:cNvCxnSpPr/>
          <p:nvPr/>
        </p:nvCxnSpPr>
        <p:spPr bwMode="auto">
          <a:xfrm>
            <a:off x="6516216" y="5013176"/>
            <a:ext cx="136815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95650" name="Picture 2" descr="Keisoku-Fujits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76016"/>
            <a:ext cx="2952328" cy="3936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5505080"/>
              </p:ext>
            </p:extLst>
          </p:nvPr>
        </p:nvGraphicFramePr>
        <p:xfrm>
          <a:off x="539552" y="2671414"/>
          <a:ext cx="3528392" cy="324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675"/>
                <a:gridCol w="2147717"/>
              </a:tblGrid>
              <a:tr h="14977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effectLst/>
                        </a:rPr>
                        <a:t>K computer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Architecture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effectLst/>
                        </a:rPr>
                        <a:t>88,128 </a:t>
                      </a:r>
                      <a:r>
                        <a:rPr lang="en-US" altLang="zh-CN" sz="1600" dirty="0" smtClean="0"/>
                        <a:t> </a:t>
                      </a:r>
                      <a:r>
                        <a:rPr lang="en-US" altLang="zh-CN" sz="1600" dirty="0" smtClean="0">
                          <a:effectLst/>
                        </a:rPr>
                        <a:t>2.0GHz 8-core </a:t>
                      </a:r>
                      <a:r>
                        <a:rPr lang="en-US" altLang="zh-CN" sz="1600" dirty="0" smtClean="0">
                          <a:effectLst/>
                          <a:hlinkClick r:id="rId5" action="ppaction://hlinkfile" tooltip="SPARC64 VIIIfx"/>
                        </a:rPr>
                        <a:t>SPARC64 </a:t>
                      </a:r>
                      <a:r>
                        <a:rPr lang="en-US" altLang="zh-CN" sz="1600" dirty="0" err="1" smtClean="0">
                          <a:effectLst/>
                          <a:hlinkClick r:id="rId5" action="ppaction://hlinkfile" tooltip="SPARC64 VIIIfx"/>
                        </a:rPr>
                        <a:t>VIIIfx</a:t>
                      </a:r>
                      <a:r>
                        <a:rPr lang="en-US" altLang="zh-CN" sz="1600" dirty="0" smtClean="0">
                          <a:effectLst/>
                        </a:rPr>
                        <a:t> </a:t>
                      </a:r>
                      <a:r>
                        <a:rPr lang="en-US" altLang="zh-CN" sz="1600" dirty="0" smtClean="0">
                          <a:effectLst/>
                          <a:hlinkClick r:id="rId6" action="ppaction://hlinkfile" tooltip="Central processing unit"/>
                        </a:rPr>
                        <a:t>processors</a:t>
                      </a:r>
                      <a:r>
                        <a:rPr lang="en-US" altLang="zh-CN" sz="1600" dirty="0" smtClean="0"/>
                        <a:t>, </a:t>
                      </a:r>
                      <a:r>
                        <a:rPr lang="en-US" altLang="zh-CN" sz="1600" dirty="0" smtClean="0">
                          <a:effectLst/>
                        </a:rPr>
                        <a:t>864 cabinets</a:t>
                      </a:r>
                      <a:r>
                        <a:rPr lang="zh-CN" altLang="en-US" sz="1600" dirty="0" smtClean="0">
                          <a:effectLst/>
                        </a:rPr>
                        <a:t>，</a:t>
                      </a:r>
                      <a:r>
                        <a:rPr lang="en-US" altLang="zh-CN" sz="1600" dirty="0" smtClean="0">
                          <a:effectLst/>
                        </a:rPr>
                        <a:t>96 computing nodes/cabinet</a:t>
                      </a:r>
                      <a:r>
                        <a:rPr lang="en-US" altLang="zh-CN" sz="1600" baseline="0" dirty="0" smtClean="0">
                          <a:effectLst/>
                        </a:rPr>
                        <a:t>, </a:t>
                      </a:r>
                      <a:r>
                        <a:rPr lang="en-US" altLang="zh-CN" sz="1600" dirty="0" smtClean="0"/>
                        <a:t>Linux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Power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effectLst/>
                        </a:rPr>
                        <a:t>9.89 </a:t>
                      </a:r>
                      <a:r>
                        <a:rPr lang="en-US" altLang="zh-CN" sz="1600" dirty="0" smtClean="0"/>
                        <a:t> </a:t>
                      </a:r>
                      <a:r>
                        <a:rPr lang="en-US" altLang="zh-CN" sz="1600" dirty="0" smtClean="0">
                          <a:hlinkClick r:id="rId7" tooltip="Megawatt"/>
                        </a:rPr>
                        <a:t>MW</a:t>
                      </a:r>
                      <a:r>
                        <a:rPr lang="en-US" altLang="zh-CN" sz="1600" dirty="0" smtClean="0"/>
                        <a:t>/h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Speed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effectLst/>
                        </a:rPr>
                        <a:t>8.162 </a:t>
                      </a:r>
                      <a:r>
                        <a:rPr lang="en-US" altLang="zh-CN" sz="1600" dirty="0" smtClean="0"/>
                        <a:t> </a:t>
                      </a:r>
                      <a:r>
                        <a:rPr lang="en-US" altLang="zh-CN" sz="1600" dirty="0" err="1" smtClean="0">
                          <a:hlinkClick r:id="rId8" tooltip="Petaflops"/>
                        </a:rPr>
                        <a:t>petaflops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Purpose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Modeling the decay of the U.S. nuclear arsenal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683568" y="332656"/>
            <a:ext cx="6048672" cy="129614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1F0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2011</a:t>
            </a:r>
            <a:r>
              <a:rPr lang="zh-CN" altLang="en-US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年世界最快的超级计算机属于哪种类型</a:t>
            </a:r>
            <a:endParaRPr lang="zh-CN" altLang="en-US" dirty="0">
              <a:solidFill>
                <a:srgbClr val="00206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9538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2411760" y="3776663"/>
            <a:ext cx="1814512" cy="1538287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 sz="1100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530822" y="3861048"/>
            <a:ext cx="729630" cy="619125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r>
              <a:rPr lang="zh-CN" altLang="en-US" sz="1100" b="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内存</a:t>
            </a:r>
            <a:endParaRPr lang="en-US" altLang="ko-KR" sz="1100" b="0" dirty="0">
              <a:solidFill>
                <a:srgbClr val="000000"/>
              </a:solidFill>
              <a:effectLst/>
              <a:latin typeface="Georgia" pitchFamily="18" charset="0"/>
            </a:endParaRPr>
          </a:p>
        </p:txBody>
      </p:sp>
      <p:sp>
        <p:nvSpPr>
          <p:cNvPr id="99344" name="Oval 16"/>
          <p:cNvSpPr>
            <a:spLocks noChangeArrowheads="1"/>
          </p:cNvSpPr>
          <p:nvPr/>
        </p:nvSpPr>
        <p:spPr bwMode="auto">
          <a:xfrm>
            <a:off x="2472085" y="4725144"/>
            <a:ext cx="363537" cy="371475"/>
          </a:xfrm>
          <a:prstGeom prst="ellipse">
            <a:avLst/>
          </a:prstGeom>
          <a:solidFill>
            <a:srgbClr val="FF6600"/>
          </a:solidFill>
          <a:ln w="2857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ko-KR" sz="1000" dirty="0" smtClean="0">
                <a:solidFill>
                  <a:srgbClr val="000000"/>
                </a:solidFill>
                <a:latin typeface="Georgia" pitchFamily="18" charset="0"/>
              </a:rPr>
              <a:t>CPU</a:t>
            </a:r>
            <a:endParaRPr lang="en-US" altLang="ko-KR" sz="10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99345" name="Oval 17"/>
          <p:cNvSpPr>
            <a:spLocks noChangeArrowheads="1"/>
          </p:cNvSpPr>
          <p:nvPr/>
        </p:nvSpPr>
        <p:spPr bwMode="auto">
          <a:xfrm>
            <a:off x="2894360" y="4725144"/>
            <a:ext cx="363537" cy="371475"/>
          </a:xfrm>
          <a:prstGeom prst="ellipse">
            <a:avLst/>
          </a:prstGeom>
          <a:solidFill>
            <a:srgbClr val="FF6600"/>
          </a:solidFill>
          <a:ln w="2857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ko-KR" sz="1000" dirty="0" smtClean="0">
                <a:solidFill>
                  <a:srgbClr val="000000"/>
                </a:solidFill>
                <a:latin typeface="Georgia" pitchFamily="18" charset="0"/>
              </a:rPr>
              <a:t>CPU</a:t>
            </a:r>
            <a:endParaRPr lang="en-US" altLang="ko-KR" sz="10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99348" name="Line 20"/>
          <p:cNvSpPr>
            <a:spLocks noChangeShapeType="1"/>
          </p:cNvSpPr>
          <p:nvPr/>
        </p:nvSpPr>
        <p:spPr bwMode="auto">
          <a:xfrm>
            <a:off x="2653060" y="4477494"/>
            <a:ext cx="0" cy="247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>
            <a:off x="3075335" y="4477494"/>
            <a:ext cx="0" cy="247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99372" name="AutoShape 44"/>
          <p:cNvCxnSpPr>
            <a:cxnSpLocks noChangeShapeType="1"/>
          </p:cNvCxnSpPr>
          <p:nvPr/>
        </p:nvCxnSpPr>
        <p:spPr bwMode="auto">
          <a:xfrm rot="5400000" flipH="1" flipV="1">
            <a:off x="606699" y="3361854"/>
            <a:ext cx="743721" cy="13918"/>
          </a:xfrm>
          <a:prstGeom prst="straightConnector1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373" name="AutoShape 45"/>
          <p:cNvCxnSpPr>
            <a:cxnSpLocks noChangeShapeType="1"/>
            <a:stCxn id="99342" idx="0"/>
          </p:cNvCxnSpPr>
          <p:nvPr/>
        </p:nvCxnSpPr>
        <p:spPr bwMode="auto">
          <a:xfrm rot="5400000" flipH="1" flipV="1">
            <a:off x="2935884" y="3380085"/>
            <a:ext cx="779711" cy="13446"/>
          </a:xfrm>
          <a:prstGeom prst="straightConnector1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374" name="AutoShape 46"/>
          <p:cNvCxnSpPr>
            <a:cxnSpLocks noChangeShapeType="1"/>
          </p:cNvCxnSpPr>
          <p:nvPr/>
        </p:nvCxnSpPr>
        <p:spPr bwMode="auto">
          <a:xfrm rot="5400000" flipH="1" flipV="1">
            <a:off x="5040052" y="3392996"/>
            <a:ext cx="792088" cy="1588"/>
          </a:xfrm>
          <a:prstGeom prst="straightConnector1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76" name="Text Box 48"/>
          <p:cNvSpPr txBox="1">
            <a:spLocks noChangeArrowheads="1"/>
          </p:cNvSpPr>
          <p:nvPr/>
        </p:nvSpPr>
        <p:spPr bwMode="auto">
          <a:xfrm>
            <a:off x="1106460" y="5391150"/>
            <a:ext cx="79380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SMP</a:t>
            </a:r>
            <a:endParaRPr lang="en-US" altLang="ko-KR" sz="2000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99377" name="Text Box 49"/>
          <p:cNvSpPr txBox="1">
            <a:spLocks noChangeArrowheads="1"/>
          </p:cNvSpPr>
          <p:nvPr/>
        </p:nvSpPr>
        <p:spPr bwMode="auto">
          <a:xfrm>
            <a:off x="2931638" y="5391150"/>
            <a:ext cx="79380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SMP</a:t>
            </a:r>
            <a:endParaRPr lang="en-US" altLang="ko-KR" sz="2000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99378" name="Text Box 50"/>
          <p:cNvSpPr txBox="1">
            <a:spLocks noChangeArrowheads="1"/>
          </p:cNvSpPr>
          <p:nvPr/>
        </p:nvSpPr>
        <p:spPr bwMode="auto">
          <a:xfrm>
            <a:off x="5017166" y="5391150"/>
            <a:ext cx="79380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SMP</a:t>
            </a:r>
            <a:endParaRPr lang="en-US" altLang="ko-KR" sz="2000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55" name="Oval 17"/>
          <p:cNvSpPr>
            <a:spLocks noChangeArrowheads="1"/>
          </p:cNvSpPr>
          <p:nvPr/>
        </p:nvSpPr>
        <p:spPr bwMode="auto">
          <a:xfrm>
            <a:off x="3686448" y="4725144"/>
            <a:ext cx="363537" cy="371475"/>
          </a:xfrm>
          <a:prstGeom prst="ellipse">
            <a:avLst/>
          </a:prstGeom>
          <a:solidFill>
            <a:srgbClr val="FF6600"/>
          </a:solidFill>
          <a:ln w="2857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ko-KR" sz="1000" dirty="0" smtClean="0">
                <a:solidFill>
                  <a:srgbClr val="000000"/>
                </a:solidFill>
                <a:latin typeface="Georgia" pitchFamily="18" charset="0"/>
              </a:rPr>
              <a:t>GPU</a:t>
            </a:r>
            <a:endParaRPr lang="en-US" altLang="ko-KR" sz="10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7" name="Line 21"/>
          <p:cNvSpPr>
            <a:spLocks noChangeShapeType="1"/>
          </p:cNvSpPr>
          <p:nvPr/>
        </p:nvSpPr>
        <p:spPr bwMode="auto">
          <a:xfrm>
            <a:off x="3836516" y="4477494"/>
            <a:ext cx="0" cy="247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1" name="直接连接符 60"/>
          <p:cNvCxnSpPr>
            <a:stCxn id="99343" idx="3"/>
            <a:endCxn id="54" idx="1"/>
          </p:cNvCxnSpPr>
          <p:nvPr/>
        </p:nvCxnSpPr>
        <p:spPr>
          <a:xfrm>
            <a:off x="3260452" y="4170611"/>
            <a:ext cx="206474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3466926" y="3861048"/>
            <a:ext cx="729630" cy="619125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r>
              <a:rPr lang="zh-CN" altLang="en-US" sz="1100" b="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显存</a:t>
            </a:r>
            <a:endParaRPr lang="en-US" altLang="ko-KR" sz="1100" b="0" dirty="0">
              <a:solidFill>
                <a:srgbClr val="000000"/>
              </a:solidFill>
              <a:effectLst/>
              <a:latin typeface="Georgia" pitchFamily="18" charset="0"/>
            </a:endParaRPr>
          </a:p>
        </p:txBody>
      </p:sp>
      <p:sp>
        <p:nvSpPr>
          <p:cNvPr id="68" name="Rectangle 14"/>
          <p:cNvSpPr>
            <a:spLocks noChangeArrowheads="1"/>
          </p:cNvSpPr>
          <p:nvPr/>
        </p:nvSpPr>
        <p:spPr bwMode="auto">
          <a:xfrm>
            <a:off x="4644008" y="3762921"/>
            <a:ext cx="1814512" cy="1538287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 sz="1100"/>
          </a:p>
        </p:txBody>
      </p:sp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4763070" y="3847306"/>
            <a:ext cx="729630" cy="619125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r>
              <a:rPr lang="zh-CN" altLang="en-US" sz="1100" b="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内存</a:t>
            </a:r>
            <a:endParaRPr lang="en-US" altLang="ko-KR" sz="1100" b="0" dirty="0">
              <a:solidFill>
                <a:srgbClr val="000000"/>
              </a:solidFill>
              <a:effectLst/>
              <a:latin typeface="Georgia" pitchFamily="18" charset="0"/>
            </a:endParaRPr>
          </a:p>
        </p:txBody>
      </p:sp>
      <p:sp>
        <p:nvSpPr>
          <p:cNvPr id="70" name="Oval 16"/>
          <p:cNvSpPr>
            <a:spLocks noChangeArrowheads="1"/>
          </p:cNvSpPr>
          <p:nvPr/>
        </p:nvSpPr>
        <p:spPr bwMode="auto">
          <a:xfrm>
            <a:off x="4704333" y="4711402"/>
            <a:ext cx="363537" cy="371475"/>
          </a:xfrm>
          <a:prstGeom prst="ellipse">
            <a:avLst/>
          </a:prstGeom>
          <a:solidFill>
            <a:srgbClr val="FF6600"/>
          </a:solidFill>
          <a:ln w="2857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ko-KR" sz="1000" dirty="0" smtClean="0">
                <a:solidFill>
                  <a:srgbClr val="000000"/>
                </a:solidFill>
                <a:latin typeface="Georgia" pitchFamily="18" charset="0"/>
              </a:rPr>
              <a:t>CPU</a:t>
            </a:r>
            <a:endParaRPr lang="en-US" altLang="ko-KR" sz="10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71" name="Oval 17"/>
          <p:cNvSpPr>
            <a:spLocks noChangeArrowheads="1"/>
          </p:cNvSpPr>
          <p:nvPr/>
        </p:nvSpPr>
        <p:spPr bwMode="auto">
          <a:xfrm>
            <a:off x="5126608" y="4711402"/>
            <a:ext cx="363537" cy="371475"/>
          </a:xfrm>
          <a:prstGeom prst="ellipse">
            <a:avLst/>
          </a:prstGeom>
          <a:solidFill>
            <a:srgbClr val="FF6600"/>
          </a:solidFill>
          <a:ln w="2857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ko-KR" sz="1000" dirty="0" smtClean="0">
                <a:solidFill>
                  <a:srgbClr val="000000"/>
                </a:solidFill>
                <a:latin typeface="Georgia" pitchFamily="18" charset="0"/>
              </a:rPr>
              <a:t>CPU</a:t>
            </a:r>
            <a:endParaRPr lang="en-US" altLang="ko-KR" sz="10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72" name="Line 20"/>
          <p:cNvSpPr>
            <a:spLocks noChangeShapeType="1"/>
          </p:cNvSpPr>
          <p:nvPr/>
        </p:nvSpPr>
        <p:spPr bwMode="auto">
          <a:xfrm>
            <a:off x="4885308" y="4463752"/>
            <a:ext cx="0" cy="247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" name="Line 21"/>
          <p:cNvSpPr>
            <a:spLocks noChangeShapeType="1"/>
          </p:cNvSpPr>
          <p:nvPr/>
        </p:nvSpPr>
        <p:spPr bwMode="auto">
          <a:xfrm>
            <a:off x="5307583" y="4463752"/>
            <a:ext cx="0" cy="247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" name="Oval 17"/>
          <p:cNvSpPr>
            <a:spLocks noChangeArrowheads="1"/>
          </p:cNvSpPr>
          <p:nvPr/>
        </p:nvSpPr>
        <p:spPr bwMode="auto">
          <a:xfrm>
            <a:off x="5918696" y="4711402"/>
            <a:ext cx="363537" cy="371475"/>
          </a:xfrm>
          <a:prstGeom prst="ellipse">
            <a:avLst/>
          </a:prstGeom>
          <a:solidFill>
            <a:srgbClr val="FF6600"/>
          </a:solidFill>
          <a:ln w="2857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ko-KR" sz="1000" dirty="0" smtClean="0">
                <a:solidFill>
                  <a:srgbClr val="000000"/>
                </a:solidFill>
                <a:latin typeface="Georgia" pitchFamily="18" charset="0"/>
              </a:rPr>
              <a:t>GPU</a:t>
            </a:r>
            <a:endParaRPr lang="en-US" altLang="ko-KR" sz="10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75" name="Line 21"/>
          <p:cNvSpPr>
            <a:spLocks noChangeShapeType="1"/>
          </p:cNvSpPr>
          <p:nvPr/>
        </p:nvSpPr>
        <p:spPr bwMode="auto">
          <a:xfrm>
            <a:off x="6068764" y="4463752"/>
            <a:ext cx="0" cy="247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" name="直接连接符 75"/>
          <p:cNvCxnSpPr>
            <a:stCxn id="69" idx="3"/>
            <a:endCxn id="77" idx="1"/>
          </p:cNvCxnSpPr>
          <p:nvPr/>
        </p:nvCxnSpPr>
        <p:spPr>
          <a:xfrm>
            <a:off x="5492700" y="4156869"/>
            <a:ext cx="206474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15"/>
          <p:cNvSpPr>
            <a:spLocks noChangeArrowheads="1"/>
          </p:cNvSpPr>
          <p:nvPr/>
        </p:nvSpPr>
        <p:spPr bwMode="auto">
          <a:xfrm>
            <a:off x="5699174" y="3847306"/>
            <a:ext cx="729630" cy="619125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r>
              <a:rPr lang="zh-CN" altLang="en-US" sz="1100" b="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显存</a:t>
            </a:r>
            <a:endParaRPr lang="en-US" altLang="ko-KR" sz="1100" b="0" dirty="0">
              <a:solidFill>
                <a:srgbClr val="000000"/>
              </a:solidFill>
              <a:effectLst/>
              <a:latin typeface="Georgia" pitchFamily="18" charset="0"/>
            </a:endParaRPr>
          </a:p>
        </p:txBody>
      </p:sp>
      <p:sp>
        <p:nvSpPr>
          <p:cNvPr id="78" name="Rectangle 14"/>
          <p:cNvSpPr>
            <a:spLocks noChangeArrowheads="1"/>
          </p:cNvSpPr>
          <p:nvPr/>
        </p:nvSpPr>
        <p:spPr bwMode="auto">
          <a:xfrm>
            <a:off x="237208" y="3762921"/>
            <a:ext cx="1814512" cy="1538287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 sz="1100"/>
          </a:p>
        </p:txBody>
      </p:sp>
      <p:sp>
        <p:nvSpPr>
          <p:cNvPr id="79" name="Rectangle 15"/>
          <p:cNvSpPr>
            <a:spLocks noChangeArrowheads="1"/>
          </p:cNvSpPr>
          <p:nvPr/>
        </p:nvSpPr>
        <p:spPr bwMode="auto">
          <a:xfrm>
            <a:off x="356270" y="3847306"/>
            <a:ext cx="729630" cy="619125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zh-CN" altLang="en-US" sz="1100" b="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内存</a:t>
            </a:r>
            <a:endParaRPr lang="en-US" altLang="ko-KR" sz="1100" b="0" dirty="0">
              <a:solidFill>
                <a:srgbClr val="000000"/>
              </a:solidFill>
              <a:effectLst/>
              <a:latin typeface="Georgia" pitchFamily="18" charset="0"/>
            </a:endParaRPr>
          </a:p>
        </p:txBody>
      </p:sp>
      <p:sp>
        <p:nvSpPr>
          <p:cNvPr id="80" name="Oval 16"/>
          <p:cNvSpPr>
            <a:spLocks noChangeArrowheads="1"/>
          </p:cNvSpPr>
          <p:nvPr/>
        </p:nvSpPr>
        <p:spPr bwMode="auto">
          <a:xfrm>
            <a:off x="297533" y="4711402"/>
            <a:ext cx="363537" cy="371475"/>
          </a:xfrm>
          <a:prstGeom prst="ellipse">
            <a:avLst/>
          </a:prstGeom>
          <a:solidFill>
            <a:srgbClr val="FF6600"/>
          </a:solidFill>
          <a:ln w="2857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ko-KR" sz="1000" dirty="0" smtClean="0">
                <a:solidFill>
                  <a:srgbClr val="000000"/>
                </a:solidFill>
                <a:latin typeface="Georgia" pitchFamily="18" charset="0"/>
              </a:rPr>
              <a:t>CPU</a:t>
            </a:r>
            <a:endParaRPr lang="en-US" altLang="ko-KR" sz="10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81" name="Oval 17"/>
          <p:cNvSpPr>
            <a:spLocks noChangeArrowheads="1"/>
          </p:cNvSpPr>
          <p:nvPr/>
        </p:nvSpPr>
        <p:spPr bwMode="auto">
          <a:xfrm>
            <a:off x="719808" y="4711402"/>
            <a:ext cx="363537" cy="371475"/>
          </a:xfrm>
          <a:prstGeom prst="ellipse">
            <a:avLst/>
          </a:prstGeom>
          <a:solidFill>
            <a:srgbClr val="FF6600"/>
          </a:solidFill>
          <a:ln w="2857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ko-KR" sz="1000" dirty="0" smtClean="0">
                <a:solidFill>
                  <a:srgbClr val="000000"/>
                </a:solidFill>
                <a:latin typeface="Georgia" pitchFamily="18" charset="0"/>
              </a:rPr>
              <a:t>CPU</a:t>
            </a:r>
            <a:endParaRPr lang="en-US" altLang="ko-KR" sz="10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82" name="Line 20"/>
          <p:cNvSpPr>
            <a:spLocks noChangeShapeType="1"/>
          </p:cNvSpPr>
          <p:nvPr/>
        </p:nvSpPr>
        <p:spPr bwMode="auto">
          <a:xfrm>
            <a:off x="478508" y="4463752"/>
            <a:ext cx="0" cy="247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" name="Line 21"/>
          <p:cNvSpPr>
            <a:spLocks noChangeShapeType="1"/>
          </p:cNvSpPr>
          <p:nvPr/>
        </p:nvSpPr>
        <p:spPr bwMode="auto">
          <a:xfrm>
            <a:off x="900783" y="4463752"/>
            <a:ext cx="0" cy="247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" name="Oval 17"/>
          <p:cNvSpPr>
            <a:spLocks noChangeArrowheads="1"/>
          </p:cNvSpPr>
          <p:nvPr/>
        </p:nvSpPr>
        <p:spPr bwMode="auto">
          <a:xfrm>
            <a:off x="1511896" y="4711402"/>
            <a:ext cx="363537" cy="371475"/>
          </a:xfrm>
          <a:prstGeom prst="ellipse">
            <a:avLst/>
          </a:prstGeom>
          <a:solidFill>
            <a:srgbClr val="FF6600"/>
          </a:solidFill>
          <a:ln w="2857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ko-KR" sz="1000" dirty="0" smtClean="0">
                <a:solidFill>
                  <a:srgbClr val="000000"/>
                </a:solidFill>
                <a:latin typeface="Georgia" pitchFamily="18" charset="0"/>
              </a:rPr>
              <a:t>GPU</a:t>
            </a:r>
            <a:endParaRPr lang="en-US" altLang="ko-KR" sz="10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85" name="Line 21"/>
          <p:cNvSpPr>
            <a:spLocks noChangeShapeType="1"/>
          </p:cNvSpPr>
          <p:nvPr/>
        </p:nvSpPr>
        <p:spPr bwMode="auto">
          <a:xfrm>
            <a:off x="1661964" y="4463752"/>
            <a:ext cx="0" cy="247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86" name="直接连接符 85"/>
          <p:cNvCxnSpPr>
            <a:stCxn id="79" idx="3"/>
            <a:endCxn id="87" idx="1"/>
          </p:cNvCxnSpPr>
          <p:nvPr/>
        </p:nvCxnSpPr>
        <p:spPr>
          <a:xfrm>
            <a:off x="1085900" y="4156869"/>
            <a:ext cx="206474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1292374" y="3847306"/>
            <a:ext cx="729630" cy="619125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r>
              <a:rPr lang="zh-CN" altLang="en-US" sz="1100" b="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显存</a:t>
            </a:r>
            <a:endParaRPr lang="en-US" altLang="ko-KR" sz="1100" b="0" dirty="0">
              <a:solidFill>
                <a:srgbClr val="000000"/>
              </a:solidFill>
              <a:effectLst/>
              <a:latin typeface="Georgia" pitchFamily="18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71600" y="2996952"/>
            <a:ext cx="4464496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99792" y="24928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  <a:effectLst/>
                <a:latin typeface="黑体" pitchFamily="2" charset="-122"/>
                <a:ea typeface="黑体" pitchFamily="2" charset="-122"/>
              </a:rPr>
              <a:t>网络互连</a:t>
            </a:r>
            <a:endParaRPr lang="zh-CN" altLang="en-US" dirty="0">
              <a:solidFill>
                <a:srgbClr val="00B0F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66" name="直接箭头连接符 65"/>
          <p:cNvCxnSpPr/>
          <p:nvPr/>
        </p:nvCxnSpPr>
        <p:spPr>
          <a:xfrm>
            <a:off x="971600" y="3429000"/>
            <a:ext cx="2304256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619672" y="314096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002060"/>
                </a:solidFill>
                <a:effectLst/>
              </a:rPr>
              <a:t>消息通信</a:t>
            </a:r>
            <a:endParaRPr lang="zh-CN" altLang="en-US" sz="1200" dirty="0">
              <a:solidFill>
                <a:srgbClr val="002060"/>
              </a:solidFill>
              <a:effectLst/>
            </a:endParaRPr>
          </a:p>
        </p:txBody>
      </p:sp>
      <p:cxnSp>
        <p:nvCxnSpPr>
          <p:cNvPr id="88" name="直接箭头连接符 87"/>
          <p:cNvCxnSpPr/>
          <p:nvPr/>
        </p:nvCxnSpPr>
        <p:spPr>
          <a:xfrm>
            <a:off x="3347864" y="3429000"/>
            <a:ext cx="2088232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995936" y="314096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002060"/>
                </a:solidFill>
                <a:effectLst/>
              </a:rPr>
              <a:t>消息通信</a:t>
            </a:r>
            <a:endParaRPr lang="zh-CN" altLang="en-US" sz="1200" dirty="0">
              <a:solidFill>
                <a:srgbClr val="002060"/>
              </a:solidFill>
              <a:effectLst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6444208" y="5301208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452320" y="41490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  <a:effectLst/>
              </a:rPr>
              <a:t>并行编程</a:t>
            </a:r>
            <a:endParaRPr lang="zh-CN" altLang="en-US" sz="1600" dirty="0">
              <a:solidFill>
                <a:srgbClr val="002060"/>
              </a:solidFill>
              <a:effectLst/>
            </a:endParaRPr>
          </a:p>
        </p:txBody>
      </p:sp>
      <p:cxnSp>
        <p:nvCxnSpPr>
          <p:cNvPr id="106" name="直接连接符 105"/>
          <p:cNvCxnSpPr/>
          <p:nvPr/>
        </p:nvCxnSpPr>
        <p:spPr>
          <a:xfrm>
            <a:off x="6444208" y="378904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/>
          <p:cNvCxnSpPr/>
          <p:nvPr/>
        </p:nvCxnSpPr>
        <p:spPr>
          <a:xfrm rot="5400000">
            <a:off x="4608004" y="5553236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499992" y="616530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TLP</a:t>
            </a:r>
            <a:r>
              <a:rPr lang="zh-CN" altLang="en-US" sz="1400" b="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：线程级并行</a:t>
            </a:r>
            <a:endParaRPr lang="zh-CN" altLang="en-US" sz="1400" b="0" dirty="0">
              <a:solidFill>
                <a:srgbClr val="00206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724128" y="614614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DLP</a:t>
            </a:r>
            <a:r>
              <a:rPr lang="zh-CN" altLang="en-US" sz="1400" b="0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：数据级并行</a:t>
            </a:r>
            <a:endParaRPr lang="zh-CN" altLang="en-US" sz="1400" b="0" dirty="0">
              <a:solidFill>
                <a:srgbClr val="00206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111" name="直接箭头连接符 110"/>
          <p:cNvCxnSpPr/>
          <p:nvPr/>
        </p:nvCxnSpPr>
        <p:spPr>
          <a:xfrm rot="5400000">
            <a:off x="5616910" y="5552442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右大括号 112"/>
          <p:cNvSpPr/>
          <p:nvPr/>
        </p:nvSpPr>
        <p:spPr>
          <a:xfrm>
            <a:off x="7308304" y="3789040"/>
            <a:ext cx="144016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TextBox 113"/>
          <p:cNvSpPr txBox="1"/>
          <p:nvPr/>
        </p:nvSpPr>
        <p:spPr>
          <a:xfrm>
            <a:off x="6444208" y="3933056"/>
            <a:ext cx="936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err="1" smtClean="0">
                <a:solidFill>
                  <a:srgbClr val="000099"/>
                </a:solidFill>
                <a:effectLst/>
              </a:rPr>
              <a:t>Pthread</a:t>
            </a:r>
            <a:endParaRPr lang="en-US" altLang="zh-CN" sz="1200" b="1" dirty="0" smtClean="0">
              <a:solidFill>
                <a:srgbClr val="000099"/>
              </a:solidFill>
              <a:effectLst/>
            </a:endParaRPr>
          </a:p>
          <a:p>
            <a:pPr algn="ctr"/>
            <a:r>
              <a:rPr lang="en-US" altLang="zh-CN" sz="1200" b="1" dirty="0" smtClean="0">
                <a:solidFill>
                  <a:srgbClr val="000099"/>
                </a:solidFill>
                <a:effectLst/>
              </a:rPr>
              <a:t>TBB</a:t>
            </a:r>
          </a:p>
          <a:p>
            <a:pPr algn="ctr"/>
            <a:r>
              <a:rPr lang="en-US" altLang="zh-CN" sz="1200" b="1" dirty="0" err="1" smtClean="0">
                <a:solidFill>
                  <a:srgbClr val="000099"/>
                </a:solidFill>
                <a:effectLst/>
              </a:rPr>
              <a:t>OpenMP</a:t>
            </a:r>
            <a:endParaRPr lang="en-US" altLang="zh-CN" sz="1200" b="1" dirty="0" smtClean="0">
              <a:solidFill>
                <a:srgbClr val="000099"/>
              </a:solidFill>
              <a:effectLst/>
            </a:endParaRPr>
          </a:p>
          <a:p>
            <a:pPr algn="ctr"/>
            <a:r>
              <a:rPr lang="en-US" altLang="zh-CN" sz="12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CUDA</a:t>
            </a:r>
          </a:p>
          <a:p>
            <a:pPr algn="ctr"/>
            <a:r>
              <a:rPr lang="en-US" altLang="zh-CN" sz="12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OpenCL</a:t>
            </a:r>
            <a:endParaRPr lang="en-US" altLang="zh-CN" sz="1200" dirty="0" smtClean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algn="ctr"/>
            <a:r>
              <a:rPr lang="en-US" altLang="zh-CN" sz="12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Ct</a:t>
            </a:r>
          </a:p>
          <a:p>
            <a:pPr algn="ctr"/>
            <a:r>
              <a:rPr lang="en-US" altLang="zh-CN" sz="12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…….</a:t>
            </a:r>
            <a:endParaRPr lang="zh-CN" altLang="en-US" sz="120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cxnSp>
        <p:nvCxnSpPr>
          <p:cNvPr id="115" name="直接连接符 114"/>
          <p:cNvCxnSpPr/>
          <p:nvPr/>
        </p:nvCxnSpPr>
        <p:spPr>
          <a:xfrm>
            <a:off x="539552" y="2924944"/>
            <a:ext cx="684076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323528" y="3717032"/>
            <a:ext cx="705678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右大括号 118"/>
          <p:cNvSpPr/>
          <p:nvPr/>
        </p:nvSpPr>
        <p:spPr>
          <a:xfrm>
            <a:off x="7380312" y="2924944"/>
            <a:ext cx="83440" cy="770384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TextBox 122"/>
          <p:cNvSpPr txBox="1"/>
          <p:nvPr/>
        </p:nvSpPr>
        <p:spPr>
          <a:xfrm>
            <a:off x="7524328" y="2780928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  <a:effectLst/>
              </a:rPr>
              <a:t>分布式编程</a:t>
            </a:r>
            <a:endParaRPr lang="zh-CN" altLang="en-US" sz="1600" dirty="0">
              <a:solidFill>
                <a:srgbClr val="002060"/>
              </a:solidFill>
              <a:effectLst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156176" y="2958043"/>
            <a:ext cx="1152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000099"/>
                </a:solidFill>
                <a:effectLst/>
              </a:rPr>
              <a:t>MPI</a:t>
            </a:r>
          </a:p>
          <a:p>
            <a:pPr algn="ctr"/>
            <a:r>
              <a:rPr lang="en-US" altLang="zh-CN" sz="12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PVM</a:t>
            </a:r>
          </a:p>
          <a:p>
            <a:pPr algn="ctr"/>
            <a:r>
              <a:rPr lang="en-US" altLang="zh-CN" sz="1200" dirty="0" err="1" smtClean="0">
                <a:solidFill>
                  <a:srgbClr val="000099"/>
                </a:solidFill>
                <a:effectLst/>
              </a:rPr>
              <a:t>MapReduce</a:t>
            </a:r>
            <a:endParaRPr lang="en-US" altLang="zh-CN" sz="1200" dirty="0" smtClean="0">
              <a:solidFill>
                <a:srgbClr val="000099"/>
              </a:solidFill>
              <a:effectLst/>
            </a:endParaRPr>
          </a:p>
          <a:p>
            <a:pPr algn="ctr"/>
            <a:r>
              <a:rPr lang="en-US" altLang="zh-CN" sz="1200" dirty="0" smtClean="0">
                <a:solidFill>
                  <a:schemeClr val="tx1">
                    <a:lumMod val="85000"/>
                  </a:schemeClr>
                </a:solidFill>
                <a:effectLst/>
              </a:rPr>
              <a:t>…….</a:t>
            </a:r>
            <a:endParaRPr lang="zh-CN" altLang="en-US" sz="1200" dirty="0">
              <a:solidFill>
                <a:schemeClr val="tx1">
                  <a:lumMod val="85000"/>
                </a:schemeClr>
              </a:solidFill>
              <a:effectLst/>
            </a:endParaRPr>
          </a:p>
        </p:txBody>
      </p:sp>
      <p:sp>
        <p:nvSpPr>
          <p:cNvPr id="127" name="右大括号 126"/>
          <p:cNvSpPr/>
          <p:nvPr/>
        </p:nvSpPr>
        <p:spPr>
          <a:xfrm>
            <a:off x="8172400" y="3068960"/>
            <a:ext cx="288032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TextBox 127"/>
          <p:cNvSpPr txBox="1"/>
          <p:nvPr/>
        </p:nvSpPr>
        <p:spPr>
          <a:xfrm>
            <a:off x="8604448" y="3284984"/>
            <a:ext cx="360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2060"/>
                </a:solidFill>
                <a:effectLst/>
                <a:latin typeface="黑体" pitchFamily="2" charset="-122"/>
                <a:ea typeface="黑体" pitchFamily="2" charset="-122"/>
              </a:rPr>
              <a:t>混合编程</a:t>
            </a:r>
            <a:endParaRPr lang="zh-CN" altLang="en-US" dirty="0">
              <a:solidFill>
                <a:srgbClr val="00206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62" name="Group 43"/>
          <p:cNvGrpSpPr>
            <a:grpSpLocks/>
          </p:cNvGrpSpPr>
          <p:nvPr/>
        </p:nvGrpSpPr>
        <p:grpSpPr bwMode="auto">
          <a:xfrm>
            <a:off x="683568" y="548680"/>
            <a:ext cx="5976664" cy="685801"/>
            <a:chOff x="288" y="336"/>
            <a:chExt cx="3793" cy="432"/>
          </a:xfrm>
        </p:grpSpPr>
        <p:sp>
          <p:nvSpPr>
            <p:cNvPr id="63" name="Rectangle 3"/>
            <p:cNvSpPr>
              <a:spLocks noChangeArrowheads="1"/>
            </p:cNvSpPr>
            <p:nvPr/>
          </p:nvSpPr>
          <p:spPr bwMode="auto">
            <a:xfrm>
              <a:off x="288" y="336"/>
              <a:ext cx="3648" cy="432"/>
            </a:xfrm>
            <a:prstGeom prst="rect">
              <a:avLst/>
            </a:prstGeom>
            <a:solidFill>
              <a:srgbClr val="E1F0FF"/>
            </a:solidFill>
            <a:ln w="9525">
              <a:noFill/>
              <a:miter lim="800000"/>
              <a:headEnd/>
              <a:tailEnd/>
            </a:ln>
            <a:effectLst>
              <a:outerShdw dist="117088" dir="2436078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Text Box 4"/>
            <p:cNvSpPr txBox="1">
              <a:spLocks noChangeArrowheads="1"/>
            </p:cNvSpPr>
            <p:nvPr/>
          </p:nvSpPr>
          <p:spPr bwMode="auto">
            <a:xfrm>
              <a:off x="417" y="399"/>
              <a:ext cx="366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zh-CN" altLang="en-US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集群系统的并行与分布式</a:t>
              </a:r>
              <a:endParaRPr lang="zh-CN" altLang="en-US" sz="30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2111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13" grpId="0" animBg="1"/>
      <p:bldP spid="114" grpId="0"/>
      <p:bldP spid="119" grpId="0" animBg="1"/>
      <p:bldP spid="123" grpId="0"/>
      <p:bldP spid="126" grpId="0"/>
      <p:bldP spid="127" grpId="0" animBg="1"/>
      <p:bldP spid="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Group 1067"/>
          <p:cNvGrpSpPr>
            <a:grpSpLocks/>
          </p:cNvGrpSpPr>
          <p:nvPr/>
        </p:nvGrpSpPr>
        <p:grpSpPr bwMode="auto">
          <a:xfrm>
            <a:off x="398463" y="381000"/>
            <a:ext cx="4402137" cy="762000"/>
            <a:chOff x="251" y="240"/>
            <a:chExt cx="2773" cy="480"/>
          </a:xfrm>
        </p:grpSpPr>
        <p:sp>
          <p:nvSpPr>
            <p:cNvPr id="5" name="Rectangle 1068"/>
            <p:cNvSpPr>
              <a:spLocks noChangeArrowheads="1"/>
            </p:cNvSpPr>
            <p:nvPr/>
          </p:nvSpPr>
          <p:spPr bwMode="auto">
            <a:xfrm>
              <a:off x="251" y="240"/>
              <a:ext cx="2725" cy="48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1069"/>
            <p:cNvSpPr>
              <a:spLocks noChangeArrowheads="1"/>
            </p:cNvSpPr>
            <p:nvPr/>
          </p:nvSpPr>
          <p:spPr bwMode="auto">
            <a:xfrm>
              <a:off x="262" y="309"/>
              <a:ext cx="276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课程目标</a:t>
              </a:r>
              <a:endParaRPr kumimoji="1" lang="zh-CN" altLang="en-US" sz="3400" dirty="0">
                <a:solidFill>
                  <a:srgbClr val="FFFFFF"/>
                </a:solidFill>
                <a:effectLst/>
                <a:ea typeface="楷体_GB2312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02356" y="1488033"/>
            <a:ext cx="8816711" cy="2383376"/>
            <a:chOff x="68505" y="1669389"/>
            <a:chExt cx="8816711" cy="2734361"/>
          </a:xfrm>
        </p:grpSpPr>
        <p:grpSp>
          <p:nvGrpSpPr>
            <p:cNvPr id="17" name="Group 765"/>
            <p:cNvGrpSpPr>
              <a:grpSpLocks/>
            </p:cNvGrpSpPr>
            <p:nvPr/>
          </p:nvGrpSpPr>
          <p:grpSpPr bwMode="auto">
            <a:xfrm>
              <a:off x="755576" y="2060848"/>
              <a:ext cx="8129640" cy="2342902"/>
              <a:chOff x="384" y="2064"/>
              <a:chExt cx="4944" cy="1133"/>
            </a:xfrm>
          </p:grpSpPr>
          <p:sp>
            <p:nvSpPr>
              <p:cNvPr id="21" name="Rectangle 13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4944" cy="1133"/>
              </a:xfrm>
              <a:prstGeom prst="rect">
                <a:avLst/>
              </a:prstGeom>
              <a:solidFill>
                <a:srgbClr val="CCFF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97566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476" y="2221"/>
                <a:ext cx="4810" cy="76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fontAlgn="base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zh-CN" altLang="en-US" sz="2800" dirty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   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            </a:t>
                </a:r>
                <a:endParaRPr lang="zh-CN" altLang="en-US" sz="2800" dirty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endParaRPr>
              </a:p>
              <a:p>
                <a:pPr marL="514350" indent="-514350" algn="l" fontAlgn="base">
                  <a:lnSpc>
                    <a:spcPct val="85000"/>
                  </a:lnSpc>
                  <a:spcBef>
                    <a:spcPct val="15000"/>
                  </a:spcBef>
                  <a:spcAft>
                    <a:spcPct val="15000"/>
                  </a:spcAft>
                </a:pPr>
                <a:r>
                  <a:rPr lang="en-US" altLang="zh-CN" sz="3200" dirty="0" smtClean="0">
                    <a:solidFill>
                      <a:srgbClr val="FF0000"/>
                    </a:solidFill>
                    <a:effectLst/>
                    <a:ea typeface="幼圆" pitchFamily="49" charset="-122"/>
                  </a:rPr>
                  <a:t>2</a:t>
                </a:r>
                <a:r>
                  <a:rPr lang="zh-CN" altLang="en-US" sz="3200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ea typeface="幼圆" pitchFamily="49" charset="-122"/>
                  </a:rPr>
                  <a:t> 如何写</a:t>
                </a:r>
                <a:r>
                  <a:rPr lang="zh-CN" altLang="en-US" sz="3200" smtClean="0">
                    <a:solidFill>
                      <a:schemeClr val="accent6">
                        <a:lumMod val="75000"/>
                      </a:schemeClr>
                    </a:solidFill>
                    <a:effectLst/>
                    <a:ea typeface="幼圆" pitchFamily="49" charset="-122"/>
                  </a:rPr>
                  <a:t>高性能的并行程序</a:t>
                </a:r>
                <a:r>
                  <a:rPr lang="zh-CN" altLang="en-US" sz="3200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ea typeface="幼圆" pitchFamily="49" charset="-122"/>
                  </a:rPr>
                  <a:t>、构造高性能的系统</a:t>
                </a:r>
                <a:endParaRPr lang="en-US" altLang="zh-CN" sz="2800" dirty="0" smtClean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</p:txBody>
          </p:sp>
        </p:grpSp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68505" y="1669389"/>
              <a:ext cx="2242062" cy="792088"/>
              <a:chOff x="762" y="767"/>
              <a:chExt cx="1920" cy="479"/>
            </a:xfrm>
          </p:grpSpPr>
          <p:sp>
            <p:nvSpPr>
              <p:cNvPr id="19" name="Oval 4"/>
              <p:cNvSpPr>
                <a:spLocks noChangeArrowheads="1"/>
              </p:cNvSpPr>
              <p:nvPr/>
            </p:nvSpPr>
            <p:spPr bwMode="auto">
              <a:xfrm rot="20946302">
                <a:off x="762" y="767"/>
                <a:ext cx="1920" cy="479"/>
              </a:xfrm>
              <a:prstGeom prst="ellipse">
                <a:avLst/>
              </a:prstGeom>
              <a:solidFill>
                <a:srgbClr val="FF0000"/>
              </a:solidFill>
              <a:ln w="12700" cap="sq">
                <a:noFill/>
                <a:round/>
                <a:headEnd/>
                <a:tailEnd/>
              </a:ln>
              <a:effectLst>
                <a:outerShdw dist="125724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 rot="20946302">
                <a:off x="891" y="806"/>
                <a:ext cx="1746" cy="40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chemeClr val="bg1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l"/>
                <a:r>
                  <a:rPr kumimoji="1" lang="zh-CN" altLang="en-US" sz="3200" i="1" dirty="0" smtClean="0">
                    <a:solidFill>
                      <a:srgbClr val="FFFF00"/>
                    </a:solidFill>
                    <a:effectLst/>
                    <a:ea typeface="黑体" pitchFamily="2" charset="-122"/>
                  </a:rPr>
                  <a:t>优化性能</a:t>
                </a:r>
                <a:endParaRPr kumimoji="1" lang="zh-CN" altLang="en-US" sz="3200" i="1" dirty="0">
                  <a:solidFill>
                    <a:srgbClr val="FFFF00"/>
                  </a:solidFill>
                  <a:effectLst/>
                  <a:ea typeface="黑体" pitchFamily="2" charset="-122"/>
                </a:endParaRPr>
              </a:p>
            </p:txBody>
          </p:sp>
        </p:grpSp>
      </p:grpSp>
      <p:pic>
        <p:nvPicPr>
          <p:cNvPr id="23" name="Picture 2" descr="C:\Users\zch\Desktop\5e53b9f1jw1dm18gwwdem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92" y="4096111"/>
            <a:ext cx="4168421" cy="2321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239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6" name="Text Box 4"/>
          <p:cNvSpPr txBox="1">
            <a:spLocks noChangeArrowheads="1"/>
          </p:cNvSpPr>
          <p:nvPr/>
        </p:nvSpPr>
        <p:spPr bwMode="auto">
          <a:xfrm>
            <a:off x="1835696" y="3265239"/>
            <a:ext cx="1781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00003A"/>
                </a:solidFill>
                <a:effectLst/>
                <a:latin typeface="Tahoma" pitchFamily="34" charset="0"/>
                <a:ea typeface="宋体" charset="-122"/>
              </a:rPr>
              <a:t>Parallel programming</a:t>
            </a:r>
            <a:endParaRPr lang="en-US" altLang="zh-CN" sz="1400" dirty="0">
              <a:solidFill>
                <a:srgbClr val="00003A"/>
              </a:solidFill>
              <a:effectLst/>
              <a:latin typeface="Tahoma" pitchFamily="34" charset="0"/>
              <a:ea typeface="宋体" charset="-122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696206" y="3789039"/>
            <a:ext cx="3985488" cy="1074736"/>
            <a:chOff x="385" y="1143"/>
            <a:chExt cx="3161" cy="677"/>
          </a:xfrm>
        </p:grpSpPr>
        <p:sp>
          <p:nvSpPr>
            <p:cNvPr id="515090" name="Text Box 18"/>
            <p:cNvSpPr txBox="1">
              <a:spLocks noChangeArrowheads="1"/>
            </p:cNvSpPr>
            <p:nvPr/>
          </p:nvSpPr>
          <p:spPr bwMode="auto">
            <a:xfrm>
              <a:off x="385" y="1423"/>
              <a:ext cx="148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Data Level Parallel</a:t>
              </a:r>
            </a:p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(</a:t>
              </a:r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  <a:sym typeface="Symbol" pitchFamily="18" charset="2"/>
                </a:rPr>
                <a:t> </a:t>
              </a:r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SIMD)</a:t>
              </a:r>
            </a:p>
          </p:txBody>
        </p:sp>
        <p:sp>
          <p:nvSpPr>
            <p:cNvPr id="515091" name="Text Box 19"/>
            <p:cNvSpPr txBox="1">
              <a:spLocks noChangeArrowheads="1"/>
            </p:cNvSpPr>
            <p:nvPr/>
          </p:nvSpPr>
          <p:spPr bwMode="auto">
            <a:xfrm>
              <a:off x="1895" y="1423"/>
              <a:ext cx="1651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Thread Level Parallel</a:t>
              </a:r>
            </a:p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(</a:t>
              </a:r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  <a:sym typeface="Symbol" pitchFamily="18" charset="2"/>
                </a:rPr>
                <a:t> </a:t>
              </a:r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MIMD)</a:t>
              </a:r>
            </a:p>
          </p:txBody>
        </p:sp>
        <p:sp>
          <p:nvSpPr>
            <p:cNvPr id="515097" name="Line 25"/>
            <p:cNvSpPr>
              <a:spLocks noChangeShapeType="1"/>
            </p:cNvSpPr>
            <p:nvPr/>
          </p:nvSpPr>
          <p:spPr bwMode="auto">
            <a:xfrm flipH="1">
              <a:off x="1156" y="1143"/>
              <a:ext cx="551" cy="201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515098" name="Line 26"/>
            <p:cNvSpPr>
              <a:spLocks noChangeShapeType="1"/>
            </p:cNvSpPr>
            <p:nvPr/>
          </p:nvSpPr>
          <p:spPr bwMode="auto">
            <a:xfrm>
              <a:off x="1973" y="1143"/>
              <a:ext cx="510" cy="28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40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135663" y="4868640"/>
            <a:ext cx="2148455" cy="1044576"/>
            <a:chOff x="343" y="1843"/>
            <a:chExt cx="1704" cy="658"/>
          </a:xfrm>
        </p:grpSpPr>
        <p:sp>
          <p:nvSpPr>
            <p:cNvPr id="515092" name="Text Box 20"/>
            <p:cNvSpPr txBox="1">
              <a:spLocks noChangeArrowheads="1"/>
            </p:cNvSpPr>
            <p:nvPr/>
          </p:nvSpPr>
          <p:spPr bwMode="auto">
            <a:xfrm>
              <a:off x="343" y="1968"/>
              <a:ext cx="1043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Streaming</a:t>
              </a:r>
            </a:p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(</a:t>
              </a:r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  <a:sym typeface="Symbol" pitchFamily="18" charset="2"/>
                </a:rPr>
                <a:t>time is one </a:t>
              </a:r>
              <a:b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  <a:sym typeface="Symbol" pitchFamily="18" charset="2"/>
                </a:rPr>
              </a:br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  <a:sym typeface="Symbol" pitchFamily="18" charset="2"/>
                </a:rPr>
                <a:t>dimension</a:t>
              </a:r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)</a:t>
              </a:r>
            </a:p>
          </p:txBody>
        </p:sp>
        <p:sp>
          <p:nvSpPr>
            <p:cNvPr id="515094" name="Text Box 22"/>
            <p:cNvSpPr txBox="1">
              <a:spLocks noChangeArrowheads="1"/>
            </p:cNvSpPr>
            <p:nvPr/>
          </p:nvSpPr>
          <p:spPr bwMode="auto">
            <a:xfrm>
              <a:off x="1342" y="2012"/>
              <a:ext cx="70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General</a:t>
              </a:r>
            </a:p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DLP</a:t>
              </a:r>
            </a:p>
          </p:txBody>
        </p:sp>
        <p:sp>
          <p:nvSpPr>
            <p:cNvPr id="515099" name="Line 27"/>
            <p:cNvSpPr>
              <a:spLocks noChangeShapeType="1"/>
            </p:cNvSpPr>
            <p:nvPr/>
          </p:nvSpPr>
          <p:spPr bwMode="auto">
            <a:xfrm flipH="1">
              <a:off x="850" y="1844"/>
              <a:ext cx="404" cy="18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515108" name="Line 36"/>
            <p:cNvSpPr>
              <a:spLocks noChangeShapeType="1"/>
            </p:cNvSpPr>
            <p:nvPr/>
          </p:nvSpPr>
          <p:spPr bwMode="auto">
            <a:xfrm>
              <a:off x="1490" y="1843"/>
              <a:ext cx="272" cy="181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400"/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2896643" y="4771801"/>
            <a:ext cx="2611181" cy="1249363"/>
            <a:chOff x="2882" y="1782"/>
            <a:chExt cx="2071" cy="787"/>
          </a:xfrm>
        </p:grpSpPr>
        <p:sp>
          <p:nvSpPr>
            <p:cNvPr id="515093" name="Text Box 21"/>
            <p:cNvSpPr txBox="1">
              <a:spLocks noChangeArrowheads="1"/>
            </p:cNvSpPr>
            <p:nvPr/>
          </p:nvSpPr>
          <p:spPr bwMode="auto">
            <a:xfrm>
              <a:off x="2882" y="1968"/>
              <a:ext cx="777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No </a:t>
              </a:r>
            </a:p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Coupling</a:t>
              </a:r>
            </a:p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TLP</a:t>
              </a:r>
            </a:p>
          </p:txBody>
        </p:sp>
        <p:sp>
          <p:nvSpPr>
            <p:cNvPr id="515095" name="Text Box 23"/>
            <p:cNvSpPr txBox="1">
              <a:spLocks noChangeArrowheads="1"/>
            </p:cNvSpPr>
            <p:nvPr/>
          </p:nvSpPr>
          <p:spPr bwMode="auto">
            <a:xfrm>
              <a:off x="3670" y="1968"/>
              <a:ext cx="645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Barrier</a:t>
              </a:r>
            </a:p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Synch.</a:t>
              </a:r>
            </a:p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TLP</a:t>
              </a:r>
            </a:p>
          </p:txBody>
        </p:sp>
        <p:sp>
          <p:nvSpPr>
            <p:cNvPr id="515096" name="Text Box 24"/>
            <p:cNvSpPr txBox="1">
              <a:spLocks noChangeArrowheads="1"/>
            </p:cNvSpPr>
            <p:nvPr/>
          </p:nvSpPr>
          <p:spPr bwMode="auto">
            <a:xfrm>
              <a:off x="4176" y="1968"/>
              <a:ext cx="777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Tight </a:t>
              </a:r>
            </a:p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Coupling</a:t>
              </a:r>
            </a:p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TLP</a:t>
              </a:r>
            </a:p>
          </p:txBody>
        </p:sp>
        <p:sp>
          <p:nvSpPr>
            <p:cNvPr id="515109" name="Line 37"/>
            <p:cNvSpPr>
              <a:spLocks noChangeShapeType="1"/>
            </p:cNvSpPr>
            <p:nvPr/>
          </p:nvSpPr>
          <p:spPr bwMode="auto">
            <a:xfrm>
              <a:off x="4085" y="1782"/>
              <a:ext cx="404" cy="18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515110" name="Line 38"/>
            <p:cNvSpPr>
              <a:spLocks noChangeShapeType="1"/>
            </p:cNvSpPr>
            <p:nvPr/>
          </p:nvSpPr>
          <p:spPr bwMode="auto">
            <a:xfrm flipH="1">
              <a:off x="3244" y="1844"/>
              <a:ext cx="404" cy="18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515111" name="Line 39"/>
            <p:cNvSpPr>
              <a:spLocks noChangeShapeType="1"/>
            </p:cNvSpPr>
            <p:nvPr/>
          </p:nvSpPr>
          <p:spPr bwMode="auto">
            <a:xfrm flipH="1">
              <a:off x="3907" y="1844"/>
              <a:ext cx="0" cy="18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400"/>
            </a:p>
          </p:txBody>
        </p:sp>
      </p:grp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6375441" y="3212976"/>
            <a:ext cx="1480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00003A"/>
                </a:solidFill>
                <a:effectLst/>
                <a:latin typeface="Tahoma" pitchFamily="34" charset="0"/>
                <a:ea typeface="宋体" charset="-122"/>
              </a:rPr>
              <a:t>Parallel programming</a:t>
            </a:r>
            <a:endParaRPr lang="en-US" altLang="zh-CN" sz="1400" dirty="0">
              <a:solidFill>
                <a:srgbClr val="00003A"/>
              </a:solidFill>
              <a:effectLst/>
              <a:latin typeface="Tahoma" pitchFamily="34" charset="0"/>
              <a:ea typeface="宋体" charset="-122"/>
            </a:endParaRP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4934168" y="3736776"/>
            <a:ext cx="3985488" cy="1074736"/>
            <a:chOff x="385" y="1143"/>
            <a:chExt cx="3161" cy="677"/>
          </a:xfrm>
        </p:grpSpPr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85" y="1423"/>
              <a:ext cx="148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Data Level Parallel</a:t>
              </a:r>
            </a:p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(</a:t>
              </a:r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  <a:sym typeface="Symbol" pitchFamily="18" charset="2"/>
                </a:rPr>
                <a:t> </a:t>
              </a:r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SIMD)</a:t>
              </a: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1895" y="1423"/>
              <a:ext cx="1651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Thread Level Parallel</a:t>
              </a:r>
            </a:p>
            <a:p>
              <a:pPr algn="ctr"/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(</a:t>
              </a:r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  <a:sym typeface="Symbol" pitchFamily="18" charset="2"/>
                </a:rPr>
                <a:t> </a:t>
              </a:r>
              <a:r>
                <a:rPr lang="en-US" altLang="zh-CN" sz="1400" dirty="0">
                  <a:solidFill>
                    <a:srgbClr val="00003A"/>
                  </a:solidFill>
                  <a:effectLst/>
                  <a:latin typeface="Tahoma" pitchFamily="34" charset="0"/>
                  <a:ea typeface="宋体" charset="-122"/>
                </a:rPr>
                <a:t>MIMD)</a:t>
              </a:r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 flipH="1">
              <a:off x="1156" y="1143"/>
              <a:ext cx="551" cy="201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1973" y="1143"/>
              <a:ext cx="510" cy="28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400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2555776" y="2768476"/>
            <a:ext cx="4032448" cy="444500"/>
            <a:chOff x="1156" y="1143"/>
            <a:chExt cx="1327" cy="280"/>
          </a:xfrm>
        </p:grpSpPr>
        <p:sp>
          <p:nvSpPr>
            <p:cNvPr id="43" name="Line 25"/>
            <p:cNvSpPr>
              <a:spLocks noChangeShapeType="1"/>
            </p:cNvSpPr>
            <p:nvPr/>
          </p:nvSpPr>
          <p:spPr bwMode="auto">
            <a:xfrm flipH="1">
              <a:off x="1156" y="1143"/>
              <a:ext cx="551" cy="201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>
              <a:off x="1973" y="1143"/>
              <a:ext cx="510" cy="28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400"/>
            </a:p>
          </p:txBody>
        </p:sp>
      </p:grp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3851920" y="2132856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3A"/>
                </a:solidFill>
                <a:effectLst/>
                <a:latin typeface="Tahoma" pitchFamily="34" charset="0"/>
                <a:ea typeface="宋体" charset="-122"/>
              </a:rPr>
              <a:t>Distributed programming</a:t>
            </a:r>
            <a:endParaRPr lang="en-US" altLang="zh-CN" sz="1600" dirty="0">
              <a:solidFill>
                <a:srgbClr val="00003A"/>
              </a:solidFill>
              <a:effectLst/>
              <a:latin typeface="Tahoma" pitchFamily="34" charset="0"/>
              <a:ea typeface="宋体" charset="-122"/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>
            <a:off x="3491880" y="2996952"/>
            <a:ext cx="2088232" cy="1588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63888" y="299695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00003A"/>
                </a:solidFill>
                <a:effectLst/>
              </a:rPr>
              <a:t>Node level Parallel</a:t>
            </a:r>
          </a:p>
          <a:p>
            <a:r>
              <a:rPr lang="en-US" altLang="zh-CN" sz="1600" dirty="0" smtClean="0">
                <a:solidFill>
                  <a:srgbClr val="00003A"/>
                </a:solidFill>
                <a:effectLst/>
                <a:latin typeface="Tahoma" pitchFamily="34" charset="0"/>
                <a:ea typeface="宋体" charset="-122"/>
              </a:rPr>
              <a:t>(</a:t>
            </a:r>
            <a:r>
              <a:rPr lang="en-US" altLang="zh-CN" sz="1600" dirty="0" smtClean="0">
                <a:solidFill>
                  <a:srgbClr val="00003A"/>
                </a:solidFill>
                <a:effectLst/>
                <a:latin typeface="Tahoma" pitchFamily="34" charset="0"/>
                <a:ea typeface="宋体" charset="-122"/>
                <a:sym typeface="Symbol" pitchFamily="18" charset="2"/>
              </a:rPr>
              <a:t> </a:t>
            </a:r>
            <a:r>
              <a:rPr lang="en-US" altLang="zh-CN" sz="1600" dirty="0" smtClean="0">
                <a:solidFill>
                  <a:srgbClr val="00003A"/>
                </a:solidFill>
                <a:effectLst/>
                <a:latin typeface="Tahoma" pitchFamily="34" charset="0"/>
                <a:ea typeface="宋体" charset="-122"/>
              </a:rPr>
              <a:t>MIMD)</a:t>
            </a:r>
            <a:endParaRPr lang="zh-CN" altLang="en-US" sz="1600" dirty="0">
              <a:solidFill>
                <a:srgbClr val="00003A"/>
              </a:solidFill>
              <a:effectLst/>
            </a:endParaRPr>
          </a:p>
        </p:txBody>
      </p:sp>
      <p:grpSp>
        <p:nvGrpSpPr>
          <p:cNvPr id="41" name="Group 43"/>
          <p:cNvGrpSpPr>
            <a:grpSpLocks/>
          </p:cNvGrpSpPr>
          <p:nvPr/>
        </p:nvGrpSpPr>
        <p:grpSpPr bwMode="auto">
          <a:xfrm>
            <a:off x="683568" y="548680"/>
            <a:ext cx="3672408" cy="685801"/>
            <a:chOff x="288" y="336"/>
            <a:chExt cx="3793" cy="432"/>
          </a:xfrm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288" y="336"/>
              <a:ext cx="3648" cy="432"/>
            </a:xfrm>
            <a:prstGeom prst="rect">
              <a:avLst/>
            </a:prstGeom>
            <a:solidFill>
              <a:srgbClr val="E1F0FF"/>
            </a:solidFill>
            <a:ln w="9525">
              <a:noFill/>
              <a:miter lim="800000"/>
              <a:headEnd/>
              <a:tailEnd/>
            </a:ln>
            <a:effectLst>
              <a:outerShdw dist="117088" dir="2436078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417" y="399"/>
              <a:ext cx="366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zh-CN" altLang="en-US" sz="3000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集群系统的归属</a:t>
              </a:r>
              <a:endParaRPr lang="zh-CN" altLang="en-US" sz="3000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5" grpId="0"/>
      <p:bldP spid="4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4"/>
          <p:cNvGrpSpPr/>
          <p:nvPr/>
        </p:nvGrpSpPr>
        <p:grpSpPr>
          <a:xfrm>
            <a:off x="467544" y="404664"/>
            <a:ext cx="8064895" cy="1472950"/>
            <a:chOff x="611560" y="1524001"/>
            <a:chExt cx="8064895" cy="1472950"/>
          </a:xfrm>
        </p:grpSpPr>
        <p:grpSp>
          <p:nvGrpSpPr>
            <p:cNvPr id="6" name="Group 766"/>
            <p:cNvGrpSpPr>
              <a:grpSpLocks/>
            </p:cNvGrpSpPr>
            <p:nvPr/>
          </p:nvGrpSpPr>
          <p:grpSpPr bwMode="auto">
            <a:xfrm>
              <a:off x="627062" y="1524001"/>
              <a:ext cx="8049393" cy="1472950"/>
              <a:chOff x="395" y="960"/>
              <a:chExt cx="4944" cy="816"/>
            </a:xfrm>
          </p:grpSpPr>
          <p:sp>
            <p:nvSpPr>
              <p:cNvPr id="7" name="Rectangle 754"/>
              <p:cNvSpPr>
                <a:spLocks noChangeArrowheads="1"/>
              </p:cNvSpPr>
              <p:nvPr/>
            </p:nvSpPr>
            <p:spPr bwMode="auto">
              <a:xfrm>
                <a:off x="395" y="960"/>
                <a:ext cx="4944" cy="816"/>
              </a:xfrm>
              <a:prstGeom prst="rect">
                <a:avLst/>
              </a:prstGeom>
              <a:solidFill>
                <a:srgbClr val="CCFFCC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dist="179605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Text Box 755"/>
              <p:cNvSpPr txBox="1">
                <a:spLocks noChangeArrowheads="1"/>
              </p:cNvSpPr>
              <p:nvPr/>
            </p:nvSpPr>
            <p:spPr bwMode="auto">
              <a:xfrm>
                <a:off x="443" y="1000"/>
                <a:ext cx="4848" cy="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0"/>
                  </a:spcBef>
                </a:pPr>
                <a:r>
                  <a:rPr lang="en-US" altLang="zh-CN" sz="2800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                   </a:t>
                </a:r>
                <a:r>
                  <a:rPr lang="zh-CN" altLang="en-US" sz="2800" dirty="0" smtClean="0">
                    <a:solidFill>
                      <a:srgbClr val="000099"/>
                    </a:solidFill>
                    <a:effectLst/>
                    <a:latin typeface="幼圆" pitchFamily="49" charset="-122"/>
                    <a:ea typeface="幼圆" pitchFamily="49" charset="-122"/>
                  </a:rPr>
                  <a:t>根据访问内存的方式，可将并行计算机分为共享内存、分布式内存、分布式共享内存：</a:t>
                </a:r>
                <a:endParaRPr lang="zh-CN" altLang="en-US" sz="2800" dirty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endParaRPr>
              </a:p>
            </p:txBody>
          </p:sp>
        </p:grpSp>
        <p:sp>
          <p:nvSpPr>
            <p:cNvPr id="14" name="Rectangle 757"/>
            <p:cNvSpPr>
              <a:spLocks noChangeArrowheads="1"/>
            </p:cNvSpPr>
            <p:nvPr/>
          </p:nvSpPr>
          <p:spPr bwMode="auto">
            <a:xfrm>
              <a:off x="611560" y="1524001"/>
              <a:ext cx="36724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Memory Architectures</a:t>
              </a:r>
            </a:p>
          </p:txBody>
        </p:sp>
      </p:grpSp>
      <p:sp>
        <p:nvSpPr>
          <p:cNvPr id="11" name="Text Box 1032"/>
          <p:cNvSpPr txBox="1">
            <a:spLocks noChangeArrowheads="1"/>
          </p:cNvSpPr>
          <p:nvPr/>
        </p:nvSpPr>
        <p:spPr bwMode="auto">
          <a:xfrm>
            <a:off x="467544" y="2132856"/>
            <a:ext cx="784887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 eaLnBrk="1" fontAlgn="base" hangingPunct="1"/>
            <a:r>
              <a:rPr lang="zh-CN" altLang="en-US" sz="33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一.共享内存</a:t>
            </a:r>
            <a:r>
              <a:rPr lang="en-US" altLang="zh-CN" sz="2800" b="0" dirty="0" smtClean="0">
                <a:solidFill>
                  <a:schemeClr val="accent6"/>
                </a:solidFill>
                <a:effectLst/>
              </a:rPr>
              <a:t> (Shared Memory)</a:t>
            </a:r>
            <a:endParaRPr lang="zh-CN" altLang="en-US" sz="3300" dirty="0">
              <a:solidFill>
                <a:srgbClr val="FF330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3212976"/>
            <a:ext cx="4038734" cy="3280430"/>
            <a:chOff x="0" y="3212976"/>
            <a:chExt cx="4038734" cy="3280430"/>
          </a:xfrm>
        </p:grpSpPr>
        <p:pic>
          <p:nvPicPr>
            <p:cNvPr id="514050" name="Picture 2" descr="F:\My Documents\我的研究与教学\教学\并行程序设计（本科）\课件\figures\shared_mem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212976"/>
              <a:ext cx="3943350" cy="2714625"/>
            </a:xfrm>
            <a:prstGeom prst="rect">
              <a:avLst/>
            </a:prstGeom>
            <a:noFill/>
          </p:spPr>
        </p:pic>
        <p:sp>
          <p:nvSpPr>
            <p:cNvPr id="13" name="矩形 12"/>
            <p:cNvSpPr/>
            <p:nvPr/>
          </p:nvSpPr>
          <p:spPr>
            <a:xfrm>
              <a:off x="351250" y="6093296"/>
              <a:ext cx="36874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srgbClr val="002060"/>
                  </a:solidFill>
                  <a:effectLst/>
                </a:rPr>
                <a:t>UMA(Uniform Memory Access)</a:t>
              </a:r>
              <a:endParaRPr lang="zh-CN" altLang="en-US" sz="2000" dirty="0"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55976" y="3933056"/>
            <a:ext cx="4610100" cy="2560350"/>
            <a:chOff x="4355976" y="3933056"/>
            <a:chExt cx="4610100" cy="2560350"/>
          </a:xfrm>
        </p:grpSpPr>
        <p:pic>
          <p:nvPicPr>
            <p:cNvPr id="514051" name="Picture 3" descr="F:\My Documents\我的研究与教学\教学\并行程序设计（本科）\课件\figures\num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5976" y="3933056"/>
              <a:ext cx="4610100" cy="1866900"/>
            </a:xfrm>
            <a:prstGeom prst="rect">
              <a:avLst/>
            </a:prstGeom>
            <a:noFill/>
          </p:spPr>
        </p:pic>
        <p:sp>
          <p:nvSpPr>
            <p:cNvPr id="15" name="矩形 14"/>
            <p:cNvSpPr/>
            <p:nvPr/>
          </p:nvSpPr>
          <p:spPr>
            <a:xfrm>
              <a:off x="4499992" y="6093296"/>
              <a:ext cx="44152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srgbClr val="002060"/>
                  </a:solidFill>
                  <a:effectLst/>
                </a:rPr>
                <a:t>NUMA(Non-Uniform Memory Access)</a:t>
              </a:r>
              <a:endParaRPr lang="zh-CN" altLang="en-US" sz="2000" dirty="0">
                <a:solidFill>
                  <a:srgbClr val="002060"/>
                </a:solidFill>
                <a:effectLst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32"/>
          <p:cNvSpPr txBox="1">
            <a:spLocks noChangeArrowheads="1"/>
          </p:cNvSpPr>
          <p:nvPr/>
        </p:nvSpPr>
        <p:spPr bwMode="auto">
          <a:xfrm>
            <a:off x="467544" y="620688"/>
            <a:ext cx="784887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 eaLnBrk="1" fontAlgn="base" hangingPunct="1"/>
            <a:r>
              <a:rPr lang="zh-CN" altLang="en-US" sz="33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二.分布式内存</a:t>
            </a:r>
            <a:r>
              <a:rPr lang="en-US" altLang="zh-CN" sz="2800" b="0" dirty="0" smtClean="0">
                <a:solidFill>
                  <a:schemeClr val="accent6"/>
                </a:solidFill>
                <a:effectLst/>
              </a:rPr>
              <a:t> (Distributed Memory)</a:t>
            </a:r>
            <a:endParaRPr lang="zh-CN" altLang="en-US" sz="3300" dirty="0">
              <a:solidFill>
                <a:srgbClr val="FF330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91680" y="2996952"/>
            <a:ext cx="5378148" cy="2632358"/>
            <a:chOff x="755576" y="2996952"/>
            <a:chExt cx="5378148" cy="2632358"/>
          </a:xfrm>
        </p:grpSpPr>
        <p:sp>
          <p:nvSpPr>
            <p:cNvPr id="13" name="矩形 12"/>
            <p:cNvSpPr/>
            <p:nvPr/>
          </p:nvSpPr>
          <p:spPr>
            <a:xfrm>
              <a:off x="1779257" y="5229200"/>
              <a:ext cx="25042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srgbClr val="002060"/>
                  </a:solidFill>
                  <a:effectLst/>
                </a:rPr>
                <a:t>Distributed</a:t>
              </a:r>
              <a:r>
                <a:rPr lang="en-US" altLang="zh-CN" sz="2000" b="0" dirty="0" smtClean="0">
                  <a:solidFill>
                    <a:schemeClr val="accent6"/>
                  </a:solidFill>
                  <a:effectLst/>
                </a:rPr>
                <a:t> </a:t>
              </a:r>
              <a:r>
                <a:rPr lang="en-US" altLang="zh-CN" sz="2000" dirty="0" smtClean="0">
                  <a:solidFill>
                    <a:srgbClr val="002060"/>
                  </a:solidFill>
                  <a:effectLst/>
                </a:rPr>
                <a:t>Memory</a:t>
              </a:r>
              <a:endParaRPr lang="zh-CN" altLang="en-US" sz="2000" dirty="0">
                <a:solidFill>
                  <a:srgbClr val="002060"/>
                </a:solidFill>
                <a:effectLst/>
              </a:endParaRPr>
            </a:p>
          </p:txBody>
        </p:sp>
        <p:pic>
          <p:nvPicPr>
            <p:cNvPr id="515074" name="Picture 2" descr="F:\My Documents\我的研究与教学\教学\并行程序设计（本科）\课件\figures\distributed_mem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2996952"/>
              <a:ext cx="4610100" cy="1866900"/>
            </a:xfrm>
            <a:prstGeom prst="rect">
              <a:avLst/>
            </a:prstGeom>
            <a:noFill/>
          </p:spPr>
        </p:pic>
        <p:sp>
          <p:nvSpPr>
            <p:cNvPr id="16" name="矩形 15"/>
            <p:cNvSpPr/>
            <p:nvPr/>
          </p:nvSpPr>
          <p:spPr>
            <a:xfrm>
              <a:off x="5436096" y="3717032"/>
              <a:ext cx="6976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rgbClr val="002060"/>
                  </a:solidFill>
                  <a:effectLst/>
                </a:rPr>
                <a:t>网络</a:t>
              </a:r>
              <a:endParaRPr lang="zh-CN" altLang="en-US" sz="2000" dirty="0"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8" name="Group 765"/>
          <p:cNvGrpSpPr>
            <a:grpSpLocks/>
          </p:cNvGrpSpPr>
          <p:nvPr/>
        </p:nvGrpSpPr>
        <p:grpSpPr bwMode="auto">
          <a:xfrm>
            <a:off x="395536" y="1484783"/>
            <a:ext cx="8496873" cy="1152129"/>
            <a:chOff x="384" y="2064"/>
            <a:chExt cx="5079" cy="1344"/>
          </a:xfrm>
        </p:grpSpPr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384" y="2064"/>
              <a:ext cx="5036" cy="1344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97566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470" y="2135"/>
              <a:ext cx="4993" cy="11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每个处理器都有自己独享的物理内存，只能通过网络与其它处理器交换数据</a:t>
              </a: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。</a:t>
              </a:r>
              <a:endParaRPr kumimoji="1" lang="zh-CN" altLang="en-US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32"/>
          <p:cNvSpPr txBox="1">
            <a:spLocks noChangeArrowheads="1"/>
          </p:cNvSpPr>
          <p:nvPr/>
        </p:nvSpPr>
        <p:spPr bwMode="auto">
          <a:xfrm>
            <a:off x="467544" y="620688"/>
            <a:ext cx="813690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 eaLnBrk="1" fontAlgn="base" hangingPunct="1"/>
            <a:r>
              <a:rPr lang="zh-CN" altLang="en-US" sz="3300" dirty="0" smtClean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rPr>
              <a:t>三.分布式共享内存</a:t>
            </a:r>
            <a:r>
              <a:rPr lang="en-US" altLang="zh-CN" sz="2800" b="0" dirty="0" smtClean="0">
                <a:solidFill>
                  <a:schemeClr val="accent6"/>
                </a:solidFill>
                <a:effectLst/>
              </a:rPr>
              <a:t> (Distributed-Shared Memory)</a:t>
            </a:r>
            <a:endParaRPr lang="zh-CN" altLang="en-US" sz="3300" dirty="0">
              <a:solidFill>
                <a:srgbClr val="FF3300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3" name="Group 765"/>
          <p:cNvGrpSpPr>
            <a:grpSpLocks/>
          </p:cNvGrpSpPr>
          <p:nvPr/>
        </p:nvGrpSpPr>
        <p:grpSpPr bwMode="auto">
          <a:xfrm>
            <a:off x="395536" y="1484783"/>
            <a:ext cx="8496873" cy="1152129"/>
            <a:chOff x="384" y="2064"/>
            <a:chExt cx="5079" cy="1344"/>
          </a:xfrm>
        </p:grpSpPr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384" y="2064"/>
              <a:ext cx="5036" cy="1344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97566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470" y="2135"/>
              <a:ext cx="4993" cy="11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共享内存并行计算机通过网络互连，目前高性能计算、超级计算机多属于此类</a:t>
              </a:r>
              <a:r>
                <a:rPr lang="zh-CN" altLang="en-US" dirty="0" smtClean="0">
                  <a:solidFill>
                    <a:srgbClr val="000099"/>
                  </a:solidFill>
                  <a:effectLst/>
                  <a:latin typeface="幼圆" pitchFamily="49" charset="-122"/>
                  <a:ea typeface="幼圆" pitchFamily="49" charset="-122"/>
                </a:rPr>
                <a:t>。</a:t>
              </a:r>
              <a:endParaRPr kumimoji="1" lang="zh-CN" altLang="en-US" dirty="0">
                <a:solidFill>
                  <a:srgbClr val="00009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9512" y="3068960"/>
            <a:ext cx="5378148" cy="2632358"/>
            <a:chOff x="1691680" y="2996952"/>
            <a:chExt cx="5378148" cy="2632358"/>
          </a:xfrm>
        </p:grpSpPr>
        <p:grpSp>
          <p:nvGrpSpPr>
            <p:cNvPr id="2" name="组合 16"/>
            <p:cNvGrpSpPr/>
            <p:nvPr/>
          </p:nvGrpSpPr>
          <p:grpSpPr>
            <a:xfrm>
              <a:off x="2315317" y="3717032"/>
              <a:ext cx="4754511" cy="1912278"/>
              <a:chOff x="1379213" y="3717032"/>
              <a:chExt cx="4754511" cy="1912278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379213" y="5229200"/>
                <a:ext cx="33043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02060"/>
                    </a:solidFill>
                    <a:effectLst/>
                  </a:rPr>
                  <a:t>Distributed-Shared</a:t>
                </a:r>
                <a:r>
                  <a:rPr lang="en-US" altLang="zh-CN" sz="2000" b="0" dirty="0" smtClean="0">
                    <a:solidFill>
                      <a:schemeClr val="accent6"/>
                    </a:solidFill>
                    <a:effectLst/>
                  </a:rPr>
                  <a:t> </a:t>
                </a:r>
                <a:r>
                  <a:rPr lang="en-US" altLang="zh-CN" sz="2000" dirty="0" smtClean="0">
                    <a:solidFill>
                      <a:srgbClr val="002060"/>
                    </a:solidFill>
                    <a:effectLst/>
                  </a:rPr>
                  <a:t>Memory</a:t>
                </a:r>
                <a:endParaRPr lang="zh-CN" altLang="en-US" sz="2000" dirty="0">
                  <a:solidFill>
                    <a:srgbClr val="002060"/>
                  </a:solidFill>
                  <a:effectLst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436096" y="3717032"/>
                <a:ext cx="6976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 smtClean="0">
                    <a:solidFill>
                      <a:srgbClr val="002060"/>
                    </a:solidFill>
                    <a:effectLst/>
                  </a:rPr>
                  <a:t>网络</a:t>
                </a:r>
                <a:endParaRPr lang="zh-CN" altLang="en-US" sz="2000" dirty="0">
                  <a:solidFill>
                    <a:srgbClr val="002060"/>
                  </a:solidFill>
                  <a:effectLst/>
                </a:endParaRPr>
              </a:p>
            </p:txBody>
          </p:sp>
        </p:grpSp>
        <p:pic>
          <p:nvPicPr>
            <p:cNvPr id="516098" name="Picture 2" descr="F:\My Documents\我的研究与教学\教学\并行程序设计（本科）\课件\figures\hybrid_mem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2996952"/>
              <a:ext cx="4610100" cy="1866900"/>
            </a:xfrm>
            <a:prstGeom prst="rect">
              <a:avLst/>
            </a:prstGeom>
            <a:noFill/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631488"/>
            <a:ext cx="3528392" cy="222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组合 21"/>
          <p:cNvGrpSpPr/>
          <p:nvPr/>
        </p:nvGrpSpPr>
        <p:grpSpPr>
          <a:xfrm>
            <a:off x="5580112" y="2636912"/>
            <a:ext cx="3563888" cy="1844105"/>
            <a:chOff x="5580112" y="2636912"/>
            <a:chExt cx="3563888" cy="1844105"/>
          </a:xfrm>
        </p:grpSpPr>
        <p:grpSp>
          <p:nvGrpSpPr>
            <p:cNvPr id="15" name="Group 53"/>
            <p:cNvGrpSpPr>
              <a:grpSpLocks/>
            </p:cNvGrpSpPr>
            <p:nvPr/>
          </p:nvGrpSpPr>
          <p:grpSpPr bwMode="auto">
            <a:xfrm>
              <a:off x="5580112" y="2636912"/>
              <a:ext cx="3342456" cy="1844105"/>
              <a:chOff x="480" y="1053"/>
              <a:chExt cx="4896" cy="2595"/>
            </a:xfrm>
          </p:grpSpPr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480" y="1053"/>
                <a:ext cx="4896" cy="2595"/>
              </a:xfrm>
              <a:custGeom>
                <a:avLst/>
                <a:gdLst/>
                <a:ahLst/>
                <a:cxnLst>
                  <a:cxn ang="0">
                    <a:pos x="257" y="120"/>
                  </a:cxn>
                  <a:cxn ang="0">
                    <a:pos x="1104" y="131"/>
                  </a:cxn>
                  <a:cxn ang="0">
                    <a:pos x="2437" y="120"/>
                  </a:cxn>
                  <a:cxn ang="0">
                    <a:pos x="2685" y="154"/>
                  </a:cxn>
                  <a:cxn ang="0">
                    <a:pos x="2979" y="176"/>
                  </a:cxn>
                  <a:cxn ang="0">
                    <a:pos x="4029" y="142"/>
                  </a:cxn>
                  <a:cxn ang="0">
                    <a:pos x="4300" y="108"/>
                  </a:cxn>
                  <a:cxn ang="0">
                    <a:pos x="4560" y="165"/>
                  </a:cxn>
                  <a:cxn ang="0">
                    <a:pos x="4537" y="323"/>
                  </a:cxn>
                  <a:cxn ang="0">
                    <a:pos x="4526" y="650"/>
                  </a:cxn>
                  <a:cxn ang="0">
                    <a:pos x="4515" y="718"/>
                  </a:cxn>
                  <a:cxn ang="0">
                    <a:pos x="4492" y="786"/>
                  </a:cxn>
                  <a:cxn ang="0">
                    <a:pos x="4515" y="1272"/>
                  </a:cxn>
                  <a:cxn ang="0">
                    <a:pos x="4560" y="1498"/>
                  </a:cxn>
                  <a:cxn ang="0">
                    <a:pos x="4616" y="2085"/>
                  </a:cxn>
                  <a:cxn ang="0">
                    <a:pos x="4662" y="2164"/>
                  </a:cxn>
                  <a:cxn ang="0">
                    <a:pos x="4063" y="2345"/>
                  </a:cxn>
                  <a:cxn ang="0">
                    <a:pos x="3894" y="2311"/>
                  </a:cxn>
                  <a:cxn ang="0">
                    <a:pos x="3927" y="2299"/>
                  </a:cxn>
                  <a:cxn ang="0">
                    <a:pos x="3295" y="2333"/>
                  </a:cxn>
                  <a:cxn ang="0">
                    <a:pos x="3137" y="2345"/>
                  </a:cxn>
                  <a:cxn ang="0">
                    <a:pos x="1702" y="2311"/>
                  </a:cxn>
                  <a:cxn ang="0">
                    <a:pos x="1454" y="2254"/>
                  </a:cxn>
                  <a:cxn ang="0">
                    <a:pos x="1330" y="2288"/>
                  </a:cxn>
                  <a:cxn ang="0">
                    <a:pos x="991" y="2356"/>
                  </a:cxn>
                  <a:cxn ang="0">
                    <a:pos x="460" y="2299"/>
                  </a:cxn>
                  <a:cxn ang="0">
                    <a:pos x="223" y="2277"/>
                  </a:cxn>
                  <a:cxn ang="0">
                    <a:pos x="42" y="2232"/>
                  </a:cxn>
                  <a:cxn ang="0">
                    <a:pos x="54" y="1543"/>
                  </a:cxn>
                  <a:cxn ang="0">
                    <a:pos x="42" y="1215"/>
                  </a:cxn>
                  <a:cxn ang="0">
                    <a:pos x="20" y="1125"/>
                  </a:cxn>
                  <a:cxn ang="0">
                    <a:pos x="8" y="1080"/>
                  </a:cxn>
                  <a:cxn ang="0">
                    <a:pos x="54" y="888"/>
                  </a:cxn>
                  <a:cxn ang="0">
                    <a:pos x="54" y="199"/>
                  </a:cxn>
                  <a:cxn ang="0">
                    <a:pos x="65" y="41"/>
                  </a:cxn>
                  <a:cxn ang="0">
                    <a:pos x="76" y="7"/>
                  </a:cxn>
                  <a:cxn ang="0">
                    <a:pos x="178" y="29"/>
                  </a:cxn>
                  <a:cxn ang="0">
                    <a:pos x="268" y="52"/>
                  </a:cxn>
                  <a:cxn ang="0">
                    <a:pos x="325" y="108"/>
                  </a:cxn>
                  <a:cxn ang="0">
                    <a:pos x="358" y="142"/>
                  </a:cxn>
                </a:cxnLst>
                <a:rect l="0" t="0" r="r" b="b"/>
                <a:pathLst>
                  <a:path w="4662" h="2499">
                    <a:moveTo>
                      <a:pt x="257" y="120"/>
                    </a:moveTo>
                    <a:cubicBezTo>
                      <a:pt x="553" y="135"/>
                      <a:pt x="794" y="138"/>
                      <a:pt x="1104" y="131"/>
                    </a:cubicBezTo>
                    <a:cubicBezTo>
                      <a:pt x="1555" y="82"/>
                      <a:pt x="1952" y="115"/>
                      <a:pt x="2437" y="120"/>
                    </a:cubicBezTo>
                    <a:cubicBezTo>
                      <a:pt x="2272" y="160"/>
                      <a:pt x="2275" y="135"/>
                      <a:pt x="2685" y="154"/>
                    </a:cubicBezTo>
                    <a:cubicBezTo>
                      <a:pt x="2753" y="157"/>
                      <a:pt x="2907" y="170"/>
                      <a:pt x="2979" y="176"/>
                    </a:cubicBezTo>
                    <a:cubicBezTo>
                      <a:pt x="3327" y="233"/>
                      <a:pt x="3681" y="176"/>
                      <a:pt x="4029" y="142"/>
                    </a:cubicBezTo>
                    <a:cubicBezTo>
                      <a:pt x="4120" y="120"/>
                      <a:pt x="4205" y="115"/>
                      <a:pt x="4300" y="108"/>
                    </a:cubicBezTo>
                    <a:cubicBezTo>
                      <a:pt x="4406" y="117"/>
                      <a:pt x="4466" y="127"/>
                      <a:pt x="4560" y="165"/>
                    </a:cubicBezTo>
                    <a:cubicBezTo>
                      <a:pt x="4575" y="228"/>
                      <a:pt x="4558" y="260"/>
                      <a:pt x="4537" y="323"/>
                    </a:cubicBezTo>
                    <a:cubicBezTo>
                      <a:pt x="4533" y="432"/>
                      <a:pt x="4532" y="541"/>
                      <a:pt x="4526" y="650"/>
                    </a:cubicBezTo>
                    <a:cubicBezTo>
                      <a:pt x="4525" y="673"/>
                      <a:pt x="4521" y="696"/>
                      <a:pt x="4515" y="718"/>
                    </a:cubicBezTo>
                    <a:cubicBezTo>
                      <a:pt x="4509" y="741"/>
                      <a:pt x="4492" y="786"/>
                      <a:pt x="4492" y="786"/>
                    </a:cubicBezTo>
                    <a:cubicBezTo>
                      <a:pt x="4470" y="947"/>
                      <a:pt x="4441" y="1123"/>
                      <a:pt x="4515" y="1272"/>
                    </a:cubicBezTo>
                    <a:cubicBezTo>
                      <a:pt x="4533" y="1347"/>
                      <a:pt x="4542" y="1423"/>
                      <a:pt x="4560" y="1498"/>
                    </a:cubicBezTo>
                    <a:cubicBezTo>
                      <a:pt x="4569" y="1690"/>
                      <a:pt x="4556" y="1901"/>
                      <a:pt x="4616" y="2085"/>
                    </a:cubicBezTo>
                    <a:cubicBezTo>
                      <a:pt x="4625" y="2114"/>
                      <a:pt x="4648" y="2137"/>
                      <a:pt x="4662" y="2164"/>
                    </a:cubicBezTo>
                    <a:cubicBezTo>
                      <a:pt x="4635" y="2499"/>
                      <a:pt x="4553" y="2334"/>
                      <a:pt x="4063" y="2345"/>
                    </a:cubicBezTo>
                    <a:cubicBezTo>
                      <a:pt x="4003" y="2365"/>
                      <a:pt x="3775" y="2371"/>
                      <a:pt x="3894" y="2311"/>
                    </a:cubicBezTo>
                    <a:cubicBezTo>
                      <a:pt x="3904" y="2306"/>
                      <a:pt x="3916" y="2303"/>
                      <a:pt x="3927" y="2299"/>
                    </a:cubicBezTo>
                    <a:cubicBezTo>
                      <a:pt x="3804" y="2275"/>
                      <a:pt x="3412" y="2325"/>
                      <a:pt x="3295" y="2333"/>
                    </a:cubicBezTo>
                    <a:cubicBezTo>
                      <a:pt x="3242" y="2337"/>
                      <a:pt x="3137" y="2345"/>
                      <a:pt x="3137" y="2345"/>
                    </a:cubicBezTo>
                    <a:cubicBezTo>
                      <a:pt x="2633" y="2340"/>
                      <a:pt x="2180" y="2377"/>
                      <a:pt x="1702" y="2311"/>
                    </a:cubicBezTo>
                    <a:cubicBezTo>
                      <a:pt x="1930" y="2197"/>
                      <a:pt x="1800" y="2243"/>
                      <a:pt x="1454" y="2254"/>
                    </a:cubicBezTo>
                    <a:cubicBezTo>
                      <a:pt x="1414" y="2268"/>
                      <a:pt x="1330" y="2288"/>
                      <a:pt x="1330" y="2288"/>
                    </a:cubicBezTo>
                    <a:cubicBezTo>
                      <a:pt x="1229" y="2339"/>
                      <a:pt x="1102" y="2344"/>
                      <a:pt x="991" y="2356"/>
                    </a:cubicBezTo>
                    <a:cubicBezTo>
                      <a:pt x="637" y="2346"/>
                      <a:pt x="675" y="2372"/>
                      <a:pt x="460" y="2299"/>
                    </a:cubicBezTo>
                    <a:cubicBezTo>
                      <a:pt x="385" y="2274"/>
                      <a:pt x="223" y="2277"/>
                      <a:pt x="223" y="2277"/>
                    </a:cubicBezTo>
                    <a:cubicBezTo>
                      <a:pt x="161" y="2262"/>
                      <a:pt x="105" y="2242"/>
                      <a:pt x="42" y="2232"/>
                    </a:cubicBezTo>
                    <a:cubicBezTo>
                      <a:pt x="46" y="2002"/>
                      <a:pt x="54" y="1773"/>
                      <a:pt x="54" y="1543"/>
                    </a:cubicBezTo>
                    <a:cubicBezTo>
                      <a:pt x="54" y="1434"/>
                      <a:pt x="51" y="1324"/>
                      <a:pt x="42" y="1215"/>
                    </a:cubicBezTo>
                    <a:cubicBezTo>
                      <a:pt x="39" y="1184"/>
                      <a:pt x="28" y="1155"/>
                      <a:pt x="20" y="1125"/>
                    </a:cubicBezTo>
                    <a:cubicBezTo>
                      <a:pt x="16" y="1110"/>
                      <a:pt x="8" y="1080"/>
                      <a:pt x="8" y="1080"/>
                    </a:cubicBezTo>
                    <a:cubicBezTo>
                      <a:pt x="19" y="833"/>
                      <a:pt x="0" y="736"/>
                      <a:pt x="54" y="888"/>
                    </a:cubicBezTo>
                    <a:cubicBezTo>
                      <a:pt x="155" y="678"/>
                      <a:pt x="125" y="420"/>
                      <a:pt x="54" y="199"/>
                    </a:cubicBezTo>
                    <a:cubicBezTo>
                      <a:pt x="58" y="146"/>
                      <a:pt x="59" y="93"/>
                      <a:pt x="65" y="41"/>
                    </a:cubicBezTo>
                    <a:cubicBezTo>
                      <a:pt x="66" y="29"/>
                      <a:pt x="65" y="10"/>
                      <a:pt x="76" y="7"/>
                    </a:cubicBezTo>
                    <a:cubicBezTo>
                      <a:pt x="101" y="0"/>
                      <a:pt x="150" y="21"/>
                      <a:pt x="178" y="29"/>
                    </a:cubicBezTo>
                    <a:cubicBezTo>
                      <a:pt x="208" y="37"/>
                      <a:pt x="268" y="52"/>
                      <a:pt x="268" y="52"/>
                    </a:cubicBezTo>
                    <a:cubicBezTo>
                      <a:pt x="328" y="91"/>
                      <a:pt x="280" y="54"/>
                      <a:pt x="325" y="108"/>
                    </a:cubicBezTo>
                    <a:cubicBezTo>
                      <a:pt x="335" y="120"/>
                      <a:pt x="358" y="142"/>
                      <a:pt x="358" y="142"/>
                    </a:cubicBezTo>
                  </a:path>
                </a:pathLst>
              </a:custGeom>
              <a:solidFill>
                <a:srgbClr val="FFFFD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dist="242633" dir="2572734" algn="ctr" rotWithShape="0">
                  <a:srgbClr val="C0C0C0"/>
                </a:outer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864" y="1468"/>
                <a:ext cx="3696" cy="151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1" fontAlgn="base" hangingPunct="1">
                  <a:spcBef>
                    <a:spcPct val="0"/>
                  </a:spcBef>
                </a:pPr>
                <a:r>
                  <a:rPr lang="zh-CN" altLang="en-US" sz="1600" dirty="0" smtClean="0">
                    <a:solidFill>
                      <a:srgbClr val="000099"/>
                    </a:solidFill>
                    <a:effectLst/>
                    <a:ea typeface="楷体_GB2312" pitchFamily="49" charset="-122"/>
                  </a:rPr>
                  <a:t>集群与</a:t>
                </a:r>
                <a:r>
                  <a:rPr lang="en-US" altLang="zh-CN" sz="1600" dirty="0" smtClean="0">
                    <a:solidFill>
                      <a:srgbClr val="000099"/>
                    </a:solidFill>
                    <a:effectLst/>
                    <a:ea typeface="楷体_GB2312" pitchFamily="49" charset="-122"/>
                  </a:rPr>
                  <a:t>MPP</a:t>
                </a:r>
                <a:r>
                  <a:rPr lang="zh-CN" altLang="en-US" sz="1600" dirty="0" smtClean="0">
                    <a:solidFill>
                      <a:srgbClr val="000099"/>
                    </a:solidFill>
                    <a:effectLst/>
                    <a:ea typeface="楷体_GB2312" pitchFamily="49" charset="-122"/>
                  </a:rPr>
                  <a:t>主要区别在于网络：</a:t>
                </a:r>
                <a:r>
                  <a:rPr lang="en-US" altLang="zh-CN" sz="1600" dirty="0" smtClean="0">
                    <a:solidFill>
                      <a:srgbClr val="000099"/>
                    </a:solidFill>
                    <a:effectLst/>
                    <a:ea typeface="楷体_GB2312" pitchFamily="49" charset="-122"/>
                  </a:rPr>
                  <a:t>MPP</a:t>
                </a:r>
                <a:r>
                  <a:rPr lang="zh-CN" altLang="en-US" sz="1600" dirty="0" smtClean="0">
                    <a:solidFill>
                      <a:srgbClr val="000099"/>
                    </a:solidFill>
                    <a:effectLst/>
                    <a:ea typeface="楷体_GB2312" pitchFamily="49" charset="-122"/>
                  </a:rPr>
                  <a:t>采用专用的定制网络，而集群采用商用以太网</a:t>
                </a:r>
                <a:r>
                  <a:rPr lang="zh-CN" altLang="en-US" sz="1600" b="0" dirty="0" smtClean="0">
                    <a:solidFill>
                      <a:srgbClr val="000099"/>
                    </a:solidFill>
                    <a:effectLst/>
                    <a:ea typeface="幼圆" pitchFamily="49" charset="-122"/>
                  </a:rPr>
                  <a:t>。</a:t>
                </a:r>
                <a:endParaRPr lang="zh-CN" altLang="en-US" sz="1600" b="0" dirty="0">
                  <a:solidFill>
                    <a:srgbClr val="000099"/>
                  </a:solidFill>
                  <a:effectLst/>
                  <a:ea typeface="幼圆" pitchFamily="49" charset="-122"/>
                </a:endParaRPr>
              </a:p>
            </p:txBody>
          </p:sp>
        </p:grp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5796136" y="3933056"/>
              <a:ext cx="3347864" cy="30777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eaLnBrk="1" fontAlgn="base" hangingPunct="1">
                <a:spcBef>
                  <a:spcPct val="0"/>
                </a:spcBef>
              </a:pPr>
              <a:r>
                <a:rPr lang="en-US" altLang="zh-CN" sz="1400" dirty="0" smtClean="0">
                  <a:solidFill>
                    <a:schemeClr val="accent6">
                      <a:lumMod val="50000"/>
                    </a:schemeClr>
                  </a:solidFill>
                  <a:effectLst/>
                  <a:ea typeface="幼圆" pitchFamily="49" charset="-122"/>
                </a:rPr>
                <a:t>MPP:  Massively Parallel Processing</a:t>
              </a:r>
              <a:endParaRPr lang="zh-CN" altLang="en-US" sz="1400" dirty="0">
                <a:solidFill>
                  <a:schemeClr val="accent6">
                    <a:lumMod val="50000"/>
                  </a:schemeClr>
                </a:solidFill>
                <a:effectLst/>
                <a:ea typeface="幼圆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521D-172A-4090-864C-3F3655B593ED}" type="slidenum">
              <a:rPr lang="en-US" altLang="zh-CN"/>
              <a:pPr/>
              <a:t>64</a:t>
            </a:fld>
            <a:endParaRPr lang="en-US" altLang="zh-CN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en-US" altLang="zh-CN" sz="2800">
                <a:ea typeface="宋体" pitchFamily="2" charset="-122"/>
              </a:rPr>
              <a:t>Classification based on the kind of parallelism[3]</a:t>
            </a:r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057400" y="2032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01" name="Oval 5"/>
          <p:cNvSpPr>
            <a:spLocks noChangeArrowheads="1"/>
          </p:cNvSpPr>
          <p:nvPr/>
        </p:nvSpPr>
        <p:spPr bwMode="auto">
          <a:xfrm>
            <a:off x="6400800" y="2032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02" name="Oval 6"/>
          <p:cNvSpPr>
            <a:spLocks noChangeArrowheads="1"/>
          </p:cNvSpPr>
          <p:nvPr/>
        </p:nvSpPr>
        <p:spPr bwMode="auto">
          <a:xfrm>
            <a:off x="4953000" y="3022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03" name="Oval 7"/>
          <p:cNvSpPr>
            <a:spLocks noChangeArrowheads="1"/>
          </p:cNvSpPr>
          <p:nvPr/>
        </p:nvSpPr>
        <p:spPr bwMode="auto">
          <a:xfrm>
            <a:off x="6400800" y="3022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7772400" y="3022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05" name="Oval 9"/>
          <p:cNvSpPr>
            <a:spLocks noChangeArrowheads="1"/>
          </p:cNvSpPr>
          <p:nvPr/>
        </p:nvSpPr>
        <p:spPr bwMode="auto">
          <a:xfrm>
            <a:off x="4267200" y="515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5105400" y="515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07" name="Oval 11"/>
          <p:cNvSpPr>
            <a:spLocks noChangeArrowheads="1"/>
          </p:cNvSpPr>
          <p:nvPr/>
        </p:nvSpPr>
        <p:spPr bwMode="auto">
          <a:xfrm>
            <a:off x="6019800" y="515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08" name="Oval 12"/>
          <p:cNvSpPr>
            <a:spLocks noChangeArrowheads="1"/>
          </p:cNvSpPr>
          <p:nvPr/>
        </p:nvSpPr>
        <p:spPr bwMode="auto">
          <a:xfrm>
            <a:off x="7086600" y="515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09" name="Oval 13"/>
          <p:cNvSpPr>
            <a:spLocks noChangeArrowheads="1"/>
          </p:cNvSpPr>
          <p:nvPr/>
        </p:nvSpPr>
        <p:spPr bwMode="auto">
          <a:xfrm>
            <a:off x="8686800" y="515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10" name="Oval 14"/>
          <p:cNvSpPr>
            <a:spLocks noChangeArrowheads="1"/>
          </p:cNvSpPr>
          <p:nvPr/>
        </p:nvSpPr>
        <p:spPr bwMode="auto">
          <a:xfrm>
            <a:off x="381000" y="515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11" name="Oval 15"/>
          <p:cNvSpPr>
            <a:spLocks noChangeArrowheads="1"/>
          </p:cNvSpPr>
          <p:nvPr/>
        </p:nvSpPr>
        <p:spPr bwMode="auto">
          <a:xfrm>
            <a:off x="1371600" y="515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12" name="Oval 16"/>
          <p:cNvSpPr>
            <a:spLocks noChangeArrowheads="1"/>
          </p:cNvSpPr>
          <p:nvPr/>
        </p:nvSpPr>
        <p:spPr bwMode="auto">
          <a:xfrm>
            <a:off x="2362200" y="515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2667000" y="962492"/>
            <a:ext cx="231140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Parallel architectures</a:t>
            </a:r>
            <a:endParaRPr lang="en-US" altLang="zh-CN" sz="2400" b="0" dirty="0">
              <a:solidFill>
                <a:srgbClr val="002060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3590705" y="1191092"/>
            <a:ext cx="58622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PAs</a:t>
            </a:r>
            <a:endParaRPr lang="en-US" altLang="zh-CN" sz="2400" b="0" dirty="0">
              <a:solidFill>
                <a:srgbClr val="002060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6515" name="Oval 19"/>
          <p:cNvSpPr>
            <a:spLocks noChangeArrowheads="1"/>
          </p:cNvSpPr>
          <p:nvPr/>
        </p:nvSpPr>
        <p:spPr bwMode="auto">
          <a:xfrm>
            <a:off x="3276600" y="515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811392" y="2241046"/>
            <a:ext cx="236184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Data-parallel architectures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4983271" y="2242633"/>
            <a:ext cx="2704884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Function-parallel architectures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4267200" y="3098800"/>
            <a:ext cx="15303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Instruction-level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PAs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5867400" y="3098800"/>
            <a:ext cx="12223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Thread-level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PAs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7214249" y="3048567"/>
            <a:ext cx="1279815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Process-level</a:t>
            </a:r>
          </a:p>
          <a:p>
            <a:pPr eaLnBrk="0" hangingPunct="0"/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PAs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4798170" y="4392108"/>
            <a:ext cx="603348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ILPS</a:t>
            </a:r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7540207" y="4392108"/>
            <a:ext cx="843799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MIMDs</a:t>
            </a:r>
          </a:p>
        </p:txBody>
      </p:sp>
      <p:sp>
        <p:nvSpPr>
          <p:cNvPr id="106523" name="Text Box 27"/>
          <p:cNvSpPr txBox="1">
            <a:spLocks noChangeArrowheads="1"/>
          </p:cNvSpPr>
          <p:nvPr/>
        </p:nvSpPr>
        <p:spPr bwMode="auto">
          <a:xfrm>
            <a:off x="-228600" y="5230308"/>
            <a:ext cx="1295400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Vector</a:t>
            </a:r>
          </a:p>
        </p:txBody>
      </p:sp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-82884" y="5458908"/>
            <a:ext cx="1154781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architecture</a:t>
            </a:r>
          </a:p>
        </p:txBody>
      </p: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985566" y="5230308"/>
            <a:ext cx="1141957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Associative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909304" y="5535108"/>
            <a:ext cx="1154781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architecture</a:t>
            </a:r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2812716" y="5382708"/>
            <a:ext cx="1154781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architecture</a:t>
            </a:r>
          </a:p>
        </p:txBody>
      </p:sp>
      <p:sp>
        <p:nvSpPr>
          <p:cNvPr id="106528" name="Text Box 32"/>
          <p:cNvSpPr txBox="1">
            <a:spLocks noChangeArrowheads="1"/>
          </p:cNvSpPr>
          <p:nvPr/>
        </p:nvSpPr>
        <p:spPr bwMode="auto">
          <a:xfrm>
            <a:off x="986039" y="5382708"/>
            <a:ext cx="1044173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and neural</a:t>
            </a:r>
          </a:p>
        </p:txBody>
      </p:sp>
      <p:sp>
        <p:nvSpPr>
          <p:cNvPr id="106529" name="Text Box 33"/>
          <p:cNvSpPr txBox="1">
            <a:spLocks noChangeArrowheads="1"/>
          </p:cNvSpPr>
          <p:nvPr/>
        </p:nvSpPr>
        <p:spPr bwMode="auto">
          <a:xfrm>
            <a:off x="2123991" y="5274758"/>
            <a:ext cx="774869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SIMDs</a:t>
            </a:r>
          </a:p>
        </p:txBody>
      </p:sp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2892000" y="5230308"/>
            <a:ext cx="845401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Systolic</a:t>
            </a:r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3882049" y="5198558"/>
            <a:ext cx="959215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Pipelined</a:t>
            </a:r>
          </a:p>
        </p:txBody>
      </p:sp>
      <p:sp>
        <p:nvSpPr>
          <p:cNvPr id="106532" name="Text Box 36"/>
          <p:cNvSpPr txBox="1">
            <a:spLocks noChangeArrowheads="1"/>
          </p:cNvSpPr>
          <p:nvPr/>
        </p:nvSpPr>
        <p:spPr bwMode="auto">
          <a:xfrm>
            <a:off x="3881608" y="5382708"/>
            <a:ext cx="1050585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processors</a:t>
            </a:r>
          </a:p>
        </p:txBody>
      </p:sp>
      <p:sp>
        <p:nvSpPr>
          <p:cNvPr id="106533" name="Text Box 37"/>
          <p:cNvSpPr txBox="1">
            <a:spLocks noChangeArrowheads="1"/>
          </p:cNvSpPr>
          <p:nvPr/>
        </p:nvSpPr>
        <p:spPr bwMode="auto">
          <a:xfrm>
            <a:off x="8059520" y="5611308"/>
            <a:ext cx="1130736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Processors</a:t>
            </a:r>
            <a:r>
              <a:rPr lang="en-US" altLang="zh-CN" sz="1600" b="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)</a:t>
            </a:r>
          </a:p>
        </p:txBody>
      </p:sp>
      <p:sp>
        <p:nvSpPr>
          <p:cNvPr id="106534" name="Text Box 38"/>
          <p:cNvSpPr txBox="1">
            <a:spLocks noChangeArrowheads="1"/>
          </p:cNvSpPr>
          <p:nvPr/>
        </p:nvSpPr>
        <p:spPr bwMode="auto">
          <a:xfrm>
            <a:off x="5634208" y="5350958"/>
            <a:ext cx="1050585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processors</a:t>
            </a:r>
          </a:p>
        </p:txBody>
      </p:sp>
      <p:sp>
        <p:nvSpPr>
          <p:cNvPr id="106535" name="Text Box 39"/>
          <p:cNvSpPr txBox="1">
            <a:spLocks noChangeArrowheads="1"/>
          </p:cNvSpPr>
          <p:nvPr/>
        </p:nvSpPr>
        <p:spPr bwMode="auto">
          <a:xfrm>
            <a:off x="4844857" y="5274758"/>
            <a:ext cx="797311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VLIWs</a:t>
            </a:r>
          </a:p>
        </p:txBody>
      </p:sp>
      <p:sp>
        <p:nvSpPr>
          <p:cNvPr id="106536" name="Text Box 40"/>
          <p:cNvSpPr txBox="1">
            <a:spLocks noChangeArrowheads="1"/>
          </p:cNvSpPr>
          <p:nvPr/>
        </p:nvSpPr>
        <p:spPr bwMode="auto">
          <a:xfrm>
            <a:off x="5557566" y="5198558"/>
            <a:ext cx="1141957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Superscalar</a:t>
            </a:r>
          </a:p>
        </p:txBody>
      </p:sp>
      <p:sp>
        <p:nvSpPr>
          <p:cNvPr id="106537" name="Text Box 41"/>
          <p:cNvSpPr txBox="1">
            <a:spLocks noChangeArrowheads="1"/>
          </p:cNvSpPr>
          <p:nvPr/>
        </p:nvSpPr>
        <p:spPr bwMode="auto">
          <a:xfrm>
            <a:off x="6701116" y="5198558"/>
            <a:ext cx="1028143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altLang="zh-CN" sz="1600" b="0" dirty="0" err="1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Ditributed</a:t>
            </a:r>
            <a:endParaRPr lang="en-US" altLang="zh-CN" sz="1600" b="0" dirty="0">
              <a:solidFill>
                <a:srgbClr val="002060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6538" name="Text Box 42"/>
          <p:cNvSpPr txBox="1">
            <a:spLocks noChangeArrowheads="1"/>
          </p:cNvSpPr>
          <p:nvPr/>
        </p:nvSpPr>
        <p:spPr bwMode="auto">
          <a:xfrm>
            <a:off x="6778091" y="5306508"/>
            <a:ext cx="867843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memory</a:t>
            </a:r>
          </a:p>
        </p:txBody>
      </p:sp>
      <p:sp>
        <p:nvSpPr>
          <p:cNvPr id="106539" name="Text Box 43"/>
          <p:cNvSpPr txBox="1">
            <a:spLocks noChangeArrowheads="1"/>
          </p:cNvSpPr>
          <p:nvPr/>
        </p:nvSpPr>
        <p:spPr bwMode="auto">
          <a:xfrm>
            <a:off x="6476091" y="5611308"/>
            <a:ext cx="1602018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(multi-computer)</a:t>
            </a:r>
          </a:p>
        </p:txBody>
      </p:sp>
      <p:sp>
        <p:nvSpPr>
          <p:cNvPr id="106540" name="Text Box 44"/>
          <p:cNvSpPr txBox="1">
            <a:spLocks noChangeArrowheads="1"/>
          </p:cNvSpPr>
          <p:nvPr/>
        </p:nvSpPr>
        <p:spPr bwMode="auto">
          <a:xfrm>
            <a:off x="8378849" y="5198558"/>
            <a:ext cx="752427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altLang="zh-CN" sz="1600" b="0" dirty="0"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rPr>
              <a:t>Shared</a:t>
            </a:r>
          </a:p>
        </p:txBody>
      </p:sp>
      <p:sp>
        <p:nvSpPr>
          <p:cNvPr id="106541" name="Text Box 45"/>
          <p:cNvSpPr txBox="1">
            <a:spLocks noChangeArrowheads="1"/>
          </p:cNvSpPr>
          <p:nvPr/>
        </p:nvSpPr>
        <p:spPr bwMode="auto">
          <a:xfrm>
            <a:off x="8356066" y="5306508"/>
            <a:ext cx="867843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altLang="zh-CN" sz="1600" b="0" dirty="0"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rPr>
              <a:t>memory</a:t>
            </a:r>
          </a:p>
        </p:txBody>
      </p:sp>
      <p:sp>
        <p:nvSpPr>
          <p:cNvPr id="106542" name="Text Box 46"/>
          <p:cNvSpPr txBox="1">
            <a:spLocks noChangeArrowheads="1"/>
          </p:cNvSpPr>
          <p:nvPr/>
        </p:nvSpPr>
        <p:spPr bwMode="auto">
          <a:xfrm>
            <a:off x="8388367" y="5517232"/>
            <a:ext cx="755633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(multi-</a:t>
            </a:r>
          </a:p>
        </p:txBody>
      </p:sp>
      <p:sp>
        <p:nvSpPr>
          <p:cNvPr id="106543" name="Text Box 47"/>
          <p:cNvSpPr txBox="1">
            <a:spLocks noChangeArrowheads="1"/>
          </p:cNvSpPr>
          <p:nvPr/>
        </p:nvSpPr>
        <p:spPr bwMode="auto">
          <a:xfrm>
            <a:off x="6859558" y="5458908"/>
            <a:ext cx="763648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MIMD</a:t>
            </a:r>
          </a:p>
        </p:txBody>
      </p:sp>
      <p:sp>
        <p:nvSpPr>
          <p:cNvPr id="106544" name="Text Box 48"/>
          <p:cNvSpPr txBox="1">
            <a:spLocks noChangeArrowheads="1"/>
          </p:cNvSpPr>
          <p:nvPr/>
        </p:nvSpPr>
        <p:spPr bwMode="auto">
          <a:xfrm>
            <a:off x="1826758" y="4163508"/>
            <a:ext cx="523198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altLang="zh-CN" sz="1600" b="0" dirty="0"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</a:rPr>
              <a:t>DPs</a:t>
            </a:r>
          </a:p>
        </p:txBody>
      </p:sp>
      <p:sp>
        <p:nvSpPr>
          <p:cNvPr id="106545" name="Line 49"/>
          <p:cNvSpPr>
            <a:spLocks noChangeShapeType="1"/>
          </p:cNvSpPr>
          <p:nvPr/>
        </p:nvSpPr>
        <p:spPr bwMode="auto">
          <a:xfrm flipV="1">
            <a:off x="2209800" y="1574800"/>
            <a:ext cx="1828800" cy="5334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46" name="Line 50"/>
          <p:cNvSpPr>
            <a:spLocks noChangeShapeType="1"/>
          </p:cNvSpPr>
          <p:nvPr/>
        </p:nvSpPr>
        <p:spPr bwMode="auto">
          <a:xfrm>
            <a:off x="4038600" y="1574800"/>
            <a:ext cx="2362200" cy="5334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47" name="Line 51"/>
          <p:cNvSpPr>
            <a:spLocks noChangeShapeType="1"/>
          </p:cNvSpPr>
          <p:nvPr/>
        </p:nvSpPr>
        <p:spPr bwMode="auto">
          <a:xfrm>
            <a:off x="2133600" y="2565400"/>
            <a:ext cx="0" cy="15240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48" name="Line 52"/>
          <p:cNvSpPr>
            <a:spLocks noChangeShapeType="1"/>
          </p:cNvSpPr>
          <p:nvPr/>
        </p:nvSpPr>
        <p:spPr bwMode="auto">
          <a:xfrm flipV="1">
            <a:off x="5105400" y="2565400"/>
            <a:ext cx="1371600" cy="4572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49" name="Line 53"/>
          <p:cNvSpPr>
            <a:spLocks noChangeShapeType="1"/>
          </p:cNvSpPr>
          <p:nvPr/>
        </p:nvSpPr>
        <p:spPr bwMode="auto">
          <a:xfrm>
            <a:off x="6477000" y="2565400"/>
            <a:ext cx="0" cy="4572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50" name="Line 54"/>
          <p:cNvSpPr>
            <a:spLocks noChangeShapeType="1"/>
          </p:cNvSpPr>
          <p:nvPr/>
        </p:nvSpPr>
        <p:spPr bwMode="auto">
          <a:xfrm>
            <a:off x="6477000" y="2565400"/>
            <a:ext cx="1371600" cy="4572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51" name="Line 55"/>
          <p:cNvSpPr>
            <a:spLocks noChangeShapeType="1"/>
          </p:cNvSpPr>
          <p:nvPr/>
        </p:nvSpPr>
        <p:spPr bwMode="auto">
          <a:xfrm>
            <a:off x="5029200" y="3784600"/>
            <a:ext cx="0" cy="6096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52" name="Line 56"/>
          <p:cNvSpPr>
            <a:spLocks noChangeShapeType="1"/>
          </p:cNvSpPr>
          <p:nvPr/>
        </p:nvSpPr>
        <p:spPr bwMode="auto">
          <a:xfrm>
            <a:off x="6477000" y="3860800"/>
            <a:ext cx="0" cy="9906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53" name="Line 57"/>
          <p:cNvSpPr>
            <a:spLocks noChangeShapeType="1"/>
          </p:cNvSpPr>
          <p:nvPr/>
        </p:nvSpPr>
        <p:spPr bwMode="auto">
          <a:xfrm>
            <a:off x="7848600" y="3784600"/>
            <a:ext cx="0" cy="6096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54" name="Line 58"/>
          <p:cNvSpPr>
            <a:spLocks noChangeShapeType="1"/>
          </p:cNvSpPr>
          <p:nvPr/>
        </p:nvSpPr>
        <p:spPr bwMode="auto">
          <a:xfrm flipV="1">
            <a:off x="457200" y="4470400"/>
            <a:ext cx="1600200" cy="685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55" name="Line 59"/>
          <p:cNvSpPr>
            <a:spLocks noChangeShapeType="1"/>
          </p:cNvSpPr>
          <p:nvPr/>
        </p:nvSpPr>
        <p:spPr bwMode="auto">
          <a:xfrm flipV="1">
            <a:off x="1447800" y="44704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56" name="Line 60"/>
          <p:cNvSpPr>
            <a:spLocks noChangeShapeType="1"/>
          </p:cNvSpPr>
          <p:nvPr/>
        </p:nvSpPr>
        <p:spPr bwMode="auto">
          <a:xfrm>
            <a:off x="2057400" y="4470400"/>
            <a:ext cx="381000" cy="685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57" name="Line 61"/>
          <p:cNvSpPr>
            <a:spLocks noChangeShapeType="1"/>
          </p:cNvSpPr>
          <p:nvPr/>
        </p:nvSpPr>
        <p:spPr bwMode="auto">
          <a:xfrm>
            <a:off x="2057400" y="4470400"/>
            <a:ext cx="1295400" cy="685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58" name="Line 62"/>
          <p:cNvSpPr>
            <a:spLocks noChangeShapeType="1"/>
          </p:cNvSpPr>
          <p:nvPr/>
        </p:nvSpPr>
        <p:spPr bwMode="auto">
          <a:xfrm flipV="1">
            <a:off x="4343400" y="4699000"/>
            <a:ext cx="762000" cy="4572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59" name="Line 63"/>
          <p:cNvSpPr>
            <a:spLocks noChangeShapeType="1"/>
          </p:cNvSpPr>
          <p:nvPr/>
        </p:nvSpPr>
        <p:spPr bwMode="auto">
          <a:xfrm>
            <a:off x="5105400" y="4699000"/>
            <a:ext cx="76200" cy="4572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60" name="Line 64"/>
          <p:cNvSpPr>
            <a:spLocks noChangeShapeType="1"/>
          </p:cNvSpPr>
          <p:nvPr/>
        </p:nvSpPr>
        <p:spPr bwMode="auto">
          <a:xfrm>
            <a:off x="5105400" y="4699000"/>
            <a:ext cx="990600" cy="4572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61" name="Line 65"/>
          <p:cNvSpPr>
            <a:spLocks noChangeShapeType="1"/>
          </p:cNvSpPr>
          <p:nvPr/>
        </p:nvSpPr>
        <p:spPr bwMode="auto">
          <a:xfrm flipV="1">
            <a:off x="7162800" y="4699000"/>
            <a:ext cx="762000" cy="4572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6562" name="Line 66"/>
          <p:cNvSpPr>
            <a:spLocks noChangeShapeType="1"/>
          </p:cNvSpPr>
          <p:nvPr/>
        </p:nvSpPr>
        <p:spPr bwMode="auto">
          <a:xfrm>
            <a:off x="7924800" y="4699000"/>
            <a:ext cx="838200" cy="4572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398463" y="381000"/>
            <a:ext cx="6117753" cy="1248311"/>
            <a:chOff x="398463" y="381000"/>
            <a:chExt cx="4173537" cy="1248311"/>
          </a:xfrm>
        </p:grpSpPr>
        <p:sp>
          <p:nvSpPr>
            <p:cNvPr id="4" name="Rectangle 1068"/>
            <p:cNvSpPr>
              <a:spLocks noChangeArrowheads="1"/>
            </p:cNvSpPr>
            <p:nvPr/>
          </p:nvSpPr>
          <p:spPr bwMode="auto">
            <a:xfrm>
              <a:off x="398463" y="381000"/>
              <a:ext cx="4029521" cy="76200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Rectangle 1069"/>
            <p:cNvSpPr>
              <a:spLocks noChangeArrowheads="1"/>
            </p:cNvSpPr>
            <p:nvPr/>
          </p:nvSpPr>
          <p:spPr bwMode="auto">
            <a:xfrm>
              <a:off x="415925" y="490538"/>
              <a:ext cx="4156075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kumimoji="1" lang="zh-CN" altLang="en-US" sz="3400" dirty="0">
                  <a:solidFill>
                    <a:srgbClr val="FFFFFF"/>
                  </a:solidFill>
                  <a:effectLst/>
                  <a:ea typeface="楷体_GB2312" pitchFamily="49" charset="-122"/>
                </a:rPr>
                <a:t> 1</a:t>
              </a:r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.</a:t>
              </a:r>
              <a:r>
                <a:rPr kumimoji="1" lang="en-US" altLang="zh-CN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8</a:t>
              </a:r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  并行计算的趋势与挑战</a:t>
              </a:r>
            </a:p>
          </p:txBody>
        </p:sp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914400" y="1650827"/>
            <a:ext cx="1468438" cy="558801"/>
            <a:chOff x="576" y="813"/>
            <a:chExt cx="925" cy="352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930" y="813"/>
              <a:ext cx="5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aseline="0" dirty="0" smtClean="0">
                  <a:solidFill>
                    <a:srgbClr val="002C84"/>
                  </a:solidFill>
                  <a:ea typeface="幼圆" pitchFamily="49" charset="-122"/>
                </a:rPr>
                <a:t>多核</a:t>
              </a:r>
              <a:endParaRPr lang="zh-CN" altLang="en-US" sz="2800" baseline="0" dirty="0">
                <a:solidFill>
                  <a:srgbClr val="002C84"/>
                </a:solidFill>
                <a:ea typeface="幼圆" pitchFamily="49" charset="-122"/>
              </a:endParaRPr>
            </a:p>
          </p:txBody>
        </p:sp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576" y="816"/>
              <a:ext cx="288" cy="349"/>
              <a:chOff x="384" y="2986"/>
              <a:chExt cx="288" cy="349"/>
            </a:xfrm>
          </p:grpSpPr>
          <p:sp>
            <p:nvSpPr>
              <p:cNvPr id="18" name="Oval 5"/>
              <p:cNvSpPr>
                <a:spLocks noChangeArrowheads="1"/>
              </p:cNvSpPr>
              <p:nvPr/>
            </p:nvSpPr>
            <p:spPr bwMode="auto">
              <a:xfrm>
                <a:off x="384" y="3024"/>
                <a:ext cx="288" cy="288"/>
              </a:xfrm>
              <a:prstGeom prst="ellipse">
                <a:avLst/>
              </a:prstGeom>
              <a:solidFill>
                <a:srgbClr val="FF0000"/>
              </a:solidFill>
              <a:ln w="22225" cap="sq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395" y="2986"/>
                <a:ext cx="239" cy="34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</a:pPr>
                <a:r>
                  <a:rPr lang="en-US" altLang="zh-CN" sz="3000" baseline="0" dirty="0" smtClean="0">
                    <a:solidFill>
                      <a:srgbClr val="FFFF00"/>
                    </a:solidFill>
                    <a:latin typeface="黑体" pitchFamily="2" charset="-122"/>
                    <a:ea typeface="黑体" pitchFamily="2" charset="-122"/>
                  </a:rPr>
                  <a:t>1</a:t>
                </a:r>
                <a:endParaRPr lang="zh-CN" altLang="en-US" sz="3000" baseline="0" dirty="0">
                  <a:solidFill>
                    <a:srgbClr val="FFFF00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</p:grpSp>
      </p:grpSp>
      <p:sp>
        <p:nvSpPr>
          <p:cNvPr id="20" name="右箭头 19"/>
          <p:cNvSpPr/>
          <p:nvPr/>
        </p:nvSpPr>
        <p:spPr bwMode="auto">
          <a:xfrm>
            <a:off x="2555776" y="1772816"/>
            <a:ext cx="360040" cy="216024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文琥珀" pitchFamily="2" charset="-122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977117" y="1628800"/>
            <a:ext cx="5331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2C84"/>
                </a:solidFill>
                <a:ea typeface="幼圆" pitchFamily="49" charset="-122"/>
              </a:rPr>
              <a:t>众核（</a:t>
            </a:r>
            <a:r>
              <a:rPr lang="en-US" altLang="zh-CN" sz="2800" dirty="0" err="1" smtClean="0">
                <a:solidFill>
                  <a:srgbClr val="000099"/>
                </a:solidFill>
                <a:effectLst/>
              </a:rPr>
              <a:t>ManyCore</a:t>
            </a:r>
            <a:r>
              <a:rPr lang="zh-CN" altLang="en-US" sz="2800" dirty="0" smtClean="0">
                <a:solidFill>
                  <a:srgbClr val="002C84"/>
                </a:solidFill>
                <a:ea typeface="幼圆" pitchFamily="49" charset="-122"/>
              </a:rPr>
              <a:t>）</a:t>
            </a:r>
            <a:endParaRPr lang="zh-CN" altLang="en-US" sz="2800" baseline="0" dirty="0">
              <a:solidFill>
                <a:srgbClr val="002C84"/>
              </a:solidFill>
              <a:ea typeface="幼圆" pitchFamily="49" charset="-122"/>
            </a:endParaRPr>
          </a:p>
        </p:txBody>
      </p:sp>
      <p:pic>
        <p:nvPicPr>
          <p:cNvPr id="792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0"/>
            <a:ext cx="5400600" cy="435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39552" y="3284984"/>
            <a:ext cx="2520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effectLst/>
                <a:ea typeface="幼圆" pitchFamily="49" charset="-122"/>
              </a:rPr>
              <a:t>挑战</a:t>
            </a:r>
            <a:r>
              <a:rPr lang="zh-CN" altLang="en-US" sz="2800" dirty="0" smtClean="0">
                <a:solidFill>
                  <a:srgbClr val="002C84"/>
                </a:solidFill>
                <a:effectLst/>
                <a:ea typeface="幼圆" pitchFamily="49" charset="-122"/>
              </a:rPr>
              <a:t>：内存墙</a:t>
            </a:r>
            <a:endParaRPr lang="zh-CN" altLang="en-US" sz="2800" baseline="0" dirty="0">
              <a:solidFill>
                <a:srgbClr val="002C84"/>
              </a:solidFill>
              <a:effectLst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95650" name="Picture 2" descr="C:\Users\zch\AppData\Local\Microsoft\Windows\Temporary Internet Files\Catch5(02-29-10-39-4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" y="28972"/>
            <a:ext cx="4686672" cy="3167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5652" name="Picture 4" descr="C:\Users\zch\AppData\Local\Microsoft\Windows\Temporary Internet Files\Catch4(02-29-10-39-4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0" y="3429000"/>
            <a:ext cx="5817096" cy="3277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332802" y="2736502"/>
            <a:ext cx="20556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effectLst/>
                <a:ea typeface="幼圆" pitchFamily="49" charset="-122"/>
              </a:rPr>
              <a:t>50 </a:t>
            </a:r>
            <a:r>
              <a:rPr lang="en-US" altLang="zh-CN" sz="2800" dirty="0">
                <a:solidFill>
                  <a:srgbClr val="FF0000"/>
                </a:solidFill>
                <a:effectLst/>
                <a:ea typeface="幼圆" pitchFamily="49" charset="-122"/>
              </a:rPr>
              <a:t>Core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effectLst/>
                <a:ea typeface="幼圆" pitchFamily="49" charset="-122"/>
              </a:rPr>
              <a:t>22nm</a:t>
            </a:r>
          </a:p>
        </p:txBody>
      </p:sp>
      <p:sp>
        <p:nvSpPr>
          <p:cNvPr id="4" name="矩形 3"/>
          <p:cNvSpPr/>
          <p:nvPr/>
        </p:nvSpPr>
        <p:spPr>
          <a:xfrm>
            <a:off x="4785561" y="1430622"/>
            <a:ext cx="4246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2C84"/>
                </a:solidFill>
                <a:effectLst/>
                <a:ea typeface="幼圆" pitchFamily="49" charset="-122"/>
              </a:rPr>
              <a:t>CMP: chip multiprocessor</a:t>
            </a:r>
            <a:endParaRPr lang="zh-CN" altLang="en-US" sz="2800" dirty="0">
              <a:solidFill>
                <a:srgbClr val="002C84"/>
              </a:solidFill>
              <a:effectLst/>
              <a:ea typeface="幼圆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39258" y="4605883"/>
            <a:ext cx="2052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2C84"/>
                </a:solidFill>
                <a:effectLst/>
                <a:ea typeface="幼圆" pitchFamily="49" charset="-122"/>
              </a:rPr>
              <a:t>Accelerator</a:t>
            </a:r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52878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95650" name="Picture 2" descr="C:\Users\zch\Desktop\numberseveryoneshouldk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7848872" cy="5852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588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14400" y="1146771"/>
            <a:ext cx="1468438" cy="558801"/>
            <a:chOff x="576" y="813"/>
            <a:chExt cx="925" cy="352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930" y="813"/>
              <a:ext cx="5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002C84"/>
                  </a:solidFill>
                  <a:ea typeface="幼圆" pitchFamily="49" charset="-122"/>
                </a:rPr>
                <a:t>同构</a:t>
              </a:r>
              <a:endParaRPr lang="zh-CN" altLang="en-US" sz="2800" baseline="0" dirty="0">
                <a:solidFill>
                  <a:srgbClr val="002C84"/>
                </a:solidFill>
                <a:ea typeface="幼圆" pitchFamily="49" charset="-122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76" y="816"/>
              <a:ext cx="288" cy="349"/>
              <a:chOff x="384" y="2986"/>
              <a:chExt cx="288" cy="349"/>
            </a:xfrm>
          </p:grpSpPr>
          <p:sp>
            <p:nvSpPr>
              <p:cNvPr id="18" name="Oval 5"/>
              <p:cNvSpPr>
                <a:spLocks noChangeArrowheads="1"/>
              </p:cNvSpPr>
              <p:nvPr/>
            </p:nvSpPr>
            <p:spPr bwMode="auto">
              <a:xfrm>
                <a:off x="384" y="3024"/>
                <a:ext cx="288" cy="288"/>
              </a:xfrm>
              <a:prstGeom prst="ellipse">
                <a:avLst/>
              </a:prstGeom>
              <a:solidFill>
                <a:srgbClr val="FF0000"/>
              </a:solidFill>
              <a:ln w="22225" cap="sq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395" y="2986"/>
                <a:ext cx="239" cy="34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</a:pPr>
                <a:r>
                  <a:rPr lang="en-US" altLang="zh-CN" sz="3000" dirty="0" smtClean="0">
                    <a:solidFill>
                      <a:srgbClr val="FFFF00"/>
                    </a:solidFill>
                    <a:latin typeface="黑体" pitchFamily="2" charset="-122"/>
                    <a:ea typeface="黑体" pitchFamily="2" charset="-122"/>
                  </a:rPr>
                  <a:t>2</a:t>
                </a:r>
                <a:endParaRPr lang="zh-CN" altLang="en-US" sz="3000" baseline="0" dirty="0">
                  <a:solidFill>
                    <a:srgbClr val="FFFF00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</p:grpSp>
      </p:grpSp>
      <p:sp>
        <p:nvSpPr>
          <p:cNvPr id="20" name="右箭头 19"/>
          <p:cNvSpPr/>
          <p:nvPr/>
        </p:nvSpPr>
        <p:spPr bwMode="auto">
          <a:xfrm>
            <a:off x="2555776" y="1268760"/>
            <a:ext cx="360040" cy="216024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文琥珀" pitchFamily="2" charset="-122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915816" y="1124744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2C84"/>
                </a:solidFill>
                <a:ea typeface="幼圆" pitchFamily="49" charset="-122"/>
              </a:rPr>
              <a:t>异构</a:t>
            </a:r>
            <a:endParaRPr lang="zh-CN" altLang="en-US" sz="2800" baseline="0" dirty="0">
              <a:solidFill>
                <a:srgbClr val="002C84"/>
              </a:solidFill>
              <a:ea typeface="幼圆" pitchFamily="49" charset="-122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39552" y="3068960"/>
            <a:ext cx="2520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effectLst/>
                <a:ea typeface="幼圆" pitchFamily="49" charset="-122"/>
              </a:rPr>
              <a:t>挑战</a:t>
            </a:r>
            <a:r>
              <a:rPr lang="zh-CN" altLang="en-US" sz="2800" dirty="0" smtClean="0">
                <a:solidFill>
                  <a:srgbClr val="002C84"/>
                </a:solidFill>
                <a:effectLst/>
                <a:ea typeface="幼圆" pitchFamily="49" charset="-122"/>
              </a:rPr>
              <a:t>：编程难</a:t>
            </a:r>
            <a:endParaRPr lang="zh-CN" altLang="en-US" sz="2800" baseline="0" dirty="0">
              <a:solidFill>
                <a:srgbClr val="002C84"/>
              </a:solidFill>
              <a:effectLst/>
              <a:ea typeface="幼圆" pitchFamily="49" charset="-122"/>
            </a:endParaRPr>
          </a:p>
        </p:txBody>
      </p:sp>
      <p:sp>
        <p:nvSpPr>
          <p:cNvPr id="794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94625" name="Object 1"/>
          <p:cNvGraphicFramePr>
            <a:graphicFrameLocks noChangeAspect="1"/>
          </p:cNvGraphicFramePr>
          <p:nvPr/>
        </p:nvGraphicFramePr>
        <p:xfrm>
          <a:off x="3271258" y="2204864"/>
          <a:ext cx="5261182" cy="1825749"/>
        </p:xfrm>
        <a:graphic>
          <a:graphicData uri="http://schemas.openxmlformats.org/presentationml/2006/ole">
            <p:oleObj spid="_x0000_s794686" name="Visio" r:id="rId4" imgW="4642728" imgH="1606815" progId="Visio.Drawing.11">
              <p:embed/>
            </p:oleObj>
          </a:graphicData>
        </a:graphic>
      </p:graphicFrame>
      <p:pic>
        <p:nvPicPr>
          <p:cNvPr id="794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725144"/>
            <a:ext cx="424318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46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991100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54347" y="1214015"/>
            <a:ext cx="4437064" cy="558801"/>
            <a:chOff x="476" y="813"/>
            <a:chExt cx="2795" cy="352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476" y="813"/>
              <a:ext cx="279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002C84"/>
                  </a:solidFill>
                  <a:ea typeface="幼圆" pitchFamily="49" charset="-122"/>
                </a:rPr>
                <a:t>计算节点规模由数百</a:t>
              </a:r>
              <a:endParaRPr lang="zh-CN" altLang="en-US" sz="2800" baseline="0" dirty="0">
                <a:solidFill>
                  <a:srgbClr val="002C84"/>
                </a:solidFill>
                <a:ea typeface="幼圆" pitchFamily="49" charset="-122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76" y="816"/>
              <a:ext cx="288" cy="349"/>
              <a:chOff x="384" y="2986"/>
              <a:chExt cx="288" cy="349"/>
            </a:xfrm>
          </p:grpSpPr>
          <p:sp>
            <p:nvSpPr>
              <p:cNvPr id="18" name="Oval 5"/>
              <p:cNvSpPr>
                <a:spLocks noChangeArrowheads="1"/>
              </p:cNvSpPr>
              <p:nvPr/>
            </p:nvSpPr>
            <p:spPr bwMode="auto">
              <a:xfrm>
                <a:off x="384" y="3024"/>
                <a:ext cx="288" cy="288"/>
              </a:xfrm>
              <a:prstGeom prst="ellipse">
                <a:avLst/>
              </a:prstGeom>
              <a:solidFill>
                <a:srgbClr val="FF0000"/>
              </a:solidFill>
              <a:ln w="22225" cap="sq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395" y="2986"/>
                <a:ext cx="239" cy="34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</a:pPr>
                <a:r>
                  <a:rPr lang="en-US" altLang="zh-CN" sz="3000" dirty="0" smtClean="0">
                    <a:solidFill>
                      <a:srgbClr val="FFFF00"/>
                    </a:solidFill>
                    <a:latin typeface="黑体" pitchFamily="2" charset="-122"/>
                    <a:ea typeface="黑体" pitchFamily="2" charset="-122"/>
                  </a:rPr>
                  <a:t>3</a:t>
                </a:r>
                <a:endParaRPr lang="zh-CN" altLang="en-US" sz="3000" baseline="0" dirty="0">
                  <a:solidFill>
                    <a:srgbClr val="FFFF00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</p:grpSp>
      </p:grpSp>
      <p:sp>
        <p:nvSpPr>
          <p:cNvPr id="20" name="右箭头 19"/>
          <p:cNvSpPr/>
          <p:nvPr/>
        </p:nvSpPr>
        <p:spPr bwMode="auto">
          <a:xfrm>
            <a:off x="4860032" y="1340768"/>
            <a:ext cx="360040" cy="216024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文琥珀" pitchFamily="2" charset="-122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292080" y="1196752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2C84"/>
                </a:solidFill>
                <a:ea typeface="幼圆" pitchFamily="49" charset="-122"/>
              </a:rPr>
              <a:t>成千上万</a:t>
            </a:r>
            <a:endParaRPr lang="zh-CN" altLang="en-US" sz="2800" baseline="0" dirty="0">
              <a:solidFill>
                <a:srgbClr val="002C84"/>
              </a:solidFill>
              <a:ea typeface="幼圆" pitchFamily="49" charset="-122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39552" y="3068960"/>
            <a:ext cx="252028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effectLst/>
                <a:ea typeface="幼圆" pitchFamily="49" charset="-122"/>
              </a:rPr>
              <a:t>挑战</a:t>
            </a:r>
            <a:r>
              <a:rPr lang="zh-CN" altLang="en-US" sz="2800" dirty="0" smtClean="0">
                <a:solidFill>
                  <a:srgbClr val="002C84"/>
                </a:solidFill>
                <a:effectLst/>
                <a:ea typeface="幼圆" pitchFamily="49" charset="-122"/>
              </a:rPr>
              <a:t>：编程难</a:t>
            </a:r>
            <a:endParaRPr lang="en-US" altLang="zh-CN" sz="2800" dirty="0" smtClean="0">
              <a:solidFill>
                <a:srgbClr val="002C84"/>
              </a:solidFill>
              <a:effectLst/>
              <a:ea typeface="幼圆" pitchFamily="49" charset="-122"/>
            </a:endParaRPr>
          </a:p>
          <a:p>
            <a:pPr algn="l"/>
            <a:r>
              <a:rPr lang="en-US" altLang="zh-CN" sz="2800" baseline="0" dirty="0" smtClean="0">
                <a:solidFill>
                  <a:srgbClr val="002C84"/>
                </a:solidFill>
                <a:effectLst/>
                <a:ea typeface="幼圆" pitchFamily="49" charset="-122"/>
              </a:rPr>
              <a:t>+ </a:t>
            </a:r>
            <a:r>
              <a:rPr lang="zh-CN" altLang="en-US" sz="2800" baseline="0" dirty="0" smtClean="0">
                <a:solidFill>
                  <a:srgbClr val="002C84"/>
                </a:solidFill>
                <a:effectLst/>
                <a:ea typeface="幼圆" pitchFamily="49" charset="-122"/>
              </a:rPr>
              <a:t>容错</a:t>
            </a:r>
            <a:endParaRPr lang="zh-CN" altLang="en-US" sz="2800" baseline="0" dirty="0">
              <a:solidFill>
                <a:srgbClr val="002C84"/>
              </a:solidFill>
              <a:effectLst/>
              <a:ea typeface="幼圆" pitchFamily="49" charset="-122"/>
            </a:endParaRPr>
          </a:p>
        </p:txBody>
      </p:sp>
      <p:sp>
        <p:nvSpPr>
          <p:cNvPr id="794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3564061" y="5229200"/>
            <a:ext cx="5579939" cy="1314"/>
          </a:xfrm>
          <a:prstGeom prst="line">
            <a:avLst/>
          </a:prstGeom>
          <a:noFill/>
          <a:ln w="7938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b="0"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3564061" y="2061864"/>
            <a:ext cx="0" cy="3168650"/>
          </a:xfrm>
          <a:prstGeom prst="line">
            <a:avLst/>
          </a:prstGeom>
          <a:noFill/>
          <a:ln w="7938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b="0"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03699" y="2206327"/>
            <a:ext cx="288925" cy="1069975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0">
                <a:solidFill>
                  <a:schemeClr val="bg1"/>
                </a:solidFill>
                <a:effectLst/>
                <a:latin typeface="+mn-ea"/>
                <a:ea typeface="+mn-ea"/>
              </a:rPr>
              <a:t>难度系数</a:t>
            </a: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H="1">
            <a:off x="3564061" y="5014614"/>
            <a:ext cx="71438" cy="0"/>
          </a:xfrm>
          <a:prstGeom prst="line">
            <a:avLst/>
          </a:prstGeom>
          <a:noFill/>
          <a:ln w="7938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 b="0"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306886" y="4884439"/>
            <a:ext cx="184150" cy="274638"/>
          </a:xfrm>
          <a:prstGeom prst="rect">
            <a:avLst/>
          </a:prstGeom>
          <a:noFill/>
          <a:ln w="8001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bg1"/>
                </a:solidFill>
                <a:effectLst/>
                <a:latin typeface="+mn-ea"/>
                <a:ea typeface="+mn-ea"/>
              </a:rPr>
              <a:t>1</a:t>
            </a:r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3922836" y="5013027"/>
            <a:ext cx="73025" cy="73025"/>
          </a:xfrm>
          <a:prstGeom prst="ellipse">
            <a:avLst/>
          </a:prstGeom>
          <a:noFill/>
          <a:ln w="7938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b="0"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779961" y="5301952"/>
            <a:ext cx="360363" cy="369332"/>
          </a:xfrm>
          <a:prstGeom prst="rect">
            <a:avLst/>
          </a:prstGeom>
          <a:noFill/>
          <a:ln w="8001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 b="0">
                <a:solidFill>
                  <a:schemeClr val="bg1"/>
                </a:solidFill>
                <a:effectLst/>
                <a:latin typeface="+mn-ea"/>
                <a:ea typeface="+mn-ea"/>
              </a:rPr>
              <a:t>串行编程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572124" y="5301952"/>
            <a:ext cx="504825" cy="553998"/>
          </a:xfrm>
          <a:prstGeom prst="rect">
            <a:avLst/>
          </a:prstGeom>
          <a:noFill/>
          <a:ln w="8001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b="0">
                <a:solidFill>
                  <a:schemeClr val="bg1"/>
                </a:solidFill>
                <a:effectLst/>
                <a:latin typeface="+mn-ea"/>
                <a:ea typeface="+mn-ea"/>
              </a:rPr>
              <a:t>SMP</a:t>
            </a:r>
            <a:r>
              <a:rPr lang="zh-CN" altLang="en-US" sz="1200" b="0">
                <a:solidFill>
                  <a:schemeClr val="bg1"/>
                </a:solidFill>
                <a:effectLst/>
                <a:latin typeface="+mn-ea"/>
                <a:ea typeface="+mn-ea"/>
              </a:rPr>
              <a:t>节点内并行编程</a:t>
            </a: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4643561" y="4582814"/>
            <a:ext cx="73025" cy="73025"/>
          </a:xfrm>
          <a:prstGeom prst="ellipse">
            <a:avLst/>
          </a:prstGeom>
          <a:noFill/>
          <a:ln w="7938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b="0"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723061" y="5301952"/>
            <a:ext cx="649288" cy="553998"/>
          </a:xfrm>
          <a:prstGeom prst="rect">
            <a:avLst/>
          </a:prstGeom>
          <a:noFill/>
          <a:ln w="8001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 b="0">
                <a:solidFill>
                  <a:schemeClr val="bg1"/>
                </a:solidFill>
                <a:effectLst/>
                <a:latin typeface="+mn-ea"/>
                <a:ea typeface="+mn-ea"/>
              </a:rPr>
              <a:t>几十上百个节点并行编程</a:t>
            </a: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5651624" y="3646189"/>
            <a:ext cx="73025" cy="73025"/>
          </a:xfrm>
          <a:prstGeom prst="ellipse">
            <a:avLst/>
          </a:prstGeom>
          <a:noFill/>
          <a:ln w="7938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b="0"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6947024" y="5301952"/>
            <a:ext cx="504825" cy="553998"/>
          </a:xfrm>
          <a:prstGeom prst="rect">
            <a:avLst/>
          </a:prstGeom>
          <a:noFill/>
          <a:ln w="8001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 b="0">
                <a:solidFill>
                  <a:schemeClr val="bg1"/>
                </a:solidFill>
                <a:effectLst/>
                <a:latin typeface="+mn-ea"/>
                <a:ea typeface="+mn-ea"/>
              </a:rPr>
              <a:t>上千个</a:t>
            </a:r>
            <a:r>
              <a:rPr lang="en-US" altLang="zh-CN" sz="1200" b="0">
                <a:solidFill>
                  <a:schemeClr val="bg1"/>
                </a:solidFill>
                <a:effectLst/>
                <a:latin typeface="+mn-ea"/>
                <a:ea typeface="+mn-ea"/>
              </a:rPr>
              <a:t> </a:t>
            </a:r>
            <a:r>
              <a:rPr lang="zh-CN" altLang="en-US" sz="1200" b="0">
                <a:solidFill>
                  <a:schemeClr val="bg1"/>
                </a:solidFill>
                <a:effectLst/>
                <a:latin typeface="+mn-ea"/>
                <a:ea typeface="+mn-ea"/>
              </a:rPr>
              <a:t>节点并行编程</a:t>
            </a: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6732711" y="1701502"/>
            <a:ext cx="73025" cy="73025"/>
          </a:xfrm>
          <a:prstGeom prst="ellipse">
            <a:avLst/>
          </a:prstGeom>
          <a:noFill/>
          <a:ln w="7938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b="0"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cxnSp>
        <p:nvCxnSpPr>
          <p:cNvPr id="34" name="AutoShape 18"/>
          <p:cNvCxnSpPr>
            <a:cxnSpLocks noChangeShapeType="1"/>
            <a:stCxn id="26" idx="7"/>
            <a:endCxn id="29" idx="3"/>
          </p:cNvCxnSpPr>
          <p:nvPr/>
        </p:nvCxnSpPr>
        <p:spPr bwMode="auto">
          <a:xfrm rot="5400000" flipH="1" flipV="1">
            <a:off x="4130423" y="4499889"/>
            <a:ext cx="378576" cy="669088"/>
          </a:xfrm>
          <a:prstGeom prst="straightConnector1">
            <a:avLst/>
          </a:prstGeom>
          <a:noFill/>
          <a:ln w="7938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</p:cxnSp>
      <p:cxnSp>
        <p:nvCxnSpPr>
          <p:cNvPr id="35" name="AutoShape 19"/>
          <p:cNvCxnSpPr>
            <a:cxnSpLocks noChangeShapeType="1"/>
            <a:stCxn id="29" idx="6"/>
            <a:endCxn id="31" idx="3"/>
          </p:cNvCxnSpPr>
          <p:nvPr/>
        </p:nvCxnSpPr>
        <p:spPr bwMode="auto">
          <a:xfrm flipV="1">
            <a:off x="4716586" y="3708520"/>
            <a:ext cx="945732" cy="910807"/>
          </a:xfrm>
          <a:prstGeom prst="straightConnector1">
            <a:avLst/>
          </a:prstGeom>
          <a:noFill/>
          <a:ln w="7938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</p:cxnSp>
      <p:cxnSp>
        <p:nvCxnSpPr>
          <p:cNvPr id="36" name="AutoShape 20"/>
          <p:cNvCxnSpPr>
            <a:cxnSpLocks noChangeShapeType="1"/>
            <a:stCxn id="31" idx="7"/>
            <a:endCxn id="33" idx="3"/>
          </p:cNvCxnSpPr>
          <p:nvPr/>
        </p:nvCxnSpPr>
        <p:spPr bwMode="auto">
          <a:xfrm rot="5400000" flipH="1" flipV="1">
            <a:off x="5282155" y="2195633"/>
            <a:ext cx="1893050" cy="1029450"/>
          </a:xfrm>
          <a:prstGeom prst="straightConnector1">
            <a:avLst/>
          </a:prstGeom>
          <a:noFill/>
          <a:ln w="7938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</p:cxnSp>
      <p:sp>
        <p:nvSpPr>
          <p:cNvPr id="37" name="AutoShape 21"/>
          <p:cNvSpPr>
            <a:spLocks noChangeArrowheads="1"/>
          </p:cNvSpPr>
          <p:nvPr/>
        </p:nvSpPr>
        <p:spPr bwMode="auto">
          <a:xfrm>
            <a:off x="4211761" y="6094114"/>
            <a:ext cx="1008063" cy="503238"/>
          </a:xfrm>
          <a:prstGeom prst="wedgeRoundRectCallout">
            <a:avLst>
              <a:gd name="adj1" fmla="val 17718"/>
              <a:gd name="adj2" fmla="val -94162"/>
              <a:gd name="adj3" fmla="val 16667"/>
            </a:avLst>
          </a:prstGeom>
          <a:noFill/>
          <a:ln w="8001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altLang="zh-CN" sz="1000" b="0">
                <a:solidFill>
                  <a:schemeClr val="bg1"/>
                </a:solidFill>
                <a:effectLst/>
                <a:latin typeface="+mn-ea"/>
                <a:ea typeface="+mn-ea"/>
              </a:rPr>
              <a:t>POSIX thread</a:t>
            </a:r>
            <a:r>
              <a:rPr lang="zh-CN" altLang="en-US" sz="1000" b="0">
                <a:solidFill>
                  <a:schemeClr val="bg1"/>
                </a:solidFill>
                <a:effectLst/>
                <a:latin typeface="+mn-ea"/>
                <a:ea typeface="+mn-ea"/>
              </a:rPr>
              <a:t>、多进程</a:t>
            </a:r>
          </a:p>
        </p:txBody>
      </p:sp>
      <p:sp>
        <p:nvSpPr>
          <p:cNvPr id="38" name="AutoShape 22"/>
          <p:cNvSpPr>
            <a:spLocks noChangeArrowheads="1"/>
          </p:cNvSpPr>
          <p:nvPr/>
        </p:nvSpPr>
        <p:spPr bwMode="auto">
          <a:xfrm>
            <a:off x="5580186" y="6022677"/>
            <a:ext cx="1079500" cy="503237"/>
          </a:xfrm>
          <a:prstGeom prst="wedgeRoundRectCallout">
            <a:avLst>
              <a:gd name="adj1" fmla="val -20884"/>
              <a:gd name="adj2" fmla="val -78389"/>
              <a:gd name="adj3" fmla="val 16667"/>
            </a:avLst>
          </a:prstGeom>
          <a:noFill/>
          <a:ln w="8001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altLang="zh-CN" sz="1200" b="0">
                <a:solidFill>
                  <a:schemeClr val="bg1"/>
                </a:solidFill>
                <a:effectLst/>
                <a:latin typeface="+mn-ea"/>
                <a:ea typeface="+mn-ea"/>
              </a:rPr>
              <a:t>MPI+OpenMP</a:t>
            </a:r>
            <a:endParaRPr lang="zh-CN" altLang="en-US" sz="1200" b="0"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9" name="AutoShape 23"/>
          <p:cNvSpPr>
            <a:spLocks noChangeArrowheads="1"/>
          </p:cNvSpPr>
          <p:nvPr/>
        </p:nvSpPr>
        <p:spPr bwMode="auto">
          <a:xfrm>
            <a:off x="6948611" y="6022677"/>
            <a:ext cx="1079500" cy="503237"/>
          </a:xfrm>
          <a:prstGeom prst="wedgeRoundRectCallout">
            <a:avLst>
              <a:gd name="adj1" fmla="val -20884"/>
              <a:gd name="adj2" fmla="val -78389"/>
              <a:gd name="adj3" fmla="val 16667"/>
            </a:avLst>
          </a:prstGeom>
          <a:noFill/>
          <a:ln w="8001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zh-CN" altLang="en-US" sz="2000" b="0">
                <a:solidFill>
                  <a:schemeClr val="bg1"/>
                </a:solidFill>
                <a:effectLst/>
                <a:latin typeface="+mn-ea"/>
                <a:ea typeface="+mn-ea"/>
              </a:rPr>
              <a:t>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4"/>
          <p:cNvGrpSpPr>
            <a:grpSpLocks/>
          </p:cNvGrpSpPr>
          <p:nvPr/>
        </p:nvGrpSpPr>
        <p:grpSpPr bwMode="auto">
          <a:xfrm>
            <a:off x="1043608" y="4941168"/>
            <a:ext cx="6888435" cy="1560513"/>
            <a:chOff x="2789" y="239"/>
            <a:chExt cx="2298" cy="983"/>
          </a:xfrm>
        </p:grpSpPr>
        <p:sp>
          <p:nvSpPr>
            <p:cNvPr id="180290" name="Rectangle 1090"/>
            <p:cNvSpPr>
              <a:spLocks noChangeArrowheads="1"/>
            </p:cNvSpPr>
            <p:nvPr/>
          </p:nvSpPr>
          <p:spPr bwMode="auto">
            <a:xfrm>
              <a:off x="2795" y="406"/>
              <a:ext cx="2262" cy="816"/>
            </a:xfrm>
            <a:prstGeom prst="rect">
              <a:avLst/>
            </a:prstGeom>
            <a:solidFill>
              <a:srgbClr val="FFC1E0"/>
            </a:solidFill>
            <a:ln w="9525">
              <a:noFill/>
              <a:miter lim="800000"/>
              <a:headEnd/>
              <a:tailEnd/>
            </a:ln>
            <a:effectLst>
              <a:outerShdw dist="99190" dir="2388334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0291" name="Text Box 1091"/>
            <p:cNvSpPr txBox="1">
              <a:spLocks noChangeArrowheads="1"/>
            </p:cNvSpPr>
            <p:nvPr/>
          </p:nvSpPr>
          <p:spPr bwMode="auto">
            <a:xfrm>
              <a:off x="2789" y="573"/>
              <a:ext cx="2298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zh-CN" altLang="zh-CN" sz="2200" dirty="0" smtClean="0">
                  <a:solidFill>
                    <a:srgbClr val="000099"/>
                  </a:solidFill>
                  <a:effectLst/>
                  <a:latin typeface="黑体" pitchFamily="2" charset="-122"/>
                  <a:ea typeface="黑体" pitchFamily="2" charset="-122"/>
                </a:rPr>
                <a:t>《并行程序设计原理》中译本</a:t>
              </a:r>
              <a:endParaRPr lang="en-US" altLang="zh-CN" sz="2200" dirty="0" smtClean="0">
                <a:solidFill>
                  <a:srgbClr val="000099"/>
                </a:solidFill>
                <a:effectLst/>
                <a:latin typeface="黑体" pitchFamily="2" charset="-122"/>
                <a:ea typeface="黑体" pitchFamily="2" charset="-122"/>
              </a:endParaRPr>
            </a:p>
            <a:p>
              <a:pPr>
                <a:lnSpc>
                  <a:spcPct val="85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altLang="zh-CN" sz="2000" dirty="0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Calvin Lin, Lawrence Snyder</a:t>
              </a:r>
              <a:r>
                <a:rPr lang="zh-CN" altLang="zh-CN" sz="2000" dirty="0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著，陆鑫达</a:t>
              </a:r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，</a:t>
              </a:r>
              <a:r>
                <a:rPr lang="zh-CN" altLang="zh-CN" sz="2000" dirty="0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林新华 译</a:t>
              </a:r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，</a:t>
              </a:r>
              <a:r>
                <a:rPr lang="zh-CN" altLang="zh-CN" sz="2000" dirty="0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机械工业出版社，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2009</a:t>
              </a:r>
              <a:r>
                <a:rPr lang="zh-CN" altLang="zh-CN" sz="2000" dirty="0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年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7</a:t>
              </a:r>
              <a:r>
                <a:rPr lang="zh-CN" altLang="zh-CN" sz="2000" dirty="0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月</a:t>
              </a:r>
              <a:endParaRPr lang="en-US" altLang="zh-CN" sz="2000" dirty="0" smtClean="0">
                <a:solidFill>
                  <a:srgbClr val="000099"/>
                </a:solidFill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180292" name="Oval 1092"/>
            <p:cNvSpPr>
              <a:spLocks noChangeArrowheads="1"/>
            </p:cNvSpPr>
            <p:nvPr/>
          </p:nvSpPr>
          <p:spPr bwMode="auto">
            <a:xfrm>
              <a:off x="2901" y="245"/>
              <a:ext cx="649" cy="247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0293" name="Text Box 1093"/>
            <p:cNvSpPr txBox="1">
              <a:spLocks noChangeArrowheads="1"/>
            </p:cNvSpPr>
            <p:nvPr/>
          </p:nvSpPr>
          <p:spPr bwMode="auto">
            <a:xfrm>
              <a:off x="2928" y="239"/>
              <a:ext cx="59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sz="2100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参考书</a:t>
              </a:r>
              <a:r>
                <a:rPr lang="en-US" altLang="zh-CN" sz="2100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3</a:t>
              </a:r>
              <a:endParaRPr lang="en-US" altLang="zh-CN" sz="2100" dirty="0">
                <a:solidFill>
                  <a:srgbClr val="FF33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5" name="Group 1105"/>
          <p:cNvGrpSpPr>
            <a:grpSpLocks/>
          </p:cNvGrpSpPr>
          <p:nvPr/>
        </p:nvGrpSpPr>
        <p:grpSpPr bwMode="auto">
          <a:xfrm>
            <a:off x="467544" y="548680"/>
            <a:ext cx="7560840" cy="1344614"/>
            <a:chOff x="432" y="3309"/>
            <a:chExt cx="2546" cy="847"/>
          </a:xfrm>
        </p:grpSpPr>
        <p:sp>
          <p:nvSpPr>
            <p:cNvPr id="180295" name="Rectangle 1095"/>
            <p:cNvSpPr>
              <a:spLocks noChangeArrowheads="1"/>
            </p:cNvSpPr>
            <p:nvPr/>
          </p:nvSpPr>
          <p:spPr bwMode="auto">
            <a:xfrm>
              <a:off x="657" y="3309"/>
              <a:ext cx="2291" cy="847"/>
            </a:xfrm>
            <a:prstGeom prst="rect">
              <a:avLst/>
            </a:prstGeom>
            <a:solidFill>
              <a:srgbClr val="FFB3D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0296" name="Text Box 1096"/>
            <p:cNvSpPr txBox="1">
              <a:spLocks noChangeArrowheads="1"/>
            </p:cNvSpPr>
            <p:nvPr/>
          </p:nvSpPr>
          <p:spPr bwMode="auto">
            <a:xfrm>
              <a:off x="747" y="3385"/>
              <a:ext cx="2231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zh-CN" sz="2200" dirty="0" smtClean="0">
                  <a:solidFill>
                    <a:srgbClr val="000099"/>
                  </a:solidFill>
                  <a:effectLst/>
                  <a:latin typeface="黑体" pitchFamily="2" charset="-122"/>
                  <a:ea typeface="黑体" pitchFamily="2" charset="-122"/>
                </a:rPr>
                <a:t>《UNIX</a:t>
              </a:r>
              <a:r>
                <a:rPr lang="zh-CN" altLang="zh-CN" sz="2200" dirty="0" smtClean="0">
                  <a:solidFill>
                    <a:srgbClr val="000099"/>
                  </a:solidFill>
                  <a:effectLst/>
                  <a:latin typeface="黑体" pitchFamily="2" charset="-122"/>
                  <a:ea typeface="黑体" pitchFamily="2" charset="-122"/>
                </a:rPr>
                <a:t>环境高级编程》</a:t>
              </a:r>
              <a:r>
                <a:rPr lang="en-US" altLang="zh-CN" sz="2200" dirty="0" smtClean="0">
                  <a:solidFill>
                    <a:srgbClr val="000099"/>
                  </a:solidFill>
                  <a:effectLst/>
                  <a:latin typeface="黑体" pitchFamily="2" charset="-122"/>
                  <a:ea typeface="黑体" pitchFamily="2" charset="-122"/>
                </a:rPr>
                <a:t>(</a:t>
              </a:r>
              <a:r>
                <a:rPr lang="zh-CN" altLang="zh-CN" sz="2200" dirty="0" smtClean="0">
                  <a:solidFill>
                    <a:srgbClr val="000099"/>
                  </a:solidFill>
                  <a:effectLst/>
                  <a:latin typeface="黑体" pitchFamily="2" charset="-122"/>
                  <a:ea typeface="黑体" pitchFamily="2" charset="-122"/>
                </a:rPr>
                <a:t>第二版</a:t>
              </a:r>
              <a:r>
                <a:rPr lang="en-US" altLang="zh-CN" sz="2200" dirty="0" smtClean="0">
                  <a:solidFill>
                    <a:srgbClr val="000099"/>
                  </a:solidFill>
                  <a:effectLst/>
                  <a:latin typeface="黑体" pitchFamily="2" charset="-122"/>
                  <a:ea typeface="黑体" pitchFamily="2" charset="-122"/>
                </a:rPr>
                <a:t>)  </a:t>
              </a:r>
              <a:endParaRPr lang="en-US" altLang="zh-CN" sz="2200" dirty="0">
                <a:solidFill>
                  <a:srgbClr val="000099"/>
                </a:solidFill>
                <a:effectLst/>
                <a:latin typeface="黑体" pitchFamily="2" charset="-122"/>
                <a:ea typeface="黑体" pitchFamily="2" charset="-122"/>
              </a:endParaRPr>
            </a:p>
            <a:p>
              <a:pPr>
                <a:lnSpc>
                  <a:spcPct val="85000"/>
                </a:lnSpc>
                <a:spcBef>
                  <a:spcPct val="10000"/>
                </a:spcBef>
              </a:pPr>
              <a:r>
                <a:rPr lang="en-US" altLang="zh-CN" sz="1800" dirty="0" smtClean="0">
                  <a:solidFill>
                    <a:srgbClr val="00007E"/>
                  </a:solidFill>
                  <a:effectLst/>
                  <a:ea typeface="华文新魏" pitchFamily="2" charset="-122"/>
                </a:rPr>
                <a:t>W.RICHARD STEVENS</a:t>
              </a:r>
              <a:r>
                <a:rPr lang="zh-CN" altLang="zh-CN" sz="1800" dirty="0" smtClean="0">
                  <a:solidFill>
                    <a:srgbClr val="00007E"/>
                  </a:solidFill>
                  <a:effectLst/>
                  <a:ea typeface="华文新魏" pitchFamily="2" charset="-122"/>
                </a:rPr>
                <a:t>，</a:t>
              </a:r>
              <a:r>
                <a:rPr lang="en-US" altLang="zh-CN" sz="1800" dirty="0" smtClean="0">
                  <a:solidFill>
                    <a:srgbClr val="00007E"/>
                  </a:solidFill>
                  <a:effectLst/>
                  <a:ea typeface="华文新魏" pitchFamily="2" charset="-122"/>
                </a:rPr>
                <a:t> STEPHEN A.RAGO</a:t>
              </a:r>
              <a:r>
                <a:rPr lang="zh-CN" altLang="zh-CN" sz="1800" dirty="0" smtClean="0">
                  <a:solidFill>
                    <a:srgbClr val="00007E"/>
                  </a:solidFill>
                  <a:effectLst/>
                  <a:ea typeface="华文新魏" pitchFamily="2" charset="-122"/>
                </a:rPr>
                <a:t>著，尤晋元 </a:t>
              </a:r>
              <a:r>
                <a:rPr lang="zh-CN" altLang="en-US" sz="1800" dirty="0" smtClean="0">
                  <a:solidFill>
                    <a:srgbClr val="00007E"/>
                  </a:solidFill>
                  <a:effectLst/>
                  <a:ea typeface="华文新魏" pitchFamily="2" charset="-122"/>
                </a:rPr>
                <a:t>，</a:t>
              </a:r>
              <a:r>
                <a:rPr lang="zh-CN" altLang="zh-CN" sz="1800" dirty="0" smtClean="0">
                  <a:solidFill>
                    <a:srgbClr val="00007E"/>
                  </a:solidFill>
                  <a:effectLst/>
                  <a:ea typeface="华文新魏" pitchFamily="2" charset="-122"/>
                </a:rPr>
                <a:t>张亚英 戚正伟译，人民邮电出版社，</a:t>
              </a:r>
              <a:r>
                <a:rPr lang="en-US" altLang="zh-CN" sz="1800" dirty="0" smtClean="0">
                  <a:solidFill>
                    <a:srgbClr val="00007E"/>
                  </a:solidFill>
                  <a:effectLst/>
                  <a:ea typeface="华文新魏" pitchFamily="2" charset="-122"/>
                </a:rPr>
                <a:t>2006</a:t>
              </a:r>
              <a:r>
                <a:rPr lang="zh-CN" altLang="zh-CN" sz="1800" dirty="0" smtClean="0">
                  <a:solidFill>
                    <a:srgbClr val="00007E"/>
                  </a:solidFill>
                  <a:effectLst/>
                  <a:ea typeface="华文新魏" pitchFamily="2" charset="-122"/>
                </a:rPr>
                <a:t>年</a:t>
              </a:r>
              <a:r>
                <a:rPr lang="en-US" altLang="zh-CN" sz="1800" dirty="0" smtClean="0">
                  <a:solidFill>
                    <a:srgbClr val="00007E"/>
                  </a:solidFill>
                  <a:effectLst/>
                  <a:ea typeface="华文新魏" pitchFamily="2" charset="-122"/>
                </a:rPr>
                <a:t>5</a:t>
              </a:r>
              <a:r>
                <a:rPr lang="zh-CN" altLang="zh-CN" sz="1800" dirty="0" smtClean="0">
                  <a:solidFill>
                    <a:srgbClr val="00007E"/>
                  </a:solidFill>
                  <a:effectLst/>
                  <a:ea typeface="华文新魏" pitchFamily="2" charset="-122"/>
                </a:rPr>
                <a:t>月</a:t>
              </a:r>
              <a:endParaRPr lang="en-US" altLang="zh-CN" sz="1900" dirty="0">
                <a:solidFill>
                  <a:srgbClr val="00007E"/>
                </a:solidFill>
                <a:effectLst/>
                <a:ea typeface="华文新魏" pitchFamily="2" charset="-122"/>
              </a:endParaRPr>
            </a:p>
          </p:txBody>
        </p:sp>
        <p:sp>
          <p:nvSpPr>
            <p:cNvPr id="180297" name="Oval 1097"/>
            <p:cNvSpPr>
              <a:spLocks noChangeArrowheads="1"/>
            </p:cNvSpPr>
            <p:nvPr/>
          </p:nvSpPr>
          <p:spPr bwMode="auto">
            <a:xfrm rot="5400000" flipH="1" flipV="1">
              <a:off x="250" y="3599"/>
              <a:ext cx="746" cy="250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0298" name="Text Box 1098"/>
            <p:cNvSpPr txBox="1">
              <a:spLocks noChangeArrowheads="1"/>
            </p:cNvSpPr>
            <p:nvPr/>
          </p:nvSpPr>
          <p:spPr bwMode="auto">
            <a:xfrm>
              <a:off x="432" y="3396"/>
              <a:ext cx="385" cy="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zh-CN" altLang="en-US" sz="2100" dirty="0">
                  <a:solidFill>
                    <a:srgbClr val="FF3300"/>
                  </a:solidFill>
                  <a:effectLst/>
                  <a:ea typeface="黑体" pitchFamily="2" charset="-122"/>
                </a:rPr>
                <a:t>参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zh-CN" altLang="en-US" sz="2100" dirty="0">
                  <a:solidFill>
                    <a:srgbClr val="FF3300"/>
                  </a:solidFill>
                  <a:effectLst/>
                  <a:ea typeface="黑体" pitchFamily="2" charset="-122"/>
                </a:rPr>
                <a:t>考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zh-CN" altLang="en-US" sz="2100" dirty="0">
                  <a:solidFill>
                    <a:srgbClr val="FF3300"/>
                  </a:solidFill>
                  <a:effectLst/>
                  <a:ea typeface="黑体" pitchFamily="2" charset="-122"/>
                </a:rPr>
                <a:t>书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CN" sz="2100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1</a:t>
              </a:r>
              <a:endParaRPr lang="en-US" altLang="zh-CN" sz="2100" dirty="0">
                <a:solidFill>
                  <a:srgbClr val="FF3300"/>
                </a:solidFill>
                <a:effectLst/>
                <a:ea typeface="黑体" pitchFamily="2" charset="-122"/>
              </a:endParaRPr>
            </a:p>
          </p:txBody>
        </p:sp>
      </p:grpSp>
      <p:grpSp>
        <p:nvGrpSpPr>
          <p:cNvPr id="6" name="Group 1106"/>
          <p:cNvGrpSpPr>
            <a:grpSpLocks/>
          </p:cNvGrpSpPr>
          <p:nvPr/>
        </p:nvGrpSpPr>
        <p:grpSpPr bwMode="auto">
          <a:xfrm>
            <a:off x="5940152" y="1124744"/>
            <a:ext cx="2663825" cy="1800349"/>
            <a:chOff x="3680" y="3067"/>
            <a:chExt cx="1678" cy="998"/>
          </a:xfrm>
        </p:grpSpPr>
        <p:sp>
          <p:nvSpPr>
            <p:cNvPr id="180302" name="Text Box 1102"/>
            <p:cNvSpPr txBox="1">
              <a:spLocks noChangeArrowheads="1"/>
            </p:cNvSpPr>
            <p:nvPr/>
          </p:nvSpPr>
          <p:spPr bwMode="auto">
            <a:xfrm>
              <a:off x="3771" y="3571"/>
              <a:ext cx="1587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dirty="0" smtClean="0">
                  <a:solidFill>
                    <a:srgbClr val="F60000"/>
                  </a:solidFill>
                  <a:effectLst/>
                  <a:latin typeface="黑体" pitchFamily="2" charset="-122"/>
                  <a:ea typeface="黑体" pitchFamily="2" charset="-122"/>
                </a:rPr>
                <a:t>经典</a:t>
              </a:r>
            </a:p>
            <a:p>
              <a:pPr algn="l">
                <a:spcBef>
                  <a:spcPct val="20000"/>
                </a:spcBef>
              </a:pPr>
              <a:r>
                <a:rPr lang="zh-CN" altLang="en-US" sz="1400" dirty="0" smtClean="0">
                  <a:solidFill>
                    <a:srgbClr val="000099"/>
                  </a:solidFill>
                  <a:effectLst/>
                  <a:latin typeface="黑体" pitchFamily="2" charset="-122"/>
                  <a:ea typeface="黑体" pitchFamily="2" charset="-122"/>
                </a:rPr>
                <a:t>计算机专业学生应该读的书</a:t>
              </a:r>
              <a:endParaRPr lang="zh-CN" altLang="en-US" sz="1400" dirty="0">
                <a:solidFill>
                  <a:srgbClr val="000099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180303" name="Freeform 1103"/>
            <p:cNvSpPr>
              <a:spLocks/>
            </p:cNvSpPr>
            <p:nvPr/>
          </p:nvSpPr>
          <p:spPr bwMode="auto">
            <a:xfrm flipV="1">
              <a:off x="3680" y="3067"/>
              <a:ext cx="1604" cy="998"/>
            </a:xfrm>
            <a:custGeom>
              <a:avLst/>
              <a:gdLst/>
              <a:ahLst/>
              <a:cxnLst>
                <a:cxn ang="0">
                  <a:pos x="11" y="221"/>
                </a:cxn>
                <a:cxn ang="0">
                  <a:pos x="70" y="136"/>
                </a:cxn>
                <a:cxn ang="0">
                  <a:pos x="180" y="72"/>
                </a:cxn>
                <a:cxn ang="0">
                  <a:pos x="340" y="28"/>
                </a:cxn>
                <a:cxn ang="0">
                  <a:pos x="551" y="5"/>
                </a:cxn>
                <a:cxn ang="0">
                  <a:pos x="807" y="1"/>
                </a:cxn>
                <a:cxn ang="0">
                  <a:pos x="1035" y="18"/>
                </a:cxn>
                <a:cxn ang="0">
                  <a:pos x="1212" y="55"/>
                </a:cxn>
                <a:cxn ang="0">
                  <a:pos x="1339" y="113"/>
                </a:cxn>
                <a:cxn ang="0">
                  <a:pos x="1415" y="190"/>
                </a:cxn>
                <a:cxn ang="0">
                  <a:pos x="1440" y="288"/>
                </a:cxn>
                <a:cxn ang="0">
                  <a:pos x="1425" y="386"/>
                </a:cxn>
                <a:cxn ang="0">
                  <a:pos x="1379" y="464"/>
                </a:cxn>
                <a:cxn ang="0">
                  <a:pos x="1303" y="521"/>
                </a:cxn>
                <a:cxn ang="0">
                  <a:pos x="1197" y="558"/>
                </a:cxn>
                <a:cxn ang="0">
                  <a:pos x="1060" y="575"/>
                </a:cxn>
                <a:cxn ang="0">
                  <a:pos x="903" y="581"/>
                </a:cxn>
                <a:cxn ang="0">
                  <a:pos x="759" y="604"/>
                </a:cxn>
                <a:cxn ang="0">
                  <a:pos x="630" y="648"/>
                </a:cxn>
                <a:cxn ang="0">
                  <a:pos x="516" y="712"/>
                </a:cxn>
                <a:cxn ang="0">
                  <a:pos x="417" y="797"/>
                </a:cxn>
                <a:cxn ang="0">
                  <a:pos x="334" y="899"/>
                </a:cxn>
                <a:cxn ang="0">
                  <a:pos x="266" y="990"/>
                </a:cxn>
                <a:cxn ang="0">
                  <a:pos x="212" y="1061"/>
                </a:cxn>
                <a:cxn ang="0">
                  <a:pos x="174" y="1112"/>
                </a:cxn>
                <a:cxn ang="0">
                  <a:pos x="152" y="1142"/>
                </a:cxn>
                <a:cxn ang="0">
                  <a:pos x="144" y="1152"/>
                </a:cxn>
                <a:cxn ang="0">
                  <a:pos x="148" y="1142"/>
                </a:cxn>
                <a:cxn ang="0">
                  <a:pos x="159" y="1112"/>
                </a:cxn>
                <a:cxn ang="0">
                  <a:pos x="178" y="1061"/>
                </a:cxn>
                <a:cxn ang="0">
                  <a:pos x="205" y="990"/>
                </a:cxn>
                <a:cxn ang="0">
                  <a:pos x="239" y="899"/>
                </a:cxn>
                <a:cxn ang="0">
                  <a:pos x="275" y="797"/>
                </a:cxn>
                <a:cxn ang="0">
                  <a:pos x="291" y="712"/>
                </a:cxn>
                <a:cxn ang="0">
                  <a:pos x="288" y="648"/>
                </a:cxn>
                <a:cxn ang="0">
                  <a:pos x="264" y="604"/>
                </a:cxn>
                <a:cxn ang="0">
                  <a:pos x="221" y="581"/>
                </a:cxn>
                <a:cxn ang="0">
                  <a:pos x="158" y="575"/>
                </a:cxn>
                <a:cxn ang="0">
                  <a:pos x="101" y="558"/>
                </a:cxn>
                <a:cxn ang="0">
                  <a:pos x="57" y="521"/>
                </a:cxn>
                <a:cxn ang="0">
                  <a:pos x="25" y="464"/>
                </a:cxn>
                <a:cxn ang="0">
                  <a:pos x="6" y="386"/>
                </a:cxn>
                <a:cxn ang="0">
                  <a:pos x="0" y="288"/>
                </a:cxn>
              </a:cxnLst>
              <a:rect l="0" t="0" r="r" b="b"/>
              <a:pathLst>
                <a:path w="1441" h="1153">
                  <a:moveTo>
                    <a:pt x="0" y="288"/>
                  </a:moveTo>
                  <a:lnTo>
                    <a:pt x="3" y="253"/>
                  </a:lnTo>
                  <a:lnTo>
                    <a:pt x="11" y="221"/>
                  </a:lnTo>
                  <a:lnTo>
                    <a:pt x="25" y="190"/>
                  </a:lnTo>
                  <a:lnTo>
                    <a:pt x="45" y="162"/>
                  </a:lnTo>
                  <a:lnTo>
                    <a:pt x="70" y="136"/>
                  </a:lnTo>
                  <a:lnTo>
                    <a:pt x="101" y="113"/>
                  </a:lnTo>
                  <a:lnTo>
                    <a:pt x="138" y="91"/>
                  </a:lnTo>
                  <a:lnTo>
                    <a:pt x="180" y="72"/>
                  </a:lnTo>
                  <a:lnTo>
                    <a:pt x="228" y="55"/>
                  </a:lnTo>
                  <a:lnTo>
                    <a:pt x="281" y="41"/>
                  </a:lnTo>
                  <a:lnTo>
                    <a:pt x="340" y="28"/>
                  </a:lnTo>
                  <a:lnTo>
                    <a:pt x="405" y="18"/>
                  </a:lnTo>
                  <a:lnTo>
                    <a:pt x="475" y="10"/>
                  </a:lnTo>
                  <a:lnTo>
                    <a:pt x="551" y="5"/>
                  </a:lnTo>
                  <a:lnTo>
                    <a:pt x="633" y="1"/>
                  </a:lnTo>
                  <a:lnTo>
                    <a:pt x="720" y="0"/>
                  </a:lnTo>
                  <a:lnTo>
                    <a:pt x="807" y="1"/>
                  </a:lnTo>
                  <a:lnTo>
                    <a:pt x="889" y="5"/>
                  </a:lnTo>
                  <a:lnTo>
                    <a:pt x="965" y="10"/>
                  </a:lnTo>
                  <a:lnTo>
                    <a:pt x="1035" y="18"/>
                  </a:lnTo>
                  <a:lnTo>
                    <a:pt x="1100" y="28"/>
                  </a:lnTo>
                  <a:lnTo>
                    <a:pt x="1159" y="41"/>
                  </a:lnTo>
                  <a:lnTo>
                    <a:pt x="1212" y="55"/>
                  </a:lnTo>
                  <a:lnTo>
                    <a:pt x="1260" y="72"/>
                  </a:lnTo>
                  <a:lnTo>
                    <a:pt x="1302" y="91"/>
                  </a:lnTo>
                  <a:lnTo>
                    <a:pt x="1339" y="113"/>
                  </a:lnTo>
                  <a:lnTo>
                    <a:pt x="1370" y="136"/>
                  </a:lnTo>
                  <a:lnTo>
                    <a:pt x="1395" y="162"/>
                  </a:lnTo>
                  <a:lnTo>
                    <a:pt x="1415" y="190"/>
                  </a:lnTo>
                  <a:lnTo>
                    <a:pt x="1429" y="221"/>
                  </a:lnTo>
                  <a:lnTo>
                    <a:pt x="1437" y="253"/>
                  </a:lnTo>
                  <a:lnTo>
                    <a:pt x="1440" y="288"/>
                  </a:lnTo>
                  <a:lnTo>
                    <a:pt x="1438" y="323"/>
                  </a:lnTo>
                  <a:lnTo>
                    <a:pt x="1433" y="356"/>
                  </a:lnTo>
                  <a:lnTo>
                    <a:pt x="1425" y="386"/>
                  </a:lnTo>
                  <a:lnTo>
                    <a:pt x="1413" y="414"/>
                  </a:lnTo>
                  <a:lnTo>
                    <a:pt x="1398" y="440"/>
                  </a:lnTo>
                  <a:lnTo>
                    <a:pt x="1379" y="464"/>
                  </a:lnTo>
                  <a:lnTo>
                    <a:pt x="1357" y="485"/>
                  </a:lnTo>
                  <a:lnTo>
                    <a:pt x="1332" y="504"/>
                  </a:lnTo>
                  <a:lnTo>
                    <a:pt x="1303" y="521"/>
                  </a:lnTo>
                  <a:lnTo>
                    <a:pt x="1271" y="536"/>
                  </a:lnTo>
                  <a:lnTo>
                    <a:pt x="1236" y="548"/>
                  </a:lnTo>
                  <a:lnTo>
                    <a:pt x="1197" y="558"/>
                  </a:lnTo>
                  <a:lnTo>
                    <a:pt x="1155" y="566"/>
                  </a:lnTo>
                  <a:lnTo>
                    <a:pt x="1109" y="572"/>
                  </a:lnTo>
                  <a:lnTo>
                    <a:pt x="1060" y="575"/>
                  </a:lnTo>
                  <a:lnTo>
                    <a:pt x="1008" y="576"/>
                  </a:lnTo>
                  <a:lnTo>
                    <a:pt x="955" y="577"/>
                  </a:lnTo>
                  <a:lnTo>
                    <a:pt x="903" y="581"/>
                  </a:lnTo>
                  <a:lnTo>
                    <a:pt x="854" y="586"/>
                  </a:lnTo>
                  <a:lnTo>
                    <a:pt x="806" y="594"/>
                  </a:lnTo>
                  <a:lnTo>
                    <a:pt x="759" y="604"/>
                  </a:lnTo>
                  <a:lnTo>
                    <a:pt x="714" y="617"/>
                  </a:lnTo>
                  <a:lnTo>
                    <a:pt x="671" y="631"/>
                  </a:lnTo>
                  <a:lnTo>
                    <a:pt x="630" y="648"/>
                  </a:lnTo>
                  <a:lnTo>
                    <a:pt x="590" y="667"/>
                  </a:lnTo>
                  <a:lnTo>
                    <a:pt x="552" y="689"/>
                  </a:lnTo>
                  <a:lnTo>
                    <a:pt x="516" y="712"/>
                  </a:lnTo>
                  <a:lnTo>
                    <a:pt x="482" y="738"/>
                  </a:lnTo>
                  <a:lnTo>
                    <a:pt x="449" y="766"/>
                  </a:lnTo>
                  <a:lnTo>
                    <a:pt x="417" y="797"/>
                  </a:lnTo>
                  <a:lnTo>
                    <a:pt x="388" y="829"/>
                  </a:lnTo>
                  <a:lnTo>
                    <a:pt x="360" y="864"/>
                  </a:lnTo>
                  <a:lnTo>
                    <a:pt x="334" y="899"/>
                  </a:lnTo>
                  <a:lnTo>
                    <a:pt x="309" y="932"/>
                  </a:lnTo>
                  <a:lnTo>
                    <a:pt x="287" y="962"/>
                  </a:lnTo>
                  <a:lnTo>
                    <a:pt x="266" y="990"/>
                  </a:lnTo>
                  <a:lnTo>
                    <a:pt x="246" y="1016"/>
                  </a:lnTo>
                  <a:lnTo>
                    <a:pt x="228" y="1040"/>
                  </a:lnTo>
                  <a:lnTo>
                    <a:pt x="212" y="1061"/>
                  </a:lnTo>
                  <a:lnTo>
                    <a:pt x="198" y="1080"/>
                  </a:lnTo>
                  <a:lnTo>
                    <a:pt x="185" y="1097"/>
                  </a:lnTo>
                  <a:lnTo>
                    <a:pt x="174" y="1112"/>
                  </a:lnTo>
                  <a:lnTo>
                    <a:pt x="165" y="1124"/>
                  </a:lnTo>
                  <a:lnTo>
                    <a:pt x="158" y="1134"/>
                  </a:lnTo>
                  <a:lnTo>
                    <a:pt x="152" y="1142"/>
                  </a:lnTo>
                  <a:lnTo>
                    <a:pt x="147" y="1148"/>
                  </a:lnTo>
                  <a:lnTo>
                    <a:pt x="145" y="1151"/>
                  </a:lnTo>
                  <a:lnTo>
                    <a:pt x="144" y="1152"/>
                  </a:lnTo>
                  <a:lnTo>
                    <a:pt x="144" y="1151"/>
                  </a:lnTo>
                  <a:lnTo>
                    <a:pt x="146" y="1148"/>
                  </a:lnTo>
                  <a:lnTo>
                    <a:pt x="148" y="1142"/>
                  </a:lnTo>
                  <a:lnTo>
                    <a:pt x="151" y="1134"/>
                  </a:lnTo>
                  <a:lnTo>
                    <a:pt x="155" y="1124"/>
                  </a:lnTo>
                  <a:lnTo>
                    <a:pt x="159" y="1112"/>
                  </a:lnTo>
                  <a:lnTo>
                    <a:pt x="165" y="1097"/>
                  </a:lnTo>
                  <a:lnTo>
                    <a:pt x="171" y="1080"/>
                  </a:lnTo>
                  <a:lnTo>
                    <a:pt x="178" y="1061"/>
                  </a:lnTo>
                  <a:lnTo>
                    <a:pt x="186" y="1040"/>
                  </a:lnTo>
                  <a:lnTo>
                    <a:pt x="195" y="1016"/>
                  </a:lnTo>
                  <a:lnTo>
                    <a:pt x="205" y="990"/>
                  </a:lnTo>
                  <a:lnTo>
                    <a:pt x="215" y="962"/>
                  </a:lnTo>
                  <a:lnTo>
                    <a:pt x="227" y="932"/>
                  </a:lnTo>
                  <a:lnTo>
                    <a:pt x="239" y="899"/>
                  </a:lnTo>
                  <a:lnTo>
                    <a:pt x="252" y="864"/>
                  </a:lnTo>
                  <a:lnTo>
                    <a:pt x="264" y="829"/>
                  </a:lnTo>
                  <a:lnTo>
                    <a:pt x="275" y="797"/>
                  </a:lnTo>
                  <a:lnTo>
                    <a:pt x="282" y="766"/>
                  </a:lnTo>
                  <a:lnTo>
                    <a:pt x="288" y="738"/>
                  </a:lnTo>
                  <a:lnTo>
                    <a:pt x="291" y="712"/>
                  </a:lnTo>
                  <a:lnTo>
                    <a:pt x="293" y="689"/>
                  </a:lnTo>
                  <a:lnTo>
                    <a:pt x="291" y="667"/>
                  </a:lnTo>
                  <a:lnTo>
                    <a:pt x="288" y="648"/>
                  </a:lnTo>
                  <a:lnTo>
                    <a:pt x="282" y="631"/>
                  </a:lnTo>
                  <a:lnTo>
                    <a:pt x="275" y="617"/>
                  </a:lnTo>
                  <a:lnTo>
                    <a:pt x="264" y="604"/>
                  </a:lnTo>
                  <a:lnTo>
                    <a:pt x="252" y="594"/>
                  </a:lnTo>
                  <a:lnTo>
                    <a:pt x="237" y="586"/>
                  </a:lnTo>
                  <a:lnTo>
                    <a:pt x="221" y="581"/>
                  </a:lnTo>
                  <a:lnTo>
                    <a:pt x="201" y="577"/>
                  </a:lnTo>
                  <a:lnTo>
                    <a:pt x="180" y="576"/>
                  </a:lnTo>
                  <a:lnTo>
                    <a:pt x="158" y="575"/>
                  </a:lnTo>
                  <a:lnTo>
                    <a:pt x="138" y="572"/>
                  </a:lnTo>
                  <a:lnTo>
                    <a:pt x="119" y="566"/>
                  </a:lnTo>
                  <a:lnTo>
                    <a:pt x="101" y="558"/>
                  </a:lnTo>
                  <a:lnTo>
                    <a:pt x="85" y="548"/>
                  </a:lnTo>
                  <a:lnTo>
                    <a:pt x="70" y="536"/>
                  </a:lnTo>
                  <a:lnTo>
                    <a:pt x="57" y="521"/>
                  </a:lnTo>
                  <a:lnTo>
                    <a:pt x="45" y="504"/>
                  </a:lnTo>
                  <a:lnTo>
                    <a:pt x="34" y="485"/>
                  </a:lnTo>
                  <a:lnTo>
                    <a:pt x="25" y="464"/>
                  </a:lnTo>
                  <a:lnTo>
                    <a:pt x="18" y="440"/>
                  </a:lnTo>
                  <a:lnTo>
                    <a:pt x="11" y="414"/>
                  </a:lnTo>
                  <a:lnTo>
                    <a:pt x="6" y="386"/>
                  </a:lnTo>
                  <a:lnTo>
                    <a:pt x="3" y="356"/>
                  </a:lnTo>
                  <a:lnTo>
                    <a:pt x="1" y="323"/>
                  </a:lnTo>
                  <a:lnTo>
                    <a:pt x="0" y="288"/>
                  </a:lnTo>
                  <a:close/>
                </a:path>
              </a:pathLst>
            </a:custGeom>
            <a:noFill/>
            <a:ln w="60325" cap="flat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2" name="Group 1104"/>
          <p:cNvGrpSpPr>
            <a:grpSpLocks/>
          </p:cNvGrpSpPr>
          <p:nvPr/>
        </p:nvGrpSpPr>
        <p:grpSpPr bwMode="auto">
          <a:xfrm>
            <a:off x="1043608" y="2780928"/>
            <a:ext cx="6888435" cy="1560513"/>
            <a:chOff x="2789" y="239"/>
            <a:chExt cx="2298" cy="983"/>
          </a:xfrm>
        </p:grpSpPr>
        <p:sp>
          <p:nvSpPr>
            <p:cNvPr id="23" name="Rectangle 1090"/>
            <p:cNvSpPr>
              <a:spLocks noChangeArrowheads="1"/>
            </p:cNvSpPr>
            <p:nvPr/>
          </p:nvSpPr>
          <p:spPr bwMode="auto">
            <a:xfrm>
              <a:off x="2795" y="406"/>
              <a:ext cx="2262" cy="816"/>
            </a:xfrm>
            <a:prstGeom prst="rect">
              <a:avLst/>
            </a:prstGeom>
            <a:solidFill>
              <a:srgbClr val="FFC1E0"/>
            </a:solidFill>
            <a:ln w="9525">
              <a:noFill/>
              <a:miter lim="800000"/>
              <a:headEnd/>
              <a:tailEnd/>
            </a:ln>
            <a:effectLst>
              <a:outerShdw dist="99190" dir="2388334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Text Box 1091"/>
            <p:cNvSpPr txBox="1">
              <a:spLocks noChangeArrowheads="1"/>
            </p:cNvSpPr>
            <p:nvPr/>
          </p:nvSpPr>
          <p:spPr bwMode="auto">
            <a:xfrm>
              <a:off x="2789" y="573"/>
              <a:ext cx="2298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zh-CN" altLang="zh-CN" sz="2200" dirty="0" smtClean="0">
                  <a:solidFill>
                    <a:srgbClr val="000099"/>
                  </a:solidFill>
                  <a:effectLst/>
                  <a:latin typeface="黑体" pitchFamily="2" charset="-122"/>
                  <a:ea typeface="黑体" pitchFamily="2" charset="-122"/>
                </a:rPr>
                <a:t>《</a:t>
              </a:r>
              <a:r>
                <a:rPr lang="zh-CN" altLang="en-US" sz="2200" dirty="0" smtClean="0">
                  <a:solidFill>
                    <a:srgbClr val="000099"/>
                  </a:solidFill>
                  <a:effectLst/>
                  <a:latin typeface="黑体" pitchFamily="2" charset="-122"/>
                  <a:ea typeface="黑体" pitchFamily="2" charset="-122"/>
                </a:rPr>
                <a:t>深入理解计算机系统</a:t>
              </a:r>
              <a:r>
                <a:rPr lang="zh-CN" altLang="zh-CN" sz="2200" dirty="0" smtClean="0">
                  <a:solidFill>
                    <a:srgbClr val="000099"/>
                  </a:solidFill>
                  <a:effectLst/>
                  <a:latin typeface="黑体" pitchFamily="2" charset="-122"/>
                  <a:ea typeface="黑体" pitchFamily="2" charset="-122"/>
                </a:rPr>
                <a:t>》中译本</a:t>
              </a:r>
              <a:endParaRPr lang="en-US" altLang="zh-CN" sz="2200" dirty="0" smtClean="0">
                <a:solidFill>
                  <a:srgbClr val="000099"/>
                </a:solidFill>
                <a:effectLst/>
                <a:latin typeface="黑体" pitchFamily="2" charset="-122"/>
                <a:ea typeface="黑体" pitchFamily="2" charset="-122"/>
              </a:endParaRPr>
            </a:p>
            <a:p>
              <a:pPr>
                <a:lnSpc>
                  <a:spcPct val="85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altLang="zh-CN" sz="2000" dirty="0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Randal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E.Bryant</a:t>
              </a:r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，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David </a:t>
              </a:r>
              <a:r>
                <a:rPr lang="en-US" altLang="zh-CN" sz="2000" dirty="0" err="1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R.O’Hallaron</a:t>
              </a:r>
              <a:r>
                <a:rPr lang="zh-CN" altLang="zh-CN" sz="2000" dirty="0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著，机械工业出版社，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2011</a:t>
              </a:r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年</a:t>
              </a:r>
              <a:r>
                <a:rPr lang="en-US" altLang="zh-CN" sz="2000" dirty="0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1</a:t>
              </a:r>
              <a:r>
                <a:rPr lang="zh-CN" altLang="en-US" sz="2000" dirty="0" smtClean="0">
                  <a:solidFill>
                    <a:srgbClr val="000099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月</a:t>
              </a:r>
              <a:endParaRPr lang="en-US" altLang="zh-CN" sz="2000" dirty="0" smtClean="0">
                <a:solidFill>
                  <a:srgbClr val="000099"/>
                </a:solidFill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25" name="Oval 1092"/>
            <p:cNvSpPr>
              <a:spLocks noChangeArrowheads="1"/>
            </p:cNvSpPr>
            <p:nvPr/>
          </p:nvSpPr>
          <p:spPr bwMode="auto">
            <a:xfrm>
              <a:off x="2901" y="245"/>
              <a:ext cx="649" cy="247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1093"/>
            <p:cNvSpPr txBox="1">
              <a:spLocks noChangeArrowheads="1"/>
            </p:cNvSpPr>
            <p:nvPr/>
          </p:nvSpPr>
          <p:spPr bwMode="auto">
            <a:xfrm>
              <a:off x="2928" y="239"/>
              <a:ext cx="59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sz="2100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参考书</a:t>
              </a:r>
              <a:r>
                <a:rPr lang="en-US" altLang="zh-CN" sz="2100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2</a:t>
              </a:r>
              <a:endParaRPr lang="en-US" altLang="zh-CN" sz="2100" dirty="0">
                <a:solidFill>
                  <a:srgbClr val="FF3300"/>
                </a:solidFill>
                <a:effectLst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1026"/>
          <p:cNvSpPr txBox="1">
            <a:spLocks noChangeArrowheads="1"/>
          </p:cNvSpPr>
          <p:nvPr/>
        </p:nvSpPr>
        <p:spPr bwMode="auto">
          <a:xfrm rot="-821294">
            <a:off x="1944688" y="2466975"/>
            <a:ext cx="477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6000">
                <a:solidFill>
                  <a:srgbClr val="FFFFFF"/>
                </a:solidFill>
                <a:effectLst/>
                <a:ea typeface="黑体" pitchFamily="2" charset="-122"/>
              </a:rPr>
              <a:t>本章内容小结</a:t>
            </a:r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2438400" y="1600200"/>
            <a:ext cx="5638800" cy="1798638"/>
            <a:chOff x="1536" y="1008"/>
            <a:chExt cx="3552" cy="1133"/>
          </a:xfrm>
        </p:grpSpPr>
        <p:sp>
          <p:nvSpPr>
            <p:cNvPr id="220164" name="Freeform 1028"/>
            <p:cNvSpPr>
              <a:spLocks/>
            </p:cNvSpPr>
            <p:nvPr/>
          </p:nvSpPr>
          <p:spPr bwMode="auto">
            <a:xfrm rot="-821294">
              <a:off x="1536" y="1008"/>
              <a:ext cx="3532" cy="1133"/>
            </a:xfrm>
            <a:custGeom>
              <a:avLst/>
              <a:gdLst/>
              <a:ahLst/>
              <a:cxnLst>
                <a:cxn ang="0">
                  <a:pos x="103" y="68"/>
                </a:cxn>
                <a:cxn ang="0">
                  <a:pos x="521" y="102"/>
                </a:cxn>
                <a:cxn ang="0">
                  <a:pos x="2554" y="45"/>
                </a:cxn>
                <a:cxn ang="0">
                  <a:pos x="3717" y="0"/>
                </a:cxn>
                <a:cxn ang="0">
                  <a:pos x="3695" y="34"/>
                </a:cxn>
                <a:cxn ang="0">
                  <a:pos x="3627" y="79"/>
                </a:cxn>
                <a:cxn ang="0">
                  <a:pos x="3672" y="373"/>
                </a:cxn>
                <a:cxn ang="0">
                  <a:pos x="3717" y="396"/>
                </a:cxn>
                <a:cxn ang="0">
                  <a:pos x="3729" y="746"/>
                </a:cxn>
                <a:cxn ang="0">
                  <a:pos x="3717" y="825"/>
                </a:cxn>
                <a:cxn ang="0">
                  <a:pos x="3684" y="836"/>
                </a:cxn>
                <a:cxn ang="0">
                  <a:pos x="3751" y="1085"/>
                </a:cxn>
                <a:cxn ang="0">
                  <a:pos x="3763" y="1152"/>
                </a:cxn>
                <a:cxn ang="0">
                  <a:pos x="3774" y="1186"/>
                </a:cxn>
                <a:cxn ang="0">
                  <a:pos x="3695" y="1197"/>
                </a:cxn>
                <a:cxn ang="0">
                  <a:pos x="3638" y="1209"/>
                </a:cxn>
                <a:cxn ang="0">
                  <a:pos x="3288" y="1220"/>
                </a:cxn>
                <a:cxn ang="0">
                  <a:pos x="3096" y="1254"/>
                </a:cxn>
                <a:cxn ang="0">
                  <a:pos x="2554" y="1243"/>
                </a:cxn>
                <a:cxn ang="0">
                  <a:pos x="1594" y="1277"/>
                </a:cxn>
                <a:cxn ang="0">
                  <a:pos x="928" y="1265"/>
                </a:cxn>
                <a:cxn ang="0">
                  <a:pos x="962" y="1254"/>
                </a:cxn>
                <a:cxn ang="0">
                  <a:pos x="69" y="1243"/>
                </a:cxn>
                <a:cxn ang="0">
                  <a:pos x="81" y="1175"/>
                </a:cxn>
                <a:cxn ang="0">
                  <a:pos x="115" y="1164"/>
                </a:cxn>
                <a:cxn ang="0">
                  <a:pos x="137" y="1017"/>
                </a:cxn>
                <a:cxn ang="0">
                  <a:pos x="103" y="825"/>
                </a:cxn>
                <a:cxn ang="0">
                  <a:pos x="81" y="757"/>
                </a:cxn>
                <a:cxn ang="0">
                  <a:pos x="69" y="463"/>
                </a:cxn>
                <a:cxn ang="0">
                  <a:pos x="92" y="396"/>
                </a:cxn>
                <a:cxn ang="0">
                  <a:pos x="103" y="362"/>
                </a:cxn>
                <a:cxn ang="0">
                  <a:pos x="69" y="283"/>
                </a:cxn>
                <a:cxn ang="0">
                  <a:pos x="58" y="204"/>
                </a:cxn>
                <a:cxn ang="0">
                  <a:pos x="24" y="181"/>
                </a:cxn>
                <a:cxn ang="0">
                  <a:pos x="2" y="147"/>
                </a:cxn>
                <a:cxn ang="0">
                  <a:pos x="13" y="102"/>
                </a:cxn>
                <a:cxn ang="0">
                  <a:pos x="24" y="23"/>
                </a:cxn>
                <a:cxn ang="0">
                  <a:pos x="69" y="34"/>
                </a:cxn>
                <a:cxn ang="0">
                  <a:pos x="137" y="45"/>
                </a:cxn>
                <a:cxn ang="0">
                  <a:pos x="171" y="57"/>
                </a:cxn>
              </a:cxnLst>
              <a:rect l="0" t="0" r="r" b="b"/>
              <a:pathLst>
                <a:path w="3784" h="1277">
                  <a:moveTo>
                    <a:pt x="103" y="68"/>
                  </a:moveTo>
                  <a:cubicBezTo>
                    <a:pt x="243" y="78"/>
                    <a:pt x="381" y="93"/>
                    <a:pt x="521" y="102"/>
                  </a:cubicBezTo>
                  <a:cubicBezTo>
                    <a:pt x="1201" y="86"/>
                    <a:pt x="1871" y="53"/>
                    <a:pt x="2554" y="45"/>
                  </a:cubicBezTo>
                  <a:cubicBezTo>
                    <a:pt x="2942" y="26"/>
                    <a:pt x="3328" y="8"/>
                    <a:pt x="3717" y="0"/>
                  </a:cubicBezTo>
                  <a:cubicBezTo>
                    <a:pt x="3710" y="11"/>
                    <a:pt x="3705" y="25"/>
                    <a:pt x="3695" y="34"/>
                  </a:cubicBezTo>
                  <a:cubicBezTo>
                    <a:pt x="3675" y="52"/>
                    <a:pt x="3627" y="79"/>
                    <a:pt x="3627" y="79"/>
                  </a:cubicBezTo>
                  <a:cubicBezTo>
                    <a:pt x="3630" y="126"/>
                    <a:pt x="3630" y="309"/>
                    <a:pt x="3672" y="373"/>
                  </a:cubicBezTo>
                  <a:cubicBezTo>
                    <a:pt x="3681" y="387"/>
                    <a:pt x="3702" y="388"/>
                    <a:pt x="3717" y="396"/>
                  </a:cubicBezTo>
                  <a:cubicBezTo>
                    <a:pt x="3688" y="514"/>
                    <a:pt x="3687" y="626"/>
                    <a:pt x="3729" y="746"/>
                  </a:cubicBezTo>
                  <a:cubicBezTo>
                    <a:pt x="3725" y="772"/>
                    <a:pt x="3729" y="801"/>
                    <a:pt x="3717" y="825"/>
                  </a:cubicBezTo>
                  <a:cubicBezTo>
                    <a:pt x="3712" y="835"/>
                    <a:pt x="3685" y="824"/>
                    <a:pt x="3684" y="836"/>
                  </a:cubicBezTo>
                  <a:cubicBezTo>
                    <a:pt x="3666" y="986"/>
                    <a:pt x="3690" y="991"/>
                    <a:pt x="3751" y="1085"/>
                  </a:cubicBezTo>
                  <a:cubicBezTo>
                    <a:pt x="3755" y="1107"/>
                    <a:pt x="3758" y="1130"/>
                    <a:pt x="3763" y="1152"/>
                  </a:cubicBezTo>
                  <a:cubicBezTo>
                    <a:pt x="3766" y="1164"/>
                    <a:pt x="3784" y="1179"/>
                    <a:pt x="3774" y="1186"/>
                  </a:cubicBezTo>
                  <a:cubicBezTo>
                    <a:pt x="3752" y="1201"/>
                    <a:pt x="3721" y="1193"/>
                    <a:pt x="3695" y="1197"/>
                  </a:cubicBezTo>
                  <a:cubicBezTo>
                    <a:pt x="3676" y="1200"/>
                    <a:pt x="3657" y="1208"/>
                    <a:pt x="3638" y="1209"/>
                  </a:cubicBezTo>
                  <a:cubicBezTo>
                    <a:pt x="3521" y="1216"/>
                    <a:pt x="3405" y="1216"/>
                    <a:pt x="3288" y="1220"/>
                  </a:cubicBezTo>
                  <a:cubicBezTo>
                    <a:pt x="3224" y="1233"/>
                    <a:pt x="3159" y="1239"/>
                    <a:pt x="3096" y="1254"/>
                  </a:cubicBezTo>
                  <a:cubicBezTo>
                    <a:pt x="2888" y="1220"/>
                    <a:pt x="2848" y="1235"/>
                    <a:pt x="2554" y="1243"/>
                  </a:cubicBezTo>
                  <a:cubicBezTo>
                    <a:pt x="2233" y="1263"/>
                    <a:pt x="1917" y="1270"/>
                    <a:pt x="1594" y="1277"/>
                  </a:cubicBezTo>
                  <a:cubicBezTo>
                    <a:pt x="1372" y="1273"/>
                    <a:pt x="1150" y="1273"/>
                    <a:pt x="928" y="1265"/>
                  </a:cubicBezTo>
                  <a:cubicBezTo>
                    <a:pt x="916" y="1265"/>
                    <a:pt x="974" y="1254"/>
                    <a:pt x="962" y="1254"/>
                  </a:cubicBezTo>
                  <a:cubicBezTo>
                    <a:pt x="664" y="1246"/>
                    <a:pt x="367" y="1247"/>
                    <a:pt x="69" y="1243"/>
                  </a:cubicBezTo>
                  <a:cubicBezTo>
                    <a:pt x="73" y="1220"/>
                    <a:pt x="69" y="1195"/>
                    <a:pt x="81" y="1175"/>
                  </a:cubicBezTo>
                  <a:cubicBezTo>
                    <a:pt x="87" y="1165"/>
                    <a:pt x="111" y="1175"/>
                    <a:pt x="115" y="1164"/>
                  </a:cubicBezTo>
                  <a:cubicBezTo>
                    <a:pt x="132" y="1117"/>
                    <a:pt x="122" y="1064"/>
                    <a:pt x="137" y="1017"/>
                  </a:cubicBezTo>
                  <a:cubicBezTo>
                    <a:pt x="121" y="950"/>
                    <a:pt x="116" y="896"/>
                    <a:pt x="103" y="825"/>
                  </a:cubicBezTo>
                  <a:cubicBezTo>
                    <a:pt x="99" y="802"/>
                    <a:pt x="81" y="757"/>
                    <a:pt x="81" y="757"/>
                  </a:cubicBezTo>
                  <a:cubicBezTo>
                    <a:pt x="60" y="615"/>
                    <a:pt x="46" y="600"/>
                    <a:pt x="69" y="463"/>
                  </a:cubicBezTo>
                  <a:cubicBezTo>
                    <a:pt x="73" y="440"/>
                    <a:pt x="84" y="418"/>
                    <a:pt x="92" y="396"/>
                  </a:cubicBezTo>
                  <a:cubicBezTo>
                    <a:pt x="96" y="385"/>
                    <a:pt x="103" y="362"/>
                    <a:pt x="103" y="362"/>
                  </a:cubicBezTo>
                  <a:cubicBezTo>
                    <a:pt x="93" y="342"/>
                    <a:pt x="74" y="307"/>
                    <a:pt x="69" y="283"/>
                  </a:cubicBezTo>
                  <a:cubicBezTo>
                    <a:pt x="64" y="257"/>
                    <a:pt x="69" y="228"/>
                    <a:pt x="58" y="204"/>
                  </a:cubicBezTo>
                  <a:cubicBezTo>
                    <a:pt x="52" y="191"/>
                    <a:pt x="35" y="189"/>
                    <a:pt x="24" y="181"/>
                  </a:cubicBezTo>
                  <a:cubicBezTo>
                    <a:pt x="17" y="170"/>
                    <a:pt x="4" y="160"/>
                    <a:pt x="2" y="147"/>
                  </a:cubicBezTo>
                  <a:cubicBezTo>
                    <a:pt x="0" y="132"/>
                    <a:pt x="10" y="117"/>
                    <a:pt x="13" y="102"/>
                  </a:cubicBezTo>
                  <a:cubicBezTo>
                    <a:pt x="18" y="76"/>
                    <a:pt x="20" y="49"/>
                    <a:pt x="24" y="23"/>
                  </a:cubicBezTo>
                  <a:cubicBezTo>
                    <a:pt x="39" y="27"/>
                    <a:pt x="54" y="31"/>
                    <a:pt x="69" y="34"/>
                  </a:cubicBezTo>
                  <a:cubicBezTo>
                    <a:pt x="92" y="38"/>
                    <a:pt x="115" y="40"/>
                    <a:pt x="137" y="45"/>
                  </a:cubicBezTo>
                  <a:cubicBezTo>
                    <a:pt x="149" y="48"/>
                    <a:pt x="171" y="57"/>
                    <a:pt x="171" y="57"/>
                  </a:cubicBezTo>
                </a:path>
              </a:pathLst>
            </a:custGeom>
            <a:solidFill>
              <a:srgbClr val="FFFFC1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34176" dir="2436078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0165" name="Text Box 1029"/>
            <p:cNvSpPr txBox="1">
              <a:spLocks noChangeArrowheads="1"/>
            </p:cNvSpPr>
            <p:nvPr/>
          </p:nvSpPr>
          <p:spPr bwMode="auto">
            <a:xfrm rot="-821294">
              <a:off x="1840" y="1251"/>
              <a:ext cx="3248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zh-CN" altLang="en-US" sz="5500">
                  <a:solidFill>
                    <a:srgbClr val="FF3300"/>
                  </a:solidFill>
                  <a:effectLst/>
                  <a:ea typeface="黑体" pitchFamily="2" charset="-122"/>
                </a:rPr>
                <a:t>本章内容小结</a:t>
              </a:r>
            </a:p>
          </p:txBody>
        </p:sp>
      </p:grpSp>
      <p:graphicFrame>
        <p:nvGraphicFramePr>
          <p:cNvPr id="220167" name="Object 1031"/>
          <p:cNvGraphicFramePr>
            <a:graphicFrameLocks noChangeAspect="1"/>
          </p:cNvGraphicFramePr>
          <p:nvPr/>
        </p:nvGraphicFramePr>
        <p:xfrm>
          <a:off x="381000" y="2819400"/>
          <a:ext cx="2117725" cy="3505200"/>
        </p:xfrm>
        <a:graphic>
          <a:graphicData uri="http://schemas.openxmlformats.org/presentationml/2006/ole">
            <p:oleObj spid="_x0000_s723007" name="Photo Editor 照片" r:id="rId4" imgW="590476" imgH="952633" progId="">
              <p:embed/>
            </p:oleObj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2057400" y="3810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zh-CN" sz="2800" i="1" dirty="0" smtClean="0">
                <a:solidFill>
                  <a:srgbClr val="FF3300"/>
                </a:solidFill>
                <a:effectLst/>
                <a:ea typeface="幼圆" pitchFamily="49" charset="-122"/>
              </a:rPr>
              <a:t>Pipelining</a:t>
            </a:r>
            <a:endParaRPr lang="zh-CN" altLang="en-US" sz="2800" i="1" dirty="0">
              <a:solidFill>
                <a:srgbClr val="FF3300"/>
              </a:solidFill>
              <a:effectLst/>
              <a:ea typeface="幼圆" pitchFamily="49" charset="-122"/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979712" y="1268760"/>
            <a:ext cx="40324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zh-CN" sz="2800" i="1" dirty="0" smtClean="0">
                <a:solidFill>
                  <a:srgbClr val="FF3300"/>
                </a:solidFill>
                <a:effectLst/>
                <a:ea typeface="幼圆" pitchFamily="49" charset="-122"/>
              </a:rPr>
              <a:t>Superscalar</a:t>
            </a:r>
            <a:r>
              <a:rPr lang="en-US" altLang="zh-CN" sz="2800" dirty="0" smtClean="0">
                <a:ea typeface="宋体" pitchFamily="2" charset="-122"/>
              </a:rPr>
              <a:t> </a:t>
            </a:r>
            <a:r>
              <a:rPr lang="en-US" altLang="zh-CN" sz="2800" i="1" dirty="0" smtClean="0">
                <a:solidFill>
                  <a:srgbClr val="FF3300"/>
                </a:solidFill>
                <a:effectLst/>
                <a:ea typeface="幼圆" pitchFamily="49" charset="-122"/>
              </a:rPr>
              <a:t>Architecture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1979712" y="2041684"/>
            <a:ext cx="3888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zh-CN" sz="2800" i="1" dirty="0" smtClean="0">
                <a:solidFill>
                  <a:srgbClr val="FF3300"/>
                </a:solidFill>
                <a:effectLst/>
                <a:ea typeface="幼圆" pitchFamily="49" charset="-122"/>
              </a:rPr>
              <a:t>Out</a:t>
            </a:r>
            <a:r>
              <a:rPr lang="en-US" altLang="zh-CN" sz="2800" dirty="0" smtClean="0">
                <a:ea typeface="宋体" pitchFamily="2" charset="-122"/>
              </a:rPr>
              <a:t> </a:t>
            </a:r>
            <a:r>
              <a:rPr lang="en-US" altLang="zh-CN" sz="2800" i="1" dirty="0" smtClean="0">
                <a:solidFill>
                  <a:srgbClr val="FF3300"/>
                </a:solidFill>
                <a:effectLst/>
                <a:ea typeface="幼圆" pitchFamily="49" charset="-122"/>
              </a:rPr>
              <a:t>of Order Execution</a:t>
            </a: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2074862" y="4371975"/>
            <a:ext cx="6025529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zh-CN" sz="2900" i="1" dirty="0" smtClean="0">
                <a:solidFill>
                  <a:srgbClr val="009900"/>
                </a:solidFill>
                <a:effectLst/>
                <a:ea typeface="幼圆" pitchFamily="49" charset="-122"/>
              </a:rPr>
              <a:t>Parallelism</a:t>
            </a:r>
            <a:endParaRPr lang="zh-CN" altLang="en-US" sz="2900" i="1" dirty="0">
              <a:solidFill>
                <a:srgbClr val="009900"/>
              </a:solidFill>
              <a:effectLst/>
              <a:ea typeface="幼圆" pitchFamily="49" charset="-122"/>
            </a:endParaRP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667000" y="4783144"/>
            <a:ext cx="3186113" cy="461963"/>
            <a:chOff x="1536" y="2987"/>
            <a:chExt cx="2007" cy="291"/>
          </a:xfrm>
        </p:grpSpPr>
        <p:sp>
          <p:nvSpPr>
            <p:cNvPr id="131099" name="Text Box 27"/>
            <p:cNvSpPr txBox="1">
              <a:spLocks noChangeArrowheads="1"/>
            </p:cNvSpPr>
            <p:nvPr/>
          </p:nvSpPr>
          <p:spPr bwMode="auto">
            <a:xfrm>
              <a:off x="1645" y="2987"/>
              <a:ext cx="18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lvl="1" algn="l"/>
              <a:r>
                <a:rPr lang="en-US" altLang="zh-CN" dirty="0" smtClean="0">
                  <a:solidFill>
                    <a:srgbClr val="00008C"/>
                  </a:solidFill>
                  <a:effectLst/>
                  <a:ea typeface="幼圆" pitchFamily="49" charset="-122"/>
                </a:rPr>
                <a:t>Multi-core</a:t>
              </a:r>
              <a:r>
                <a:rPr lang="en-US" altLang="zh-CN" sz="1700" dirty="0" smtClean="0">
                  <a:ea typeface="宋体" pitchFamily="2" charset="-122"/>
                </a:rPr>
                <a:t> </a:t>
              </a:r>
              <a:r>
                <a:rPr lang="en-US" altLang="zh-CN" dirty="0" smtClean="0">
                  <a:solidFill>
                    <a:srgbClr val="00008C"/>
                  </a:solidFill>
                  <a:effectLst/>
                  <a:ea typeface="幼圆" pitchFamily="49" charset="-122"/>
                </a:rPr>
                <a:t>processors</a:t>
              </a:r>
              <a:endParaRPr lang="zh-CN" altLang="en-US" dirty="0">
                <a:solidFill>
                  <a:srgbClr val="00008C"/>
                </a:solidFill>
                <a:effectLst/>
                <a:ea typeface="幼圆" pitchFamily="49" charset="-122"/>
              </a:endParaRPr>
            </a:p>
          </p:txBody>
        </p:sp>
        <p:sp>
          <p:nvSpPr>
            <p:cNvPr id="131100" name="Oval 28"/>
            <p:cNvSpPr>
              <a:spLocks noChangeArrowheads="1"/>
            </p:cNvSpPr>
            <p:nvPr/>
          </p:nvSpPr>
          <p:spPr bwMode="auto">
            <a:xfrm>
              <a:off x="1536" y="309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2674934" y="5516568"/>
            <a:ext cx="2655884" cy="461963"/>
            <a:chOff x="1536" y="2987"/>
            <a:chExt cx="1673" cy="291"/>
          </a:xfrm>
        </p:grpSpPr>
        <p:sp>
          <p:nvSpPr>
            <p:cNvPr id="131102" name="Text Box 30"/>
            <p:cNvSpPr txBox="1">
              <a:spLocks noChangeArrowheads="1"/>
            </p:cNvSpPr>
            <p:nvPr/>
          </p:nvSpPr>
          <p:spPr bwMode="auto">
            <a:xfrm>
              <a:off x="1654" y="2987"/>
              <a:ext cx="15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CN" dirty="0" smtClean="0">
                  <a:solidFill>
                    <a:srgbClr val="00008C"/>
                  </a:solidFill>
                  <a:effectLst/>
                  <a:ea typeface="幼圆" pitchFamily="49" charset="-122"/>
                </a:rPr>
                <a:t>Cloud computing</a:t>
              </a:r>
              <a:endParaRPr lang="zh-CN" altLang="en-US" dirty="0">
                <a:solidFill>
                  <a:srgbClr val="00008C"/>
                </a:solidFill>
                <a:effectLst/>
                <a:ea typeface="幼圆" pitchFamily="49" charset="-122"/>
              </a:endParaRPr>
            </a:p>
          </p:txBody>
        </p:sp>
        <p:sp>
          <p:nvSpPr>
            <p:cNvPr id="131103" name="Oval 31"/>
            <p:cNvSpPr>
              <a:spLocks noChangeArrowheads="1"/>
            </p:cNvSpPr>
            <p:nvPr/>
          </p:nvSpPr>
          <p:spPr bwMode="auto">
            <a:xfrm>
              <a:off x="1536" y="309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1107" name="AutoShape 35"/>
          <p:cNvSpPr>
            <a:spLocks/>
          </p:cNvSpPr>
          <p:nvPr/>
        </p:nvSpPr>
        <p:spPr bwMode="auto">
          <a:xfrm>
            <a:off x="1600200" y="679450"/>
            <a:ext cx="457200" cy="3962400"/>
          </a:xfrm>
          <a:prstGeom prst="leftBrace">
            <a:avLst>
              <a:gd name="adj1" fmla="val 72222"/>
              <a:gd name="adj2" fmla="val 50000"/>
            </a:avLst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" name="Group 88"/>
          <p:cNvGrpSpPr>
            <a:grpSpLocks/>
          </p:cNvGrpSpPr>
          <p:nvPr/>
        </p:nvGrpSpPr>
        <p:grpSpPr bwMode="auto">
          <a:xfrm>
            <a:off x="2665414" y="5157793"/>
            <a:ext cx="1466850" cy="461963"/>
            <a:chOff x="1536" y="2987"/>
            <a:chExt cx="924" cy="291"/>
          </a:xfrm>
        </p:grpSpPr>
        <p:sp>
          <p:nvSpPr>
            <p:cNvPr id="131161" name="Text Box 89"/>
            <p:cNvSpPr txBox="1">
              <a:spLocks noChangeArrowheads="1"/>
            </p:cNvSpPr>
            <p:nvPr/>
          </p:nvSpPr>
          <p:spPr bwMode="auto">
            <a:xfrm>
              <a:off x="1654" y="2987"/>
              <a:ext cx="80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CN" dirty="0" smtClean="0">
                  <a:solidFill>
                    <a:srgbClr val="00008C"/>
                  </a:solidFill>
                  <a:effectLst/>
                  <a:ea typeface="幼圆" pitchFamily="49" charset="-122"/>
                </a:rPr>
                <a:t>Clusters</a:t>
              </a:r>
              <a:endParaRPr lang="zh-CN" altLang="en-US" dirty="0">
                <a:solidFill>
                  <a:srgbClr val="00008C"/>
                </a:solidFill>
                <a:effectLst/>
                <a:ea typeface="幼圆" pitchFamily="49" charset="-122"/>
              </a:endParaRPr>
            </a:p>
          </p:txBody>
        </p:sp>
        <p:sp>
          <p:nvSpPr>
            <p:cNvPr id="131162" name="Oval 90"/>
            <p:cNvSpPr>
              <a:spLocks noChangeArrowheads="1"/>
            </p:cNvSpPr>
            <p:nvPr/>
          </p:nvSpPr>
          <p:spPr bwMode="auto">
            <a:xfrm>
              <a:off x="1536" y="309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91"/>
          <p:cNvGrpSpPr>
            <a:grpSpLocks/>
          </p:cNvGrpSpPr>
          <p:nvPr/>
        </p:nvGrpSpPr>
        <p:grpSpPr bwMode="auto">
          <a:xfrm>
            <a:off x="65088" y="2286000"/>
            <a:ext cx="1458912" cy="709613"/>
            <a:chOff x="192" y="3537"/>
            <a:chExt cx="919" cy="447"/>
          </a:xfrm>
        </p:grpSpPr>
        <p:sp>
          <p:nvSpPr>
            <p:cNvPr id="131164" name="Oval 92"/>
            <p:cNvSpPr>
              <a:spLocks noChangeArrowheads="1"/>
            </p:cNvSpPr>
            <p:nvPr/>
          </p:nvSpPr>
          <p:spPr bwMode="auto">
            <a:xfrm>
              <a:off x="192" y="3552"/>
              <a:ext cx="912" cy="432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>
              <a:outerShdw dist="56796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1165" name="Text Box 93"/>
            <p:cNvSpPr txBox="1">
              <a:spLocks noChangeArrowheads="1"/>
            </p:cNvSpPr>
            <p:nvPr/>
          </p:nvSpPr>
          <p:spPr bwMode="auto">
            <a:xfrm>
              <a:off x="295" y="3537"/>
              <a:ext cx="8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l" fontAlgn="base">
                <a:spcBef>
                  <a:spcPct val="0"/>
                </a:spcBef>
              </a:pPr>
              <a:r>
                <a:rPr lang="zh-CN" altLang="en-US" sz="3600" dirty="0" smtClean="0">
                  <a:solidFill>
                    <a:srgbClr val="FF3300"/>
                  </a:solidFill>
                  <a:effectLst/>
                  <a:ea typeface="黑体" pitchFamily="2" charset="-122"/>
                </a:rPr>
                <a:t>性能</a:t>
              </a:r>
              <a:endParaRPr lang="zh-CN" altLang="en-US" sz="3600" dirty="0">
                <a:solidFill>
                  <a:srgbClr val="FF3300"/>
                </a:solidFill>
                <a:effectLst/>
                <a:ea typeface="黑体" pitchFamily="2" charset="-122"/>
              </a:endParaRPr>
            </a:p>
          </p:txBody>
        </p:sp>
      </p:grp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1907704" y="3481844"/>
            <a:ext cx="6336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zh-CN" sz="2800" i="1" dirty="0" smtClean="0">
                <a:solidFill>
                  <a:srgbClr val="FF3300"/>
                </a:solidFill>
                <a:effectLst/>
                <a:ea typeface="幼圆" pitchFamily="49" charset="-122"/>
              </a:rPr>
              <a:t>Instruction Set Design Advancements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979712" y="2780928"/>
            <a:ext cx="6336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zh-CN" sz="2800" i="1" dirty="0" smtClean="0">
                <a:solidFill>
                  <a:srgbClr val="FF3300"/>
                </a:solidFill>
                <a:effectLst/>
                <a:ea typeface="幼圆" pitchFamily="49" charset="-122"/>
              </a:rPr>
              <a:t>Caches</a:t>
            </a:r>
          </a:p>
        </p:txBody>
      </p:sp>
      <p:pic>
        <p:nvPicPr>
          <p:cNvPr id="41" name="Content Placeholder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1840954"/>
            <a:ext cx="7486650" cy="432435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utoUpdateAnimBg="0"/>
      <p:bldP spid="131076" grpId="0" autoUpdateAnimBg="0"/>
      <p:bldP spid="131077" grpId="0" autoUpdateAnimBg="0"/>
      <p:bldP spid="131078" grpId="0" autoUpdateAnimBg="0"/>
      <p:bldP spid="131107" grpId="0" animBg="1"/>
      <p:bldP spid="39" grpId="0" autoUpdateAnimBg="0"/>
      <p:bldP spid="40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/>
              <a:t>ECE 563</a:t>
            </a:r>
          </a:p>
          <a:p>
            <a:r>
              <a:rPr lang="en-US" altLang="zh-CN"/>
              <a:t>Monday, March 19, 2007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CMP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Chip Multi-Processor</a:t>
            </a:r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914400" y="2590800"/>
            <a:ext cx="3810000" cy="25908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8198" name="AutoShape 15"/>
          <p:cNvSpPr>
            <a:spLocks noChangeArrowheads="1"/>
          </p:cNvSpPr>
          <p:nvPr/>
        </p:nvSpPr>
        <p:spPr bwMode="auto">
          <a:xfrm>
            <a:off x="1066800" y="2743200"/>
            <a:ext cx="1295400" cy="914400"/>
          </a:xfrm>
          <a:prstGeom prst="flowChartProcess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0000"/>
                </a:solidFill>
                <a:ea typeface="宋体" pitchFamily="2" charset="-122"/>
              </a:rPr>
              <a:t>Core 1</a:t>
            </a:r>
          </a:p>
        </p:txBody>
      </p:sp>
      <p:sp>
        <p:nvSpPr>
          <p:cNvPr id="8199" name="AutoShape 16"/>
          <p:cNvSpPr>
            <a:spLocks noChangeArrowheads="1"/>
          </p:cNvSpPr>
          <p:nvPr/>
        </p:nvSpPr>
        <p:spPr bwMode="auto">
          <a:xfrm>
            <a:off x="1066800" y="4114800"/>
            <a:ext cx="1295400" cy="914400"/>
          </a:xfrm>
          <a:prstGeom prst="flowChartProcess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Core 2</a:t>
            </a:r>
          </a:p>
        </p:txBody>
      </p:sp>
      <p:sp>
        <p:nvSpPr>
          <p:cNvPr id="8200" name="AutoShape 17"/>
          <p:cNvSpPr>
            <a:spLocks noChangeArrowheads="1"/>
          </p:cNvSpPr>
          <p:nvPr/>
        </p:nvSpPr>
        <p:spPr bwMode="auto">
          <a:xfrm>
            <a:off x="3276600" y="4114800"/>
            <a:ext cx="1295400" cy="914400"/>
          </a:xfrm>
          <a:prstGeom prst="flowChartProcess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Core 3</a:t>
            </a:r>
          </a:p>
        </p:txBody>
      </p:sp>
      <p:sp>
        <p:nvSpPr>
          <p:cNvPr id="8201" name="AutoShape 18"/>
          <p:cNvSpPr>
            <a:spLocks noChangeArrowheads="1"/>
          </p:cNvSpPr>
          <p:nvPr/>
        </p:nvSpPr>
        <p:spPr bwMode="auto">
          <a:xfrm>
            <a:off x="3276600" y="2743200"/>
            <a:ext cx="1295400" cy="914400"/>
          </a:xfrm>
          <a:prstGeom prst="flowChartProcess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0000"/>
                </a:solidFill>
                <a:ea typeface="宋体" pitchFamily="2" charset="-122"/>
              </a:rPr>
              <a:t>Core 4</a:t>
            </a:r>
          </a:p>
        </p:txBody>
      </p:sp>
      <p:cxnSp>
        <p:nvCxnSpPr>
          <p:cNvPr id="8202" name="AutoShape 19"/>
          <p:cNvCxnSpPr>
            <a:cxnSpLocks noChangeShapeType="1"/>
            <a:stCxn id="8198" idx="3"/>
            <a:endCxn id="8200" idx="1"/>
          </p:cNvCxnSpPr>
          <p:nvPr/>
        </p:nvCxnSpPr>
        <p:spPr bwMode="auto">
          <a:xfrm>
            <a:off x="2362200" y="3200400"/>
            <a:ext cx="914400" cy="1371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203" name="AutoShape 20"/>
          <p:cNvCxnSpPr>
            <a:cxnSpLocks noChangeShapeType="1"/>
            <a:stCxn id="8199" idx="3"/>
            <a:endCxn id="8201" idx="1"/>
          </p:cNvCxnSpPr>
          <p:nvPr/>
        </p:nvCxnSpPr>
        <p:spPr bwMode="auto">
          <a:xfrm flipV="1">
            <a:off x="2362200" y="3200400"/>
            <a:ext cx="914400" cy="1371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8204" name="AutoShape 21"/>
          <p:cNvSpPr>
            <a:spLocks noChangeArrowheads="1"/>
          </p:cNvSpPr>
          <p:nvPr/>
        </p:nvSpPr>
        <p:spPr bwMode="auto">
          <a:xfrm>
            <a:off x="6172200" y="2514600"/>
            <a:ext cx="1905000" cy="2743200"/>
          </a:xfrm>
          <a:prstGeom prst="flowChartInternalStorage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0000"/>
                </a:solidFill>
                <a:ea typeface="宋体" pitchFamily="2" charset="-122"/>
              </a:rPr>
              <a:t>Memory</a:t>
            </a:r>
          </a:p>
        </p:txBody>
      </p:sp>
      <p:cxnSp>
        <p:nvCxnSpPr>
          <p:cNvPr id="8205" name="AutoShape 22"/>
          <p:cNvCxnSpPr>
            <a:cxnSpLocks noChangeShapeType="1"/>
            <a:stCxn id="8204" idx="1"/>
            <a:endCxn id="8197" idx="3"/>
          </p:cNvCxnSpPr>
          <p:nvPr/>
        </p:nvCxnSpPr>
        <p:spPr bwMode="auto">
          <a:xfrm rot="10800000">
            <a:off x="4724400" y="3886200"/>
            <a:ext cx="1447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14" name="Group 119"/>
          <p:cNvGrpSpPr>
            <a:grpSpLocks/>
          </p:cNvGrpSpPr>
          <p:nvPr/>
        </p:nvGrpSpPr>
        <p:grpSpPr bwMode="auto">
          <a:xfrm>
            <a:off x="2411760" y="620688"/>
            <a:ext cx="1293812" cy="1076325"/>
            <a:chOff x="3756" y="3310"/>
            <a:chExt cx="815" cy="678"/>
          </a:xfrm>
        </p:grpSpPr>
        <p:sp>
          <p:nvSpPr>
            <p:cNvPr id="15" name="Rectangle 120"/>
            <p:cNvSpPr>
              <a:spLocks noChangeArrowheads="1"/>
            </p:cNvSpPr>
            <p:nvPr/>
          </p:nvSpPr>
          <p:spPr bwMode="auto">
            <a:xfrm>
              <a:off x="3855" y="3440"/>
              <a:ext cx="635" cy="408"/>
            </a:xfrm>
            <a:prstGeom prst="rect">
              <a:avLst/>
            </a:prstGeom>
            <a:solidFill>
              <a:srgbClr val="D9D9D9"/>
            </a:solidFill>
            <a:ln w="1143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Freeform 121"/>
            <p:cNvSpPr>
              <a:spLocks/>
            </p:cNvSpPr>
            <p:nvPr/>
          </p:nvSpPr>
          <p:spPr bwMode="auto">
            <a:xfrm rot="-4617144">
              <a:off x="3760" y="3753"/>
              <a:ext cx="116" cy="34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Freeform 122"/>
            <p:cNvSpPr>
              <a:spLocks/>
            </p:cNvSpPr>
            <p:nvPr/>
          </p:nvSpPr>
          <p:spPr bwMode="auto">
            <a:xfrm rot="3000623">
              <a:off x="4413" y="3375"/>
              <a:ext cx="141" cy="59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Freeform 123"/>
            <p:cNvSpPr>
              <a:spLocks/>
            </p:cNvSpPr>
            <p:nvPr/>
          </p:nvSpPr>
          <p:spPr bwMode="auto">
            <a:xfrm rot="18599377" flipH="1">
              <a:off x="4453" y="3813"/>
              <a:ext cx="141" cy="77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Freeform 124"/>
            <p:cNvSpPr>
              <a:spLocks/>
            </p:cNvSpPr>
            <p:nvPr/>
          </p:nvSpPr>
          <p:spPr bwMode="auto">
            <a:xfrm rot="18599377" flipH="1">
              <a:off x="3965" y="3357"/>
              <a:ext cx="141" cy="48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Freeform 125"/>
            <p:cNvSpPr>
              <a:spLocks/>
            </p:cNvSpPr>
            <p:nvPr/>
          </p:nvSpPr>
          <p:spPr bwMode="auto">
            <a:xfrm rot="7962202">
              <a:off x="4451" y="3465"/>
              <a:ext cx="113" cy="43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Freeform 126"/>
            <p:cNvSpPr>
              <a:spLocks/>
            </p:cNvSpPr>
            <p:nvPr/>
          </p:nvSpPr>
          <p:spPr bwMode="auto">
            <a:xfrm rot="7513901">
              <a:off x="3779" y="3403"/>
              <a:ext cx="141" cy="36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Freeform 127"/>
            <p:cNvSpPr>
              <a:spLocks/>
            </p:cNvSpPr>
            <p:nvPr/>
          </p:nvSpPr>
          <p:spPr bwMode="auto">
            <a:xfrm rot="16439169">
              <a:off x="4060" y="3850"/>
              <a:ext cx="100" cy="59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Freeform 128"/>
            <p:cNvSpPr>
              <a:spLocks/>
            </p:cNvSpPr>
            <p:nvPr/>
          </p:nvSpPr>
          <p:spPr bwMode="auto">
            <a:xfrm rot="-2250248">
              <a:off x="3851" y="3566"/>
              <a:ext cx="84" cy="36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Freeform 129"/>
            <p:cNvSpPr>
              <a:spLocks/>
            </p:cNvSpPr>
            <p:nvPr/>
          </p:nvSpPr>
          <p:spPr bwMode="auto">
            <a:xfrm rot="-21041876">
              <a:off x="4243" y="3859"/>
              <a:ext cx="109" cy="52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Freeform 130"/>
            <p:cNvSpPr>
              <a:spLocks/>
            </p:cNvSpPr>
            <p:nvPr/>
          </p:nvSpPr>
          <p:spPr bwMode="auto">
            <a:xfrm>
              <a:off x="4409" y="3673"/>
              <a:ext cx="63" cy="73"/>
            </a:xfrm>
            <a:custGeom>
              <a:avLst/>
              <a:gdLst/>
              <a:ahLst/>
              <a:cxnLst>
                <a:cxn ang="0">
                  <a:pos x="156" y="16"/>
                </a:cxn>
                <a:cxn ang="0">
                  <a:pos x="108" y="24"/>
                </a:cxn>
                <a:cxn ang="0">
                  <a:pos x="100" y="48"/>
                </a:cxn>
                <a:cxn ang="0">
                  <a:pos x="76" y="56"/>
                </a:cxn>
                <a:cxn ang="0">
                  <a:pos x="68" y="104"/>
                </a:cxn>
                <a:cxn ang="0">
                  <a:pos x="124" y="128"/>
                </a:cxn>
                <a:cxn ang="0">
                  <a:pos x="116" y="80"/>
                </a:cxn>
                <a:cxn ang="0">
                  <a:pos x="148" y="32"/>
                </a:cxn>
                <a:cxn ang="0">
                  <a:pos x="156" y="16"/>
                </a:cxn>
              </a:cxnLst>
              <a:rect l="0" t="0" r="r" b="b"/>
              <a:pathLst>
                <a:path w="157" h="172">
                  <a:moveTo>
                    <a:pt x="156" y="16"/>
                  </a:moveTo>
                  <a:cubicBezTo>
                    <a:pt x="133" y="8"/>
                    <a:pt x="128" y="0"/>
                    <a:pt x="108" y="24"/>
                  </a:cubicBezTo>
                  <a:cubicBezTo>
                    <a:pt x="103" y="31"/>
                    <a:pt x="106" y="42"/>
                    <a:pt x="100" y="48"/>
                  </a:cubicBezTo>
                  <a:cubicBezTo>
                    <a:pt x="94" y="54"/>
                    <a:pt x="84" y="53"/>
                    <a:pt x="76" y="56"/>
                  </a:cubicBezTo>
                  <a:cubicBezTo>
                    <a:pt x="64" y="74"/>
                    <a:pt x="0" y="172"/>
                    <a:pt x="68" y="104"/>
                  </a:cubicBezTo>
                  <a:cubicBezTo>
                    <a:pt x="106" y="161"/>
                    <a:pt x="86" y="166"/>
                    <a:pt x="124" y="128"/>
                  </a:cubicBezTo>
                  <a:cubicBezTo>
                    <a:pt x="144" y="68"/>
                    <a:pt x="126" y="142"/>
                    <a:pt x="116" y="80"/>
                  </a:cubicBezTo>
                  <a:cubicBezTo>
                    <a:pt x="113" y="60"/>
                    <a:pt x="138" y="42"/>
                    <a:pt x="148" y="32"/>
                  </a:cubicBezTo>
                  <a:cubicBezTo>
                    <a:pt x="157" y="5"/>
                    <a:pt x="156" y="0"/>
                    <a:pt x="156" y="1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Freeform 131"/>
            <p:cNvSpPr>
              <a:spLocks/>
            </p:cNvSpPr>
            <p:nvPr/>
          </p:nvSpPr>
          <p:spPr bwMode="auto">
            <a:xfrm>
              <a:off x="3926" y="3780"/>
              <a:ext cx="88" cy="84"/>
            </a:xfrm>
            <a:custGeom>
              <a:avLst/>
              <a:gdLst/>
              <a:ahLst/>
              <a:cxnLst>
                <a:cxn ang="0">
                  <a:pos x="156" y="16"/>
                </a:cxn>
                <a:cxn ang="0">
                  <a:pos x="108" y="24"/>
                </a:cxn>
                <a:cxn ang="0">
                  <a:pos x="100" y="48"/>
                </a:cxn>
                <a:cxn ang="0">
                  <a:pos x="76" y="56"/>
                </a:cxn>
                <a:cxn ang="0">
                  <a:pos x="68" y="104"/>
                </a:cxn>
                <a:cxn ang="0">
                  <a:pos x="124" y="128"/>
                </a:cxn>
                <a:cxn ang="0">
                  <a:pos x="116" y="80"/>
                </a:cxn>
                <a:cxn ang="0">
                  <a:pos x="148" y="32"/>
                </a:cxn>
                <a:cxn ang="0">
                  <a:pos x="156" y="16"/>
                </a:cxn>
              </a:cxnLst>
              <a:rect l="0" t="0" r="r" b="b"/>
              <a:pathLst>
                <a:path w="157" h="172">
                  <a:moveTo>
                    <a:pt x="156" y="16"/>
                  </a:moveTo>
                  <a:cubicBezTo>
                    <a:pt x="133" y="8"/>
                    <a:pt x="128" y="0"/>
                    <a:pt x="108" y="24"/>
                  </a:cubicBezTo>
                  <a:cubicBezTo>
                    <a:pt x="103" y="31"/>
                    <a:pt x="106" y="42"/>
                    <a:pt x="100" y="48"/>
                  </a:cubicBezTo>
                  <a:cubicBezTo>
                    <a:pt x="94" y="54"/>
                    <a:pt x="84" y="53"/>
                    <a:pt x="76" y="56"/>
                  </a:cubicBezTo>
                  <a:cubicBezTo>
                    <a:pt x="64" y="74"/>
                    <a:pt x="0" y="172"/>
                    <a:pt x="68" y="104"/>
                  </a:cubicBezTo>
                  <a:cubicBezTo>
                    <a:pt x="106" y="161"/>
                    <a:pt x="86" y="166"/>
                    <a:pt x="124" y="128"/>
                  </a:cubicBezTo>
                  <a:cubicBezTo>
                    <a:pt x="144" y="68"/>
                    <a:pt x="126" y="142"/>
                    <a:pt x="116" y="80"/>
                  </a:cubicBezTo>
                  <a:cubicBezTo>
                    <a:pt x="113" y="60"/>
                    <a:pt x="138" y="42"/>
                    <a:pt x="148" y="32"/>
                  </a:cubicBezTo>
                  <a:cubicBezTo>
                    <a:pt x="157" y="5"/>
                    <a:pt x="156" y="0"/>
                    <a:pt x="156" y="1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Freeform 132"/>
            <p:cNvSpPr>
              <a:spLocks/>
            </p:cNvSpPr>
            <p:nvPr/>
          </p:nvSpPr>
          <p:spPr bwMode="auto">
            <a:xfrm rot="6855375">
              <a:off x="4466" y="3558"/>
              <a:ext cx="141" cy="68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Freeform 133"/>
            <p:cNvSpPr>
              <a:spLocks/>
            </p:cNvSpPr>
            <p:nvPr/>
          </p:nvSpPr>
          <p:spPr bwMode="auto">
            <a:xfrm rot="6442629">
              <a:off x="3819" y="3833"/>
              <a:ext cx="84" cy="48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Freeform 134"/>
            <p:cNvSpPr>
              <a:spLocks/>
            </p:cNvSpPr>
            <p:nvPr/>
          </p:nvSpPr>
          <p:spPr bwMode="auto">
            <a:xfrm rot="-21041876">
              <a:off x="4195" y="3768"/>
              <a:ext cx="109" cy="86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Freeform 135"/>
            <p:cNvSpPr>
              <a:spLocks/>
            </p:cNvSpPr>
            <p:nvPr/>
          </p:nvSpPr>
          <p:spPr bwMode="auto">
            <a:xfrm rot="-21041876">
              <a:off x="4152" y="3449"/>
              <a:ext cx="77" cy="52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Freeform 136"/>
            <p:cNvSpPr>
              <a:spLocks/>
            </p:cNvSpPr>
            <p:nvPr/>
          </p:nvSpPr>
          <p:spPr bwMode="auto">
            <a:xfrm flipH="1">
              <a:off x="3766" y="3528"/>
              <a:ext cx="88" cy="84"/>
            </a:xfrm>
            <a:custGeom>
              <a:avLst/>
              <a:gdLst/>
              <a:ahLst/>
              <a:cxnLst>
                <a:cxn ang="0">
                  <a:pos x="156" y="16"/>
                </a:cxn>
                <a:cxn ang="0">
                  <a:pos x="108" y="24"/>
                </a:cxn>
                <a:cxn ang="0">
                  <a:pos x="100" y="48"/>
                </a:cxn>
                <a:cxn ang="0">
                  <a:pos x="76" y="56"/>
                </a:cxn>
                <a:cxn ang="0">
                  <a:pos x="68" y="104"/>
                </a:cxn>
                <a:cxn ang="0">
                  <a:pos x="124" y="128"/>
                </a:cxn>
                <a:cxn ang="0">
                  <a:pos x="116" y="80"/>
                </a:cxn>
                <a:cxn ang="0">
                  <a:pos x="148" y="32"/>
                </a:cxn>
                <a:cxn ang="0">
                  <a:pos x="156" y="16"/>
                </a:cxn>
              </a:cxnLst>
              <a:rect l="0" t="0" r="r" b="b"/>
              <a:pathLst>
                <a:path w="157" h="172">
                  <a:moveTo>
                    <a:pt x="156" y="16"/>
                  </a:moveTo>
                  <a:cubicBezTo>
                    <a:pt x="133" y="8"/>
                    <a:pt x="128" y="0"/>
                    <a:pt x="108" y="24"/>
                  </a:cubicBezTo>
                  <a:cubicBezTo>
                    <a:pt x="103" y="31"/>
                    <a:pt x="106" y="42"/>
                    <a:pt x="100" y="48"/>
                  </a:cubicBezTo>
                  <a:cubicBezTo>
                    <a:pt x="94" y="54"/>
                    <a:pt x="84" y="53"/>
                    <a:pt x="76" y="56"/>
                  </a:cubicBezTo>
                  <a:cubicBezTo>
                    <a:pt x="64" y="74"/>
                    <a:pt x="0" y="172"/>
                    <a:pt x="68" y="104"/>
                  </a:cubicBezTo>
                  <a:cubicBezTo>
                    <a:pt x="106" y="161"/>
                    <a:pt x="86" y="166"/>
                    <a:pt x="124" y="128"/>
                  </a:cubicBezTo>
                  <a:cubicBezTo>
                    <a:pt x="144" y="68"/>
                    <a:pt x="126" y="142"/>
                    <a:pt x="116" y="80"/>
                  </a:cubicBezTo>
                  <a:cubicBezTo>
                    <a:pt x="113" y="60"/>
                    <a:pt x="138" y="42"/>
                    <a:pt x="148" y="32"/>
                  </a:cubicBezTo>
                  <a:cubicBezTo>
                    <a:pt x="157" y="5"/>
                    <a:pt x="156" y="0"/>
                    <a:pt x="156" y="1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Freeform 137"/>
            <p:cNvSpPr>
              <a:spLocks/>
            </p:cNvSpPr>
            <p:nvPr/>
          </p:nvSpPr>
          <p:spPr bwMode="auto">
            <a:xfrm rot="-21041876">
              <a:off x="3876" y="3655"/>
              <a:ext cx="77" cy="52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Freeform 138"/>
            <p:cNvSpPr>
              <a:spLocks/>
            </p:cNvSpPr>
            <p:nvPr/>
          </p:nvSpPr>
          <p:spPr bwMode="auto">
            <a:xfrm rot="-21041876">
              <a:off x="4422" y="3786"/>
              <a:ext cx="77" cy="52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Freeform 139"/>
            <p:cNvSpPr>
              <a:spLocks/>
            </p:cNvSpPr>
            <p:nvPr/>
          </p:nvSpPr>
          <p:spPr bwMode="auto">
            <a:xfrm rot="-21041876">
              <a:off x="3878" y="3457"/>
              <a:ext cx="109" cy="52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Freeform 140"/>
            <p:cNvSpPr>
              <a:spLocks/>
            </p:cNvSpPr>
            <p:nvPr/>
          </p:nvSpPr>
          <p:spPr bwMode="auto">
            <a:xfrm>
              <a:off x="4218" y="3383"/>
              <a:ext cx="113" cy="48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Freeform 141"/>
            <p:cNvSpPr>
              <a:spLocks/>
            </p:cNvSpPr>
            <p:nvPr/>
          </p:nvSpPr>
          <p:spPr bwMode="auto">
            <a:xfrm rot="-4012660">
              <a:off x="3872" y="3880"/>
              <a:ext cx="141" cy="48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Freeform 142"/>
            <p:cNvSpPr>
              <a:spLocks/>
            </p:cNvSpPr>
            <p:nvPr/>
          </p:nvSpPr>
          <p:spPr bwMode="auto">
            <a:xfrm rot="18599377" flipH="1">
              <a:off x="4009" y="3404"/>
              <a:ext cx="158" cy="27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Freeform 143"/>
            <p:cNvSpPr>
              <a:spLocks/>
            </p:cNvSpPr>
            <p:nvPr/>
          </p:nvSpPr>
          <p:spPr bwMode="auto">
            <a:xfrm rot="18599377" flipH="1">
              <a:off x="4077" y="3871"/>
              <a:ext cx="188" cy="45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Freeform 144"/>
            <p:cNvSpPr>
              <a:spLocks/>
            </p:cNvSpPr>
            <p:nvPr/>
          </p:nvSpPr>
          <p:spPr bwMode="auto">
            <a:xfrm rot="-21041876">
              <a:off x="3756" y="3657"/>
              <a:ext cx="77" cy="52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Freeform 145"/>
            <p:cNvSpPr>
              <a:spLocks/>
            </p:cNvSpPr>
            <p:nvPr/>
          </p:nvSpPr>
          <p:spPr bwMode="auto">
            <a:xfrm rot="-21041876">
              <a:off x="4379" y="3871"/>
              <a:ext cx="77" cy="52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Freeform 146"/>
            <p:cNvSpPr>
              <a:spLocks/>
            </p:cNvSpPr>
            <p:nvPr/>
          </p:nvSpPr>
          <p:spPr bwMode="auto">
            <a:xfrm rot="-21041876">
              <a:off x="4345" y="3463"/>
              <a:ext cx="77" cy="52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Freeform 147"/>
            <p:cNvSpPr>
              <a:spLocks/>
            </p:cNvSpPr>
            <p:nvPr/>
          </p:nvSpPr>
          <p:spPr bwMode="auto">
            <a:xfrm rot="-21837609">
              <a:off x="4404" y="3579"/>
              <a:ext cx="77" cy="52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Freeform 148"/>
            <p:cNvSpPr>
              <a:spLocks/>
            </p:cNvSpPr>
            <p:nvPr/>
          </p:nvSpPr>
          <p:spPr bwMode="auto">
            <a:xfrm rot="-21041876">
              <a:off x="4014" y="3872"/>
              <a:ext cx="109" cy="52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Freeform 149"/>
            <p:cNvSpPr>
              <a:spLocks/>
            </p:cNvSpPr>
            <p:nvPr/>
          </p:nvSpPr>
          <p:spPr bwMode="auto">
            <a:xfrm rot="-26441876">
              <a:off x="4482" y="3702"/>
              <a:ext cx="109" cy="52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Freeform 150"/>
            <p:cNvSpPr>
              <a:spLocks/>
            </p:cNvSpPr>
            <p:nvPr/>
          </p:nvSpPr>
          <p:spPr bwMode="auto">
            <a:xfrm rot="-4617144">
              <a:off x="3843" y="3491"/>
              <a:ext cx="116" cy="34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12" y="68"/>
                </a:cxn>
                <a:cxn ang="0">
                  <a:pos x="88" y="52"/>
                </a:cxn>
                <a:cxn ang="0">
                  <a:pos x="56" y="52"/>
                </a:cxn>
                <a:cxn ang="0">
                  <a:pos x="24" y="124"/>
                </a:cxn>
                <a:cxn ang="0">
                  <a:pos x="0" y="132"/>
                </a:cxn>
                <a:cxn ang="0">
                  <a:pos x="24" y="116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72" y="140"/>
                </a:cxn>
                <a:cxn ang="0">
                  <a:pos x="96" y="132"/>
                </a:cxn>
                <a:cxn ang="0">
                  <a:pos x="112" y="148"/>
                </a:cxn>
                <a:cxn ang="0">
                  <a:pos x="168" y="76"/>
                </a:cxn>
                <a:cxn ang="0">
                  <a:pos x="176" y="116"/>
                </a:cxn>
                <a:cxn ang="0">
                  <a:pos x="200" y="108"/>
                </a:cxn>
                <a:cxn ang="0">
                  <a:pos x="248" y="52"/>
                </a:cxn>
                <a:cxn ang="0">
                  <a:pos x="184" y="36"/>
                </a:cxn>
                <a:cxn ang="0">
                  <a:pos x="176" y="4"/>
                </a:cxn>
                <a:cxn ang="0">
                  <a:pos x="136" y="60"/>
                </a:cxn>
              </a:cxnLst>
              <a:rect l="0" t="0" r="r" b="b"/>
              <a:pathLst>
                <a:path w="248" h="191">
                  <a:moveTo>
                    <a:pt x="184" y="36"/>
                  </a:moveTo>
                  <a:cubicBezTo>
                    <a:pt x="127" y="55"/>
                    <a:pt x="150" y="43"/>
                    <a:pt x="112" y="68"/>
                  </a:cubicBezTo>
                  <a:cubicBezTo>
                    <a:pt x="104" y="63"/>
                    <a:pt x="94" y="60"/>
                    <a:pt x="88" y="52"/>
                  </a:cubicBezTo>
                  <a:cubicBezTo>
                    <a:pt x="67" y="26"/>
                    <a:pt x="98" y="10"/>
                    <a:pt x="56" y="52"/>
                  </a:cubicBezTo>
                  <a:cubicBezTo>
                    <a:pt x="51" y="67"/>
                    <a:pt x="41" y="110"/>
                    <a:pt x="24" y="124"/>
                  </a:cubicBezTo>
                  <a:cubicBezTo>
                    <a:pt x="17" y="129"/>
                    <a:pt x="0" y="140"/>
                    <a:pt x="0" y="132"/>
                  </a:cubicBezTo>
                  <a:cubicBezTo>
                    <a:pt x="0" y="122"/>
                    <a:pt x="16" y="121"/>
                    <a:pt x="24" y="116"/>
                  </a:cubicBezTo>
                  <a:cubicBezTo>
                    <a:pt x="29" y="124"/>
                    <a:pt x="36" y="131"/>
                    <a:pt x="40" y="140"/>
                  </a:cubicBezTo>
                  <a:cubicBezTo>
                    <a:pt x="44" y="148"/>
                    <a:pt x="40" y="164"/>
                    <a:pt x="48" y="164"/>
                  </a:cubicBezTo>
                  <a:cubicBezTo>
                    <a:pt x="59" y="164"/>
                    <a:pt x="63" y="146"/>
                    <a:pt x="72" y="140"/>
                  </a:cubicBezTo>
                  <a:cubicBezTo>
                    <a:pt x="79" y="135"/>
                    <a:pt x="88" y="135"/>
                    <a:pt x="96" y="132"/>
                  </a:cubicBezTo>
                  <a:cubicBezTo>
                    <a:pt x="96" y="132"/>
                    <a:pt x="69" y="191"/>
                    <a:pt x="112" y="148"/>
                  </a:cubicBezTo>
                  <a:cubicBezTo>
                    <a:pt x="133" y="127"/>
                    <a:pt x="147" y="97"/>
                    <a:pt x="168" y="76"/>
                  </a:cubicBezTo>
                  <a:cubicBezTo>
                    <a:pt x="171" y="89"/>
                    <a:pt x="166" y="106"/>
                    <a:pt x="176" y="116"/>
                  </a:cubicBezTo>
                  <a:cubicBezTo>
                    <a:pt x="182" y="122"/>
                    <a:pt x="194" y="113"/>
                    <a:pt x="200" y="108"/>
                  </a:cubicBezTo>
                  <a:cubicBezTo>
                    <a:pt x="219" y="92"/>
                    <a:pt x="231" y="69"/>
                    <a:pt x="248" y="52"/>
                  </a:cubicBezTo>
                  <a:cubicBezTo>
                    <a:pt x="233" y="8"/>
                    <a:pt x="218" y="13"/>
                    <a:pt x="184" y="36"/>
                  </a:cubicBezTo>
                  <a:cubicBezTo>
                    <a:pt x="181" y="25"/>
                    <a:pt x="186" y="0"/>
                    <a:pt x="176" y="4"/>
                  </a:cubicBezTo>
                  <a:cubicBezTo>
                    <a:pt x="155" y="13"/>
                    <a:pt x="152" y="44"/>
                    <a:pt x="136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Rectangle 151"/>
            <p:cNvSpPr>
              <a:spLocks noChangeArrowheads="1"/>
            </p:cNvSpPr>
            <p:nvPr/>
          </p:nvSpPr>
          <p:spPr bwMode="auto">
            <a:xfrm>
              <a:off x="3893" y="3477"/>
              <a:ext cx="553" cy="336"/>
            </a:xfrm>
            <a:prstGeom prst="rect">
              <a:avLst/>
            </a:prstGeom>
            <a:solidFill>
              <a:srgbClr val="D9D9D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Text Box 152"/>
            <p:cNvSpPr txBox="1">
              <a:spLocks noChangeArrowheads="1"/>
            </p:cNvSpPr>
            <p:nvPr/>
          </p:nvSpPr>
          <p:spPr bwMode="auto">
            <a:xfrm>
              <a:off x="3851" y="3445"/>
              <a:ext cx="628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algn="ctr" eaLnBrk="1" fontAlgn="base" hangingPunct="1">
                <a:spcBef>
                  <a:spcPct val="0"/>
                </a:spcBef>
              </a:pPr>
              <a:r>
                <a:rPr kumimoji="1" lang="zh-CN" altLang="en-US" sz="3200" baseline="0">
                  <a:solidFill>
                    <a:srgbClr val="FF0000"/>
                  </a:solidFill>
                  <a:ea typeface="华文彩云" pitchFamily="2" charset="-122"/>
                </a:rPr>
                <a:t>重点</a:t>
              </a:r>
              <a:endParaRPr kumimoji="1" lang="zh-CN" altLang="en-US" sz="2400" b="0" baseline="0">
                <a:solidFill>
                  <a:schemeClr val="tx1"/>
                </a:solidFill>
                <a:ea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16/12/2008</a:t>
            </a:r>
            <a:endParaRPr lang="en-US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Fundamentals of Parallel Processing,      Ashish Agrawal, IIT Kanpur</a:t>
            </a:r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D28F2-64FB-4FD8-B9E9-AA99017B310C}" type="slidenum">
              <a:rPr lang="en-US" altLang="en-US"/>
              <a:pPr>
                <a:defRPr/>
              </a:pPr>
              <a:t>73</a:t>
            </a:fld>
            <a:endParaRPr lang="en-US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61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78009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77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36912"/>
            <a:ext cx="533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9138" name="Picture 2" descr="C:\Documents and Settings\赵长海\Local Settings\Temporary Internet Files\Content.IE5\8CSS1Z2Z\MC90043440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0648"/>
            <a:ext cx="1872208" cy="2376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70402" name="Picture 2" descr="http://www.pcvz.com/server/serverImg/200604/200641532728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4762500" cy="3771901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79712" y="4509120"/>
            <a:ext cx="53606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宋体" pitchFamily="2" charset="-122"/>
                <a:cs typeface="+mj-cs"/>
              </a:rPr>
              <a:t>刀片机</a:t>
            </a:r>
            <a:endParaRPr kumimoji="1" lang="en-US" altLang="zh-CN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宋体" pitchFamily="2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70402" name="Picture 2" descr="http://publish.it168.com/2007/0608/images/470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4762500" cy="6343651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444208" y="692696"/>
            <a:ext cx="29523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宋体" pitchFamily="2" charset="-122"/>
                <a:cs typeface="+mj-cs"/>
              </a:rPr>
              <a:t>机柜</a:t>
            </a:r>
            <a:endParaRPr kumimoji="1" lang="en-US" altLang="zh-CN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宋体" pitchFamily="2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82690" name="Picture 2" descr="http://cimg2.163.com/catchpic/E/EE/EEE02F3EFC084AD2F2ADECAB56A83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04864"/>
            <a:ext cx="5238750" cy="3486151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99792" y="620688"/>
            <a:ext cx="29523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400" kern="0" dirty="0" smtClean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宋体" pitchFamily="2" charset="-122"/>
                <a:cs typeface="+mj-cs"/>
              </a:rPr>
              <a:t>集群</a:t>
            </a:r>
            <a:r>
              <a:rPr kumimoji="1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宋体" pitchFamily="2" charset="-122"/>
                <a:cs typeface="+mj-cs"/>
              </a:rPr>
              <a:t>外观</a:t>
            </a:r>
            <a:endParaRPr kumimoji="1" lang="en-US" altLang="zh-CN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宋体" pitchFamily="2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84738" name="Picture 2" descr="http://pakbee.com/wp-content/uploads/2011/01/facebook-ser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48880"/>
            <a:ext cx="5819775" cy="3848101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99792" y="620688"/>
            <a:ext cx="29523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400" kern="0" dirty="0" smtClean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宋体" pitchFamily="2" charset="-122"/>
                <a:cs typeface="+mj-cs"/>
              </a:rPr>
              <a:t>集群互联</a:t>
            </a:r>
            <a:endParaRPr kumimoji="1" lang="en-US" altLang="zh-CN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宋体" pitchFamily="2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143000"/>
          </a:xfrm>
        </p:spPr>
        <p:txBody>
          <a:bodyPr/>
          <a:lstStyle/>
          <a:p>
            <a:r>
              <a:rPr lang="zh-CN" altLang="en-US" sz="4800" b="1" dirty="0" smtClean="0">
                <a:solidFill>
                  <a:schemeClr val="accent6"/>
                </a:solidFill>
              </a:rPr>
              <a:t>练内功</a:t>
            </a:r>
            <a:r>
              <a:rPr lang="zh-CN" altLang="en-US" b="1" dirty="0" smtClean="0">
                <a:solidFill>
                  <a:schemeClr val="accent6"/>
                </a:solidFill>
              </a:rPr>
              <a:t>！</a:t>
            </a:r>
            <a:r>
              <a:rPr lang="zh-CN" altLang="en-US" dirty="0" smtClean="0">
                <a:solidFill>
                  <a:schemeClr val="bg1"/>
                </a:solidFill>
              </a:rPr>
              <a:t>学好并行程序设计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71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484784"/>
            <a:ext cx="8136904" cy="267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14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9008541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 bwMode="auto">
          <a:xfrm>
            <a:off x="467544" y="3645024"/>
            <a:ext cx="792088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>
            <a:off x="8028384" y="3861048"/>
            <a:ext cx="504056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/>
          <p:cNvCxnSpPr/>
          <p:nvPr/>
        </p:nvCxnSpPr>
        <p:spPr bwMode="auto">
          <a:xfrm>
            <a:off x="539552" y="4149080"/>
            <a:ext cx="1944216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/>
          <p:cNvCxnSpPr/>
          <p:nvPr/>
        </p:nvCxnSpPr>
        <p:spPr bwMode="auto">
          <a:xfrm>
            <a:off x="251520" y="4581128"/>
            <a:ext cx="1944216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53340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67"/>
          <p:cNvGrpSpPr>
            <a:grpSpLocks/>
          </p:cNvGrpSpPr>
          <p:nvPr/>
        </p:nvGrpSpPr>
        <p:grpSpPr bwMode="auto">
          <a:xfrm>
            <a:off x="398463" y="381000"/>
            <a:ext cx="4402137" cy="762000"/>
            <a:chOff x="251" y="240"/>
            <a:chExt cx="2773" cy="480"/>
          </a:xfrm>
        </p:grpSpPr>
        <p:sp>
          <p:nvSpPr>
            <p:cNvPr id="6" name="Rectangle 1068"/>
            <p:cNvSpPr>
              <a:spLocks noChangeArrowheads="1"/>
            </p:cNvSpPr>
            <p:nvPr/>
          </p:nvSpPr>
          <p:spPr bwMode="auto">
            <a:xfrm>
              <a:off x="251" y="240"/>
              <a:ext cx="2725" cy="48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Rectangle 1069"/>
            <p:cNvSpPr>
              <a:spLocks noChangeArrowheads="1"/>
            </p:cNvSpPr>
            <p:nvPr/>
          </p:nvSpPr>
          <p:spPr bwMode="auto">
            <a:xfrm>
              <a:off x="262" y="309"/>
              <a:ext cx="276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操作系统？</a:t>
              </a:r>
              <a:endParaRPr kumimoji="1" lang="zh-CN" altLang="en-US" sz="3400" dirty="0">
                <a:solidFill>
                  <a:srgbClr val="FFFFFF"/>
                </a:solidFill>
                <a:effectLst/>
                <a:ea typeface="楷体_GB2312" pitchFamily="49" charset="-122"/>
              </a:endParaRP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 rot="50949">
            <a:off x="5950534" y="1290564"/>
            <a:ext cx="2867062" cy="2282382"/>
            <a:chOff x="1860" y="169"/>
            <a:chExt cx="3168" cy="390"/>
          </a:xfrm>
        </p:grpSpPr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 rot="21502187">
              <a:off x="1860" y="169"/>
              <a:ext cx="3168" cy="384"/>
            </a:xfrm>
            <a:prstGeom prst="cloudCallout">
              <a:avLst>
                <a:gd name="adj1" fmla="val -69843"/>
                <a:gd name="adj2" fmla="val 11270"/>
              </a:avLst>
            </a:prstGeom>
            <a:solidFill>
              <a:srgbClr val="E1F0FF"/>
            </a:solidFill>
            <a:ln w="9525">
              <a:noFill/>
              <a:round/>
              <a:headEnd/>
              <a:tailEnd/>
            </a:ln>
            <a:effectLst>
              <a:outerShdw dist="120483" dir="1106097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  <a:ea typeface="宋体" pitchFamily="2" charset="-122"/>
              </a:endParaRP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 rot="21502187">
              <a:off x="2417" y="196"/>
              <a:ext cx="2424" cy="3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 eaLnBrk="1" fontAlgn="base" hangingPunct="1"/>
              <a:r>
                <a:rPr lang="zh-CN" altLang="en-US" sz="2800" dirty="0" smtClean="0">
                  <a:solidFill>
                    <a:srgbClr val="B20059"/>
                  </a:solidFill>
                  <a:effectLst/>
                  <a:latin typeface="幼圆" pitchFamily="49" charset="-122"/>
                  <a:ea typeface="幼圆" pitchFamily="49" charset="-122"/>
                </a:rPr>
                <a:t>基于</a:t>
              </a:r>
              <a:r>
                <a:rPr lang="en-US" altLang="zh-CN" sz="2800" dirty="0" smtClean="0">
                  <a:solidFill>
                    <a:srgbClr val="B20059"/>
                  </a:solidFill>
                  <a:effectLst/>
                  <a:latin typeface="幼圆" pitchFamily="49" charset="-122"/>
                  <a:ea typeface="幼圆" pitchFamily="49" charset="-122"/>
                </a:rPr>
                <a:t>Linux</a:t>
              </a:r>
              <a:r>
                <a:rPr lang="zh-CN" altLang="en-US" sz="2800" dirty="0" smtClean="0">
                  <a:solidFill>
                    <a:srgbClr val="B20059"/>
                  </a:solidFill>
                  <a:effectLst/>
                  <a:latin typeface="幼圆" pitchFamily="49" charset="-122"/>
                  <a:ea typeface="幼圆" pitchFamily="49" charset="-122"/>
                </a:rPr>
                <a:t>操作系统讲授并行程序设计</a:t>
              </a:r>
              <a:endParaRPr lang="zh-CN" altLang="en-US" sz="2800" dirty="0">
                <a:solidFill>
                  <a:srgbClr val="B2005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19664" y="3501008"/>
            <a:ext cx="3024336" cy="2276872"/>
            <a:chOff x="1403648" y="3933056"/>
            <a:chExt cx="4824536" cy="2276872"/>
          </a:xfrm>
        </p:grpSpPr>
        <p:sp>
          <p:nvSpPr>
            <p:cNvPr id="12" name="Freeform 2"/>
            <p:cNvSpPr>
              <a:spLocks/>
            </p:cNvSpPr>
            <p:nvPr/>
          </p:nvSpPr>
          <p:spPr bwMode="auto">
            <a:xfrm>
              <a:off x="1403648" y="3933056"/>
              <a:ext cx="4824536" cy="2276872"/>
            </a:xfrm>
            <a:custGeom>
              <a:avLst/>
              <a:gdLst/>
              <a:ahLst/>
              <a:cxnLst>
                <a:cxn ang="0">
                  <a:pos x="285" y="349"/>
                </a:cxn>
                <a:cxn ang="0">
                  <a:pos x="1015" y="295"/>
                </a:cxn>
                <a:cxn ang="0">
                  <a:pos x="1288" y="262"/>
                </a:cxn>
                <a:cxn ang="0">
                  <a:pos x="1626" y="240"/>
                </a:cxn>
                <a:cxn ang="0">
                  <a:pos x="2194" y="218"/>
                </a:cxn>
                <a:cxn ang="0">
                  <a:pos x="2630" y="197"/>
                </a:cxn>
                <a:cxn ang="0">
                  <a:pos x="2783" y="186"/>
                </a:cxn>
                <a:cxn ang="0">
                  <a:pos x="3066" y="175"/>
                </a:cxn>
                <a:cxn ang="0">
                  <a:pos x="3394" y="131"/>
                </a:cxn>
                <a:cxn ang="0">
                  <a:pos x="4114" y="22"/>
                </a:cxn>
                <a:cxn ang="0">
                  <a:pos x="4506" y="44"/>
                </a:cxn>
                <a:cxn ang="0">
                  <a:pos x="4452" y="109"/>
                </a:cxn>
                <a:cxn ang="0">
                  <a:pos x="4419" y="153"/>
                </a:cxn>
                <a:cxn ang="0">
                  <a:pos x="4255" y="295"/>
                </a:cxn>
                <a:cxn ang="0">
                  <a:pos x="4321" y="317"/>
                </a:cxn>
                <a:cxn ang="0">
                  <a:pos x="4375" y="327"/>
                </a:cxn>
                <a:cxn ang="0">
                  <a:pos x="4365" y="393"/>
                </a:cxn>
                <a:cxn ang="0">
                  <a:pos x="4397" y="458"/>
                </a:cxn>
                <a:cxn ang="0">
                  <a:pos x="4288" y="589"/>
                </a:cxn>
                <a:cxn ang="0">
                  <a:pos x="4332" y="698"/>
                </a:cxn>
                <a:cxn ang="0">
                  <a:pos x="4495" y="797"/>
                </a:cxn>
                <a:cxn ang="0">
                  <a:pos x="4474" y="851"/>
                </a:cxn>
                <a:cxn ang="0">
                  <a:pos x="4485" y="884"/>
                </a:cxn>
                <a:cxn ang="0">
                  <a:pos x="4430" y="1037"/>
                </a:cxn>
                <a:cxn ang="0">
                  <a:pos x="4386" y="1167"/>
                </a:cxn>
                <a:cxn ang="0">
                  <a:pos x="4343" y="1266"/>
                </a:cxn>
                <a:cxn ang="0">
                  <a:pos x="4299" y="1353"/>
                </a:cxn>
                <a:cxn ang="0">
                  <a:pos x="4332" y="1462"/>
                </a:cxn>
                <a:cxn ang="0">
                  <a:pos x="4463" y="1713"/>
                </a:cxn>
                <a:cxn ang="0">
                  <a:pos x="4637" y="1767"/>
                </a:cxn>
                <a:cxn ang="0">
                  <a:pos x="4703" y="1811"/>
                </a:cxn>
                <a:cxn ang="0">
                  <a:pos x="4681" y="1877"/>
                </a:cxn>
                <a:cxn ang="0">
                  <a:pos x="4637" y="2040"/>
                </a:cxn>
                <a:cxn ang="0">
                  <a:pos x="4615" y="2269"/>
                </a:cxn>
                <a:cxn ang="0">
                  <a:pos x="3917" y="2247"/>
                </a:cxn>
                <a:cxn ang="0">
                  <a:pos x="3623" y="2237"/>
                </a:cxn>
                <a:cxn ang="0">
                  <a:pos x="3481" y="2280"/>
                </a:cxn>
                <a:cxn ang="0">
                  <a:pos x="3230" y="2367"/>
                </a:cxn>
                <a:cxn ang="0">
                  <a:pos x="1855" y="2422"/>
                </a:cxn>
                <a:cxn ang="0">
                  <a:pos x="1572" y="2466"/>
                </a:cxn>
                <a:cxn ang="0">
                  <a:pos x="546" y="2531"/>
                </a:cxn>
                <a:cxn ang="0">
                  <a:pos x="175" y="2575"/>
                </a:cxn>
                <a:cxn ang="0">
                  <a:pos x="186" y="2509"/>
                </a:cxn>
                <a:cxn ang="0">
                  <a:pos x="274" y="2444"/>
                </a:cxn>
                <a:cxn ang="0">
                  <a:pos x="241" y="2411"/>
                </a:cxn>
                <a:cxn ang="0">
                  <a:pos x="132" y="2400"/>
                </a:cxn>
                <a:cxn ang="0">
                  <a:pos x="165" y="2313"/>
                </a:cxn>
                <a:cxn ang="0">
                  <a:pos x="175" y="2269"/>
                </a:cxn>
                <a:cxn ang="0">
                  <a:pos x="339" y="2117"/>
                </a:cxn>
                <a:cxn ang="0">
                  <a:pos x="285" y="2095"/>
                </a:cxn>
                <a:cxn ang="0">
                  <a:pos x="317" y="1920"/>
                </a:cxn>
                <a:cxn ang="0">
                  <a:pos x="263" y="1647"/>
                </a:cxn>
                <a:cxn ang="0">
                  <a:pos x="165" y="1091"/>
                </a:cxn>
                <a:cxn ang="0">
                  <a:pos x="165" y="731"/>
                </a:cxn>
                <a:cxn ang="0">
                  <a:pos x="132" y="698"/>
                </a:cxn>
                <a:cxn ang="0">
                  <a:pos x="88" y="633"/>
                </a:cxn>
                <a:cxn ang="0">
                  <a:pos x="45" y="600"/>
                </a:cxn>
                <a:cxn ang="0">
                  <a:pos x="1" y="535"/>
                </a:cxn>
                <a:cxn ang="0">
                  <a:pos x="12" y="393"/>
                </a:cxn>
                <a:cxn ang="0">
                  <a:pos x="45" y="371"/>
                </a:cxn>
                <a:cxn ang="0">
                  <a:pos x="143" y="306"/>
                </a:cxn>
                <a:cxn ang="0">
                  <a:pos x="383" y="327"/>
                </a:cxn>
              </a:cxnLst>
              <a:rect l="0" t="0" r="r" b="b"/>
              <a:pathLst>
                <a:path w="4712" h="2575">
                  <a:moveTo>
                    <a:pt x="285" y="349"/>
                  </a:moveTo>
                  <a:cubicBezTo>
                    <a:pt x="530" y="299"/>
                    <a:pt x="758" y="301"/>
                    <a:pt x="1015" y="295"/>
                  </a:cubicBezTo>
                  <a:cubicBezTo>
                    <a:pt x="1107" y="286"/>
                    <a:pt x="1197" y="272"/>
                    <a:pt x="1288" y="262"/>
                  </a:cubicBezTo>
                  <a:cubicBezTo>
                    <a:pt x="1426" y="227"/>
                    <a:pt x="1321" y="250"/>
                    <a:pt x="1626" y="240"/>
                  </a:cubicBezTo>
                  <a:cubicBezTo>
                    <a:pt x="2119" y="223"/>
                    <a:pt x="1814" y="237"/>
                    <a:pt x="2194" y="218"/>
                  </a:cubicBezTo>
                  <a:cubicBezTo>
                    <a:pt x="2377" y="181"/>
                    <a:pt x="2198" y="214"/>
                    <a:pt x="2630" y="197"/>
                  </a:cubicBezTo>
                  <a:cubicBezTo>
                    <a:pt x="2681" y="195"/>
                    <a:pt x="2732" y="189"/>
                    <a:pt x="2783" y="186"/>
                  </a:cubicBezTo>
                  <a:cubicBezTo>
                    <a:pt x="2877" y="181"/>
                    <a:pt x="2972" y="179"/>
                    <a:pt x="3066" y="175"/>
                  </a:cubicBezTo>
                  <a:cubicBezTo>
                    <a:pt x="3172" y="148"/>
                    <a:pt x="3285" y="140"/>
                    <a:pt x="3394" y="131"/>
                  </a:cubicBezTo>
                  <a:cubicBezTo>
                    <a:pt x="3628" y="71"/>
                    <a:pt x="3874" y="42"/>
                    <a:pt x="4114" y="22"/>
                  </a:cubicBezTo>
                  <a:cubicBezTo>
                    <a:pt x="4243" y="0"/>
                    <a:pt x="4379" y="11"/>
                    <a:pt x="4506" y="44"/>
                  </a:cubicBezTo>
                  <a:cubicBezTo>
                    <a:pt x="4461" y="135"/>
                    <a:pt x="4513" y="48"/>
                    <a:pt x="4452" y="109"/>
                  </a:cubicBezTo>
                  <a:cubicBezTo>
                    <a:pt x="4439" y="122"/>
                    <a:pt x="4431" y="139"/>
                    <a:pt x="4419" y="153"/>
                  </a:cubicBezTo>
                  <a:cubicBezTo>
                    <a:pt x="4374" y="206"/>
                    <a:pt x="4310" y="254"/>
                    <a:pt x="4255" y="295"/>
                  </a:cubicBezTo>
                  <a:cubicBezTo>
                    <a:pt x="4277" y="302"/>
                    <a:pt x="4299" y="311"/>
                    <a:pt x="4321" y="317"/>
                  </a:cubicBezTo>
                  <a:cubicBezTo>
                    <a:pt x="4339" y="322"/>
                    <a:pt x="4366" y="311"/>
                    <a:pt x="4375" y="327"/>
                  </a:cubicBezTo>
                  <a:cubicBezTo>
                    <a:pt x="4386" y="346"/>
                    <a:pt x="4368" y="371"/>
                    <a:pt x="4365" y="393"/>
                  </a:cubicBezTo>
                  <a:cubicBezTo>
                    <a:pt x="4376" y="415"/>
                    <a:pt x="4395" y="434"/>
                    <a:pt x="4397" y="458"/>
                  </a:cubicBezTo>
                  <a:cubicBezTo>
                    <a:pt x="4403" y="531"/>
                    <a:pt x="4330" y="549"/>
                    <a:pt x="4288" y="589"/>
                  </a:cubicBezTo>
                  <a:cubicBezTo>
                    <a:pt x="4342" y="625"/>
                    <a:pt x="4348" y="635"/>
                    <a:pt x="4332" y="698"/>
                  </a:cubicBezTo>
                  <a:cubicBezTo>
                    <a:pt x="4386" y="744"/>
                    <a:pt x="4428" y="774"/>
                    <a:pt x="4495" y="797"/>
                  </a:cubicBezTo>
                  <a:cubicBezTo>
                    <a:pt x="4488" y="815"/>
                    <a:pt x="4476" y="832"/>
                    <a:pt x="4474" y="851"/>
                  </a:cubicBezTo>
                  <a:cubicBezTo>
                    <a:pt x="4473" y="863"/>
                    <a:pt x="4486" y="872"/>
                    <a:pt x="4485" y="884"/>
                  </a:cubicBezTo>
                  <a:cubicBezTo>
                    <a:pt x="4479" y="943"/>
                    <a:pt x="4444" y="982"/>
                    <a:pt x="4430" y="1037"/>
                  </a:cubicBezTo>
                  <a:cubicBezTo>
                    <a:pt x="4400" y="1155"/>
                    <a:pt x="4429" y="1105"/>
                    <a:pt x="4386" y="1167"/>
                  </a:cubicBezTo>
                  <a:cubicBezTo>
                    <a:pt x="4368" y="1240"/>
                    <a:pt x="4385" y="1187"/>
                    <a:pt x="4343" y="1266"/>
                  </a:cubicBezTo>
                  <a:cubicBezTo>
                    <a:pt x="4328" y="1295"/>
                    <a:pt x="4299" y="1353"/>
                    <a:pt x="4299" y="1353"/>
                  </a:cubicBezTo>
                  <a:cubicBezTo>
                    <a:pt x="4332" y="1579"/>
                    <a:pt x="4286" y="1337"/>
                    <a:pt x="4332" y="1462"/>
                  </a:cubicBezTo>
                  <a:cubicBezTo>
                    <a:pt x="4412" y="1678"/>
                    <a:pt x="4322" y="1538"/>
                    <a:pt x="4463" y="1713"/>
                  </a:cubicBezTo>
                  <a:cubicBezTo>
                    <a:pt x="4501" y="1760"/>
                    <a:pt x="4579" y="1749"/>
                    <a:pt x="4637" y="1767"/>
                  </a:cubicBezTo>
                  <a:cubicBezTo>
                    <a:pt x="4659" y="1782"/>
                    <a:pt x="4693" y="1786"/>
                    <a:pt x="4703" y="1811"/>
                  </a:cubicBezTo>
                  <a:cubicBezTo>
                    <a:pt x="4712" y="1833"/>
                    <a:pt x="4686" y="1854"/>
                    <a:pt x="4681" y="1877"/>
                  </a:cubicBezTo>
                  <a:cubicBezTo>
                    <a:pt x="4670" y="1933"/>
                    <a:pt x="4651" y="1985"/>
                    <a:pt x="4637" y="2040"/>
                  </a:cubicBezTo>
                  <a:cubicBezTo>
                    <a:pt x="4630" y="2116"/>
                    <a:pt x="4687" y="2241"/>
                    <a:pt x="4615" y="2269"/>
                  </a:cubicBezTo>
                  <a:cubicBezTo>
                    <a:pt x="4547" y="2295"/>
                    <a:pt x="4102" y="2260"/>
                    <a:pt x="3917" y="2247"/>
                  </a:cubicBezTo>
                  <a:cubicBezTo>
                    <a:pt x="3788" y="2227"/>
                    <a:pt x="3797" y="2227"/>
                    <a:pt x="3623" y="2237"/>
                  </a:cubicBezTo>
                  <a:cubicBezTo>
                    <a:pt x="3574" y="2260"/>
                    <a:pt x="3532" y="2265"/>
                    <a:pt x="3481" y="2280"/>
                  </a:cubicBezTo>
                  <a:cubicBezTo>
                    <a:pt x="3394" y="2306"/>
                    <a:pt x="3318" y="2347"/>
                    <a:pt x="3230" y="2367"/>
                  </a:cubicBezTo>
                  <a:cubicBezTo>
                    <a:pt x="2820" y="2572"/>
                    <a:pt x="2314" y="2418"/>
                    <a:pt x="1855" y="2422"/>
                  </a:cubicBezTo>
                  <a:cubicBezTo>
                    <a:pt x="1762" y="2446"/>
                    <a:pt x="1667" y="2457"/>
                    <a:pt x="1572" y="2466"/>
                  </a:cubicBezTo>
                  <a:cubicBezTo>
                    <a:pt x="1241" y="2532"/>
                    <a:pt x="880" y="2522"/>
                    <a:pt x="546" y="2531"/>
                  </a:cubicBezTo>
                  <a:cubicBezTo>
                    <a:pt x="417" y="2544"/>
                    <a:pt x="302" y="2563"/>
                    <a:pt x="175" y="2575"/>
                  </a:cubicBezTo>
                  <a:cubicBezTo>
                    <a:pt x="179" y="2553"/>
                    <a:pt x="174" y="2528"/>
                    <a:pt x="186" y="2509"/>
                  </a:cubicBezTo>
                  <a:cubicBezTo>
                    <a:pt x="194" y="2496"/>
                    <a:pt x="254" y="2457"/>
                    <a:pt x="274" y="2444"/>
                  </a:cubicBezTo>
                  <a:cubicBezTo>
                    <a:pt x="263" y="2433"/>
                    <a:pt x="256" y="2416"/>
                    <a:pt x="241" y="2411"/>
                  </a:cubicBezTo>
                  <a:cubicBezTo>
                    <a:pt x="206" y="2400"/>
                    <a:pt x="161" y="2422"/>
                    <a:pt x="132" y="2400"/>
                  </a:cubicBezTo>
                  <a:cubicBezTo>
                    <a:pt x="107" y="2381"/>
                    <a:pt x="157" y="2343"/>
                    <a:pt x="165" y="2313"/>
                  </a:cubicBezTo>
                  <a:cubicBezTo>
                    <a:pt x="169" y="2298"/>
                    <a:pt x="168" y="2282"/>
                    <a:pt x="175" y="2269"/>
                  </a:cubicBezTo>
                  <a:cubicBezTo>
                    <a:pt x="210" y="2207"/>
                    <a:pt x="294" y="2176"/>
                    <a:pt x="339" y="2117"/>
                  </a:cubicBezTo>
                  <a:cubicBezTo>
                    <a:pt x="321" y="2110"/>
                    <a:pt x="299" y="2109"/>
                    <a:pt x="285" y="2095"/>
                  </a:cubicBezTo>
                  <a:cubicBezTo>
                    <a:pt x="256" y="2065"/>
                    <a:pt x="309" y="1950"/>
                    <a:pt x="317" y="1920"/>
                  </a:cubicBezTo>
                  <a:cubicBezTo>
                    <a:pt x="309" y="1826"/>
                    <a:pt x="306" y="1732"/>
                    <a:pt x="263" y="1647"/>
                  </a:cubicBezTo>
                  <a:cubicBezTo>
                    <a:pt x="246" y="1460"/>
                    <a:pt x="207" y="1274"/>
                    <a:pt x="165" y="1091"/>
                  </a:cubicBezTo>
                  <a:cubicBezTo>
                    <a:pt x="169" y="971"/>
                    <a:pt x="209" y="843"/>
                    <a:pt x="165" y="731"/>
                  </a:cubicBezTo>
                  <a:cubicBezTo>
                    <a:pt x="159" y="717"/>
                    <a:pt x="142" y="710"/>
                    <a:pt x="132" y="698"/>
                  </a:cubicBezTo>
                  <a:cubicBezTo>
                    <a:pt x="116" y="677"/>
                    <a:pt x="109" y="649"/>
                    <a:pt x="88" y="633"/>
                  </a:cubicBezTo>
                  <a:cubicBezTo>
                    <a:pt x="74" y="622"/>
                    <a:pt x="57" y="614"/>
                    <a:pt x="45" y="600"/>
                  </a:cubicBezTo>
                  <a:cubicBezTo>
                    <a:pt x="28" y="580"/>
                    <a:pt x="1" y="535"/>
                    <a:pt x="1" y="535"/>
                  </a:cubicBezTo>
                  <a:cubicBezTo>
                    <a:pt x="5" y="488"/>
                    <a:pt x="0" y="439"/>
                    <a:pt x="12" y="393"/>
                  </a:cubicBezTo>
                  <a:cubicBezTo>
                    <a:pt x="15" y="380"/>
                    <a:pt x="36" y="380"/>
                    <a:pt x="45" y="371"/>
                  </a:cubicBezTo>
                  <a:cubicBezTo>
                    <a:pt x="114" y="301"/>
                    <a:pt x="30" y="342"/>
                    <a:pt x="143" y="306"/>
                  </a:cubicBezTo>
                  <a:cubicBezTo>
                    <a:pt x="369" y="317"/>
                    <a:pt x="295" y="287"/>
                    <a:pt x="383" y="327"/>
                  </a:cubicBezTo>
                </a:path>
              </a:pathLst>
            </a:custGeom>
            <a:solidFill>
              <a:srgbClr val="CCFFCC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216273" dir="2414181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322607" y="4221088"/>
              <a:ext cx="3888433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dirty="0" err="1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Redhat</a:t>
              </a:r>
              <a:r>
                <a:rPr lang="en-US" altLang="zh-CN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/>
              </a:r>
              <a:br>
                <a:rPr lang="en-US" altLang="zh-CN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</a:br>
              <a:r>
                <a:rPr lang="en-US" altLang="zh-CN" dirty="0" err="1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Suse</a:t>
              </a:r>
              <a:r>
                <a:rPr lang="en-US" altLang="zh-CN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/>
              </a:r>
              <a:br>
                <a:rPr lang="en-US" altLang="zh-CN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</a:br>
              <a:r>
                <a:rPr lang="en-US" altLang="zh-CN" dirty="0" err="1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Ubuntu</a:t>
              </a:r>
              <a:r>
                <a:rPr lang="en-US" altLang="zh-CN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/>
              </a:r>
              <a:br>
                <a:rPr lang="en-US" altLang="zh-CN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</a:br>
              <a:r>
                <a:rPr lang="en-US" altLang="zh-CN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Android</a:t>
              </a:r>
              <a:br>
                <a:rPr lang="en-US" altLang="zh-CN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</a:br>
              <a:r>
                <a:rPr lang="zh-CN" altLang="en-US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乐</a:t>
              </a:r>
              <a:r>
                <a:rPr lang="en-US" altLang="zh-CN" dirty="0" smtClean="0">
                  <a:solidFill>
                    <a:srgbClr val="FF3300"/>
                  </a:solidFill>
                  <a:effectLst/>
                  <a:latin typeface="黑体" pitchFamily="2" charset="-122"/>
                  <a:ea typeface="黑体" pitchFamily="2" charset="-122"/>
                </a:rPr>
                <a:t>OS</a:t>
              </a:r>
              <a:endParaRPr lang="zh-CN" altLang="en-US" dirty="0">
                <a:solidFill>
                  <a:srgbClr val="FF3300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3" name="Group 1067"/>
          <p:cNvGrpSpPr>
            <a:grpSpLocks/>
          </p:cNvGrpSpPr>
          <p:nvPr/>
        </p:nvGrpSpPr>
        <p:grpSpPr bwMode="auto">
          <a:xfrm>
            <a:off x="398463" y="381000"/>
            <a:ext cx="4402137" cy="762000"/>
            <a:chOff x="251" y="240"/>
            <a:chExt cx="2773" cy="480"/>
          </a:xfrm>
        </p:grpSpPr>
        <p:sp>
          <p:nvSpPr>
            <p:cNvPr id="6" name="Rectangle 1068"/>
            <p:cNvSpPr>
              <a:spLocks noChangeArrowheads="1"/>
            </p:cNvSpPr>
            <p:nvPr/>
          </p:nvSpPr>
          <p:spPr bwMode="auto">
            <a:xfrm>
              <a:off x="251" y="240"/>
              <a:ext cx="2725" cy="48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0">
              <a:noFill/>
              <a:miter lim="800000"/>
              <a:headEnd/>
              <a:tailEnd/>
            </a:ln>
            <a:effectLst>
              <a:outerShdw dist="135003" dir="2928844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Rectangle 1069"/>
            <p:cNvSpPr>
              <a:spLocks noChangeArrowheads="1"/>
            </p:cNvSpPr>
            <p:nvPr/>
          </p:nvSpPr>
          <p:spPr bwMode="auto">
            <a:xfrm>
              <a:off x="262" y="309"/>
              <a:ext cx="276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3400" dirty="0" smtClean="0">
                  <a:solidFill>
                    <a:srgbClr val="FFFFFF"/>
                  </a:solidFill>
                  <a:effectLst/>
                  <a:ea typeface="楷体_GB2312" pitchFamily="49" charset="-122"/>
                </a:rPr>
                <a:t>体系结构？</a:t>
              </a:r>
              <a:endParaRPr kumimoji="1" lang="zh-CN" altLang="en-US" sz="3400" dirty="0">
                <a:solidFill>
                  <a:srgbClr val="FFFFFF"/>
                </a:solidFill>
                <a:effectLst/>
                <a:ea typeface="楷体_GB2312" pitchFamily="49" charset="-122"/>
              </a:endParaRPr>
            </a:p>
          </p:txBody>
        </p:sp>
      </p:grpSp>
      <p:pic>
        <p:nvPicPr>
          <p:cNvPr id="513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45434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7"/>
          <p:cNvGrpSpPr>
            <a:grpSpLocks/>
          </p:cNvGrpSpPr>
          <p:nvPr/>
        </p:nvGrpSpPr>
        <p:grpSpPr bwMode="auto">
          <a:xfrm rot="50949">
            <a:off x="5090115" y="1721947"/>
            <a:ext cx="2867062" cy="1918525"/>
            <a:chOff x="1860" y="169"/>
            <a:chExt cx="3168" cy="384"/>
          </a:xfrm>
        </p:grpSpPr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 rot="21502187">
              <a:off x="1860" y="169"/>
              <a:ext cx="3168" cy="384"/>
            </a:xfrm>
            <a:prstGeom prst="cloudCallout">
              <a:avLst>
                <a:gd name="adj1" fmla="val -69491"/>
                <a:gd name="adj2" fmla="val 19754"/>
              </a:avLst>
            </a:prstGeom>
            <a:solidFill>
              <a:srgbClr val="E1F0FF"/>
            </a:solidFill>
            <a:ln w="9525">
              <a:noFill/>
              <a:round/>
              <a:headEnd/>
              <a:tailEnd/>
            </a:ln>
            <a:effectLst>
              <a:outerShdw dist="120483" dir="1106097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zh-CN" altLang="en-US">
                <a:effectLst/>
                <a:ea typeface="宋体" pitchFamily="2" charset="-122"/>
              </a:endParaRP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 rot="21502187">
              <a:off x="2273" y="202"/>
              <a:ext cx="2424" cy="27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 eaLnBrk="1" fontAlgn="base" hangingPunct="1"/>
              <a:r>
                <a:rPr lang="zh-CN" altLang="en-US" sz="2800" dirty="0" smtClean="0">
                  <a:solidFill>
                    <a:srgbClr val="B20059"/>
                  </a:solidFill>
                  <a:effectLst/>
                  <a:latin typeface="幼圆" pitchFamily="49" charset="-122"/>
                  <a:ea typeface="幼圆" pitchFamily="49" charset="-122"/>
                </a:rPr>
                <a:t>讲授基于集群系统的并行程序设计</a:t>
              </a:r>
              <a:endParaRPr lang="zh-CN" altLang="en-US" sz="2800" dirty="0">
                <a:solidFill>
                  <a:srgbClr val="B20059"/>
                </a:solidFill>
                <a:effectLst/>
                <a:latin typeface="幼圆" pitchFamily="49" charset="-122"/>
                <a:ea typeface="幼圆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彗星型模板">
  <a:themeElements>
    <a:clrScheme name="彗星型模板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彗星型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华文琥珀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华文琥珀" pitchFamily="2" charset="-122"/>
          </a:defRPr>
        </a:defPPr>
      </a:lstStyle>
    </a:lnDef>
  </a:objectDefaults>
  <a:extraClrSchemeLst>
    <a:extraClrScheme>
      <a:clrScheme name="彗星型模板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彗星型模板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彗星型模板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Office\Templates\演示文稿设计\彗星型模板.pot</Template>
  <TotalTime>9745</TotalTime>
  <Words>2857</Words>
  <Application>Microsoft Office PowerPoint</Application>
  <PresentationFormat>全屏显示(4:3)</PresentationFormat>
  <Paragraphs>737</Paragraphs>
  <Slides>79</Slides>
  <Notes>79</Notes>
  <HiddenSlides>4</HiddenSlides>
  <MMClips>0</MMClips>
  <ScaleCrop>false</ScaleCrop>
  <HeadingPairs>
    <vt:vector size="8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79</vt:i4>
      </vt:variant>
      <vt:variant>
        <vt:lpstr>自定义放映</vt:lpstr>
      </vt:variant>
      <vt:variant>
        <vt:i4>2</vt:i4>
      </vt:variant>
    </vt:vector>
  </HeadingPairs>
  <TitlesOfParts>
    <vt:vector size="86" baseType="lpstr">
      <vt:lpstr>彗星型模板</vt:lpstr>
      <vt:lpstr>Clip</vt:lpstr>
      <vt:lpstr>Worksheet</vt:lpstr>
      <vt:lpstr>Visio</vt:lpstr>
      <vt:lpstr>Photo Editor 照片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i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Classification based on the kind of parallelism[3]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CMP</vt:lpstr>
      <vt:lpstr>幻灯片 73</vt:lpstr>
      <vt:lpstr>幻灯片 74</vt:lpstr>
      <vt:lpstr>幻灯片 75</vt:lpstr>
      <vt:lpstr>幻灯片 76</vt:lpstr>
      <vt:lpstr>幻灯片 77</vt:lpstr>
      <vt:lpstr>幻灯片 78</vt:lpstr>
      <vt:lpstr>练内功！学好并行程序设计</vt:lpstr>
      <vt:lpstr>自定义放映 1</vt:lpstr>
      <vt:lpstr>自定义放映 2</vt:lpstr>
    </vt:vector>
  </TitlesOfParts>
  <Manager/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数    据    结    构</dc:title>
  <dc:creator>501</dc:creator>
  <cp:lastModifiedBy>zch</cp:lastModifiedBy>
  <cp:revision>2020</cp:revision>
  <dcterms:created xsi:type="dcterms:W3CDTF">1999-10-21T17:06:48Z</dcterms:created>
  <dcterms:modified xsi:type="dcterms:W3CDTF">2016-07-13T02:33:45Z</dcterms:modified>
</cp:coreProperties>
</file>